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365" r:id="rId3"/>
    <p:sldId id="325" r:id="rId4"/>
    <p:sldId id="331" r:id="rId5"/>
    <p:sldId id="271" r:id="rId6"/>
    <p:sldId id="362" r:id="rId7"/>
    <p:sldId id="272" r:id="rId8"/>
    <p:sldId id="363" r:id="rId9"/>
    <p:sldId id="274" r:id="rId10"/>
    <p:sldId id="275" r:id="rId11"/>
    <p:sldId id="277" r:id="rId12"/>
    <p:sldId id="280" r:id="rId13"/>
    <p:sldId id="276" r:id="rId14"/>
    <p:sldId id="278" r:id="rId15"/>
    <p:sldId id="307" r:id="rId16"/>
    <p:sldId id="279" r:id="rId17"/>
    <p:sldId id="281" r:id="rId18"/>
    <p:sldId id="294" r:id="rId19"/>
    <p:sldId id="333" r:id="rId20"/>
    <p:sldId id="378" r:id="rId21"/>
    <p:sldId id="379" r:id="rId22"/>
    <p:sldId id="380" r:id="rId23"/>
    <p:sldId id="381" r:id="rId24"/>
    <p:sldId id="338" r:id="rId25"/>
    <p:sldId id="340" r:id="rId26"/>
    <p:sldId id="341" r:id="rId27"/>
    <p:sldId id="292" r:id="rId28"/>
    <p:sldId id="320" r:id="rId29"/>
    <p:sldId id="316" r:id="rId30"/>
    <p:sldId id="317" r:id="rId31"/>
    <p:sldId id="318" r:id="rId32"/>
    <p:sldId id="342" r:id="rId33"/>
    <p:sldId id="343" r:id="rId34"/>
    <p:sldId id="305" r:id="rId35"/>
    <p:sldId id="273" r:id="rId36"/>
    <p:sldId id="282" r:id="rId37"/>
    <p:sldId id="286" r:id="rId38"/>
    <p:sldId id="284" r:id="rId39"/>
    <p:sldId id="323" r:id="rId40"/>
    <p:sldId id="285" r:id="rId41"/>
    <p:sldId id="270" r:id="rId42"/>
    <p:sldId id="288" r:id="rId43"/>
    <p:sldId id="344" r:id="rId44"/>
    <p:sldId id="345" r:id="rId45"/>
    <p:sldId id="289" r:id="rId46"/>
    <p:sldId id="364" r:id="rId47"/>
    <p:sldId id="262" r:id="rId48"/>
    <p:sldId id="310" r:id="rId49"/>
    <p:sldId id="297" r:id="rId50"/>
    <p:sldId id="309" r:id="rId51"/>
    <p:sldId id="300" r:id="rId52"/>
    <p:sldId id="301" r:id="rId53"/>
    <p:sldId id="302" r:id="rId54"/>
    <p:sldId id="303" r:id="rId55"/>
    <p:sldId id="304" r:id="rId56"/>
    <p:sldId id="385" r:id="rId57"/>
    <p:sldId id="386" r:id="rId58"/>
    <p:sldId id="383" r:id="rId59"/>
    <p:sldId id="384" r:id="rId60"/>
    <p:sldId id="369" r:id="rId6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00"/>
    <a:srgbClr val="9966FF"/>
    <a:srgbClr val="287A51"/>
    <a:srgbClr val="FF9966"/>
    <a:srgbClr val="0066CC"/>
    <a:srgbClr val="00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0" autoAdjust="0"/>
    <p:restoredTop sz="81378" autoAdjust="0"/>
  </p:normalViewPr>
  <p:slideViewPr>
    <p:cSldViewPr>
      <p:cViewPr>
        <p:scale>
          <a:sx n="80" d="100"/>
          <a:sy n="80" d="100"/>
        </p:scale>
        <p:origin x="-822"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0" y="132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8" tIns="46069" rIns="92138" bIns="46069" numCol="1" anchor="t" anchorCtr="0" compatLnSpc="1">
            <a:prstTxWarp prst="textNoShape">
              <a:avLst/>
            </a:prstTxWarp>
          </a:bodyPr>
          <a:lstStyle>
            <a:lvl1pPr defTabSz="922338">
              <a:defRPr sz="1300" dirty="0">
                <a:latin typeface="Arial" charset="0"/>
              </a:defRPr>
            </a:lvl1pPr>
          </a:lstStyle>
          <a:p>
            <a:pPr>
              <a:defRPr/>
            </a:pPr>
            <a:endParaRPr lang="fr-FR"/>
          </a:p>
        </p:txBody>
      </p:sp>
      <p:sp>
        <p:nvSpPr>
          <p:cNvPr id="73731" name="Rectangle 3"/>
          <p:cNvSpPr>
            <a:spLocks noGrp="1" noChangeArrowheads="1"/>
          </p:cNvSpPr>
          <p:nvPr>
            <p:ph type="dt" sz="quarter" idx="1"/>
          </p:nvPr>
        </p:nvSpPr>
        <p:spPr bwMode="auto">
          <a:xfrm>
            <a:off x="3851275"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8" tIns="46069" rIns="92138" bIns="46069" numCol="1" anchor="t" anchorCtr="0" compatLnSpc="1">
            <a:prstTxWarp prst="textNoShape">
              <a:avLst/>
            </a:prstTxWarp>
          </a:bodyPr>
          <a:lstStyle>
            <a:lvl1pPr algn="r" defTabSz="922338">
              <a:defRPr sz="1300" dirty="0">
                <a:latin typeface="Arial" charset="0"/>
              </a:defRPr>
            </a:lvl1pPr>
          </a:lstStyle>
          <a:p>
            <a:pPr>
              <a:defRPr/>
            </a:pPr>
            <a:endParaRPr lang="fr-FR"/>
          </a:p>
        </p:txBody>
      </p:sp>
      <p:sp>
        <p:nvSpPr>
          <p:cNvPr id="73732" name="Rectangle 4"/>
          <p:cNvSpPr>
            <a:spLocks noGrp="1" noChangeArrowheads="1"/>
          </p:cNvSpPr>
          <p:nvPr>
            <p:ph type="ftr" sz="quarter" idx="2"/>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8" tIns="46069" rIns="92138" bIns="46069" numCol="1" anchor="b" anchorCtr="0" compatLnSpc="1">
            <a:prstTxWarp prst="textNoShape">
              <a:avLst/>
            </a:prstTxWarp>
          </a:bodyPr>
          <a:lstStyle>
            <a:lvl1pPr defTabSz="922338">
              <a:defRPr sz="1300" dirty="0">
                <a:latin typeface="Arial" charset="0"/>
              </a:defRPr>
            </a:lvl1pPr>
          </a:lstStyle>
          <a:p>
            <a:pPr>
              <a:defRPr/>
            </a:pPr>
            <a:endParaRPr lang="fr-FR"/>
          </a:p>
        </p:txBody>
      </p:sp>
      <p:sp>
        <p:nvSpPr>
          <p:cNvPr id="73733" name="Rectangle 5"/>
          <p:cNvSpPr>
            <a:spLocks noGrp="1" noChangeArrowheads="1"/>
          </p:cNvSpPr>
          <p:nvPr>
            <p:ph type="sldNum" sz="quarter" idx="3"/>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8" tIns="46069" rIns="92138" bIns="46069" numCol="1" anchor="b" anchorCtr="0" compatLnSpc="1">
            <a:prstTxWarp prst="textNoShape">
              <a:avLst/>
            </a:prstTxWarp>
          </a:bodyPr>
          <a:lstStyle>
            <a:lvl1pPr algn="r" defTabSz="922338">
              <a:defRPr sz="1300">
                <a:latin typeface="Arial" charset="0"/>
              </a:defRPr>
            </a:lvl1pPr>
          </a:lstStyle>
          <a:p>
            <a:pPr>
              <a:defRPr/>
            </a:pPr>
            <a:fld id="{73EE24FE-9BDC-42E2-AE4C-CDE63C1C87B8}" type="slidenum">
              <a:rPr lang="fr-FR"/>
              <a:pPr>
                <a:defRPr/>
              </a:pPr>
              <a:t>‹N°›</a:t>
            </a:fld>
            <a:endParaRPr lang="fr-FR" dirty="0"/>
          </a:p>
        </p:txBody>
      </p:sp>
    </p:spTree>
    <p:extLst>
      <p:ext uri="{BB962C8B-B14F-4D97-AF65-F5344CB8AC3E}">
        <p14:creationId xmlns:p14="http://schemas.microsoft.com/office/powerpoint/2010/main" val="39592752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21" tIns="44111" rIns="88221" bIns="44111" numCol="1" anchor="t" anchorCtr="0" compatLnSpc="1">
            <a:prstTxWarp prst="textNoShape">
              <a:avLst/>
            </a:prstTxWarp>
          </a:bodyPr>
          <a:lstStyle>
            <a:lvl1pPr defTabSz="882650">
              <a:defRPr sz="1200" dirty="0">
                <a:latin typeface="Arial" charset="0"/>
              </a:defRPr>
            </a:lvl1pPr>
          </a:lstStyle>
          <a:p>
            <a:pPr>
              <a:defRPr/>
            </a:pPr>
            <a:endParaRPr lang="fr-FR"/>
          </a:p>
        </p:txBody>
      </p:sp>
      <p:sp>
        <p:nvSpPr>
          <p:cNvPr id="94211" name="Rectangle 3"/>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21" tIns="44111" rIns="88221" bIns="44111" numCol="1" anchor="t" anchorCtr="0" compatLnSpc="1">
            <a:prstTxWarp prst="textNoShape">
              <a:avLst/>
            </a:prstTxWarp>
          </a:bodyPr>
          <a:lstStyle>
            <a:lvl1pPr algn="r" defTabSz="882650">
              <a:defRPr sz="1200" dirty="0">
                <a:latin typeface="Arial" charset="0"/>
              </a:defRPr>
            </a:lvl1pPr>
          </a:lstStyle>
          <a:p>
            <a:pPr>
              <a:defRPr/>
            </a:pPr>
            <a:endParaRPr lang="fr-FR"/>
          </a:p>
        </p:txBody>
      </p:sp>
      <p:sp>
        <p:nvSpPr>
          <p:cNvPr id="63492" name="Rectangle 4"/>
          <p:cNvSpPr>
            <a:spLocks noRot="1" noChangeArrowheads="1" noTextEdit="1"/>
          </p:cNvSpPr>
          <p:nvPr>
            <p:ph type="sldImg" idx="2"/>
          </p:nvPr>
        </p:nvSpPr>
        <p:spPr bwMode="auto">
          <a:xfrm>
            <a:off x="917575" y="741363"/>
            <a:ext cx="4967288"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79450" y="4714875"/>
            <a:ext cx="543877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21" tIns="44111" rIns="88221" bIns="4411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4214" name="Rectangle 6"/>
          <p:cNvSpPr>
            <a:spLocks noGrp="1" noChangeArrowheads="1"/>
          </p:cNvSpPr>
          <p:nvPr>
            <p:ph type="ftr" sz="quarter" idx="4"/>
          </p:nvPr>
        </p:nvSpPr>
        <p:spPr bwMode="auto">
          <a:xfrm>
            <a:off x="0"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21" tIns="44111" rIns="88221" bIns="44111" numCol="1" anchor="b" anchorCtr="0" compatLnSpc="1">
            <a:prstTxWarp prst="textNoShape">
              <a:avLst/>
            </a:prstTxWarp>
          </a:bodyPr>
          <a:lstStyle>
            <a:lvl1pPr defTabSz="882650">
              <a:defRPr sz="1200" dirty="0">
                <a:latin typeface="Arial" charset="0"/>
              </a:defRPr>
            </a:lvl1pPr>
          </a:lstStyle>
          <a:p>
            <a:pPr>
              <a:defRPr/>
            </a:pPr>
            <a:endParaRPr lang="fr-FR"/>
          </a:p>
        </p:txBody>
      </p:sp>
      <p:sp>
        <p:nvSpPr>
          <p:cNvPr id="94215" name="Rectangle 7"/>
          <p:cNvSpPr>
            <a:spLocks noGrp="1" noChangeArrowheads="1"/>
          </p:cNvSpPr>
          <p:nvPr>
            <p:ph type="sldNum" sz="quarter" idx="5"/>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21" tIns="44111" rIns="88221" bIns="44111" numCol="1" anchor="b" anchorCtr="0" compatLnSpc="1">
            <a:prstTxWarp prst="textNoShape">
              <a:avLst/>
            </a:prstTxWarp>
          </a:bodyPr>
          <a:lstStyle>
            <a:lvl1pPr algn="r" defTabSz="882650">
              <a:defRPr sz="1200">
                <a:latin typeface="Arial" charset="0"/>
              </a:defRPr>
            </a:lvl1pPr>
          </a:lstStyle>
          <a:p>
            <a:pPr>
              <a:defRPr/>
            </a:pPr>
            <a:fld id="{9571B6E6-7235-4798-84FE-5A048BD44FF0}" type="slidenum">
              <a:rPr lang="fr-FR"/>
              <a:pPr>
                <a:defRPr/>
              </a:pPr>
              <a:t>‹N°›</a:t>
            </a:fld>
            <a:endParaRPr lang="fr-FR" dirty="0"/>
          </a:p>
        </p:txBody>
      </p:sp>
    </p:spTree>
    <p:extLst>
      <p:ext uri="{BB962C8B-B14F-4D97-AF65-F5344CB8AC3E}">
        <p14:creationId xmlns:p14="http://schemas.microsoft.com/office/powerpoint/2010/main" val="41529744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a/caprural.org/spreadsheet/viewform?fromEmail=true&amp;formkey=dE1EQzVXVDhKQnVrZ0VLWXRJS0RGbkE6MQ"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cs.google.com/a/caprural.org/spreadsheet/viewform?fromEmail=true&amp;formkey=dE1EQzVXVDhKQnVrZ0VLWXRJS0RGbkE6MQ&amp;pli=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xfrm>
            <a:off x="374650" y="4714875"/>
            <a:ext cx="6048375" cy="4468813"/>
          </a:xfrm>
          <a:noFill/>
        </p:spPr>
        <p:txBody>
          <a:bodyPr/>
          <a:lstStyle/>
          <a:p>
            <a:pPr algn="just" eaLnBrk="1" hangingPunct="1"/>
            <a:r>
              <a:rPr lang="fr-FR" sz="1100" smtClean="0"/>
              <a:t>Ce diaporama est conçu comme support de sensibilisation et d’animation pour donner des repères de compréhension sur l’espace agricole, le processus d’urbanisation et la multiplicité des formes foncières. Ce décryptage contribuera à faire évoluer les méthodes et les outils d’aide à la décision.</a:t>
            </a:r>
          </a:p>
          <a:p>
            <a:pPr algn="just" eaLnBrk="1" hangingPunct="1"/>
            <a:r>
              <a:rPr lang="fr-FR" sz="1100" smtClean="0"/>
              <a:t>Il s’adresse aux chargés de mission, aux agents de développement, aux chambres consulaires, intégrant des nouvelles missions sur la thématique foncière et agricole, aux centres de formation initiale et continue, et aux élus.</a:t>
            </a:r>
          </a:p>
          <a:p>
            <a:pPr algn="just" eaLnBrk="1" hangingPunct="1"/>
            <a:r>
              <a:rPr lang="fr-FR" sz="1100" smtClean="0"/>
              <a:t>Ce support est issu des résultats du projet de recherche POFONGO (Dispositifs de gouvernance foncière des espaces agricoles et naturels périurbains),  du programme PSDR 3 (Pour et sur le développement Régional Rhône-Alpes). Il  a été élaboré en partenariat par Christine Leger (Irstea), Marie-Christine De Gournay (Conseil général Isère) et le concours de Claude Janin (IGA), Yann Leger( SAFER)  et de Véronique Quiblier (mission valorisation des recherches de la Plate-Forme régionale développement rural Rhône-Alpes). </a:t>
            </a:r>
          </a:p>
          <a:p>
            <a:pPr algn="just" eaLnBrk="1" hangingPunct="1"/>
            <a:endParaRPr lang="fr-FR" sz="1100" smtClean="0"/>
          </a:p>
          <a:p>
            <a:pPr algn="just" eaLnBrk="1" hangingPunct="1"/>
            <a:r>
              <a:rPr lang="fr-FR" sz="1100" smtClean="0"/>
              <a:t>Le projet POFONGO (2007-2011) a été soutenu par les signataires du programme (Inra, Région Rhône-Alpes Europe, Irstea, DRAAF et la Chambre régionale d’Agriculture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p:spPr>
        <p:txBody>
          <a:bodyPr/>
          <a:lstStyle/>
          <a:p>
            <a:pPr algn="just" eaLnBrk="1" hangingPunct="1"/>
            <a:r>
              <a:rPr lang="fr-FR" sz="1100" smtClean="0"/>
              <a:t>Il s’agit d’une exploitation de polyculture élevage. Le siège d’exploitation, est symbolisé par une petite maison verte. C’est l’endroit physique où on retrouve la plupart des bâtiments servant à l’exploitation : la ou les habitation(s), éventuellement la ou les stabulation(s) (bâtiments pour les bêtes), les bâtiments de stockage, et éventuellement des locaux de transformation et/ou de vente. La localisation des bâtiments par rapport aux parcelles utilisées par l’agriculteur(trice) est un élément fondamental dans la gestion quotidienne de l’activité . </a:t>
            </a:r>
          </a:p>
          <a:p>
            <a:pPr algn="just" eaLnBrk="1" hangingPunct="1"/>
            <a:r>
              <a:rPr lang="fr-FR" sz="1100" smtClean="0"/>
              <a:t>L’assolement, c’est-à-dire la répartition spatiale des différentes cultures de l</a:t>
            </a:r>
            <a:r>
              <a:rPr lang="fr-FR" sz="1100" b="1" smtClean="0"/>
              <a:t>’</a:t>
            </a:r>
            <a:r>
              <a:rPr lang="fr-FR" sz="1100" smtClean="0"/>
              <a:t>exploitation sur son parcellaire, est réfléchi par rapport à ce fonctionnement quotidien et </a:t>
            </a:r>
            <a:r>
              <a:rPr lang="fr-FR" sz="1100" b="1" smtClean="0"/>
              <a:t>à la localisation du bâti</a:t>
            </a:r>
            <a:r>
              <a:rPr lang="fr-FR" sz="1100" smtClean="0"/>
              <a:t> . </a:t>
            </a:r>
          </a:p>
          <a:p>
            <a:pPr algn="just" eaLnBrk="1" hangingPunct="1"/>
            <a:r>
              <a:rPr lang="fr-FR" sz="1100" smtClean="0"/>
              <a:t>Ainsi, les exploitations de polyculture-élevage, composées de surfaces en herbe pour l’alimentation fourragère des troupeaux, et de surfaces en céréales pour leur alimentation « concentrée », privilégient des surfaces pâturées au plus près des bâtiments d’élevage. Les transferts des animaux sont plus aisés, notamment lorsqu’ils ont  lieu deux fois par jour dans le cas de troupeaux laitiers entre les deux traites journalières.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303213" y="4675188"/>
            <a:ext cx="6048375" cy="5040312"/>
          </a:xfrm>
        </p:spPr>
        <p:txBody>
          <a:bodyPr/>
          <a:lstStyle/>
          <a:p>
            <a:pPr algn="just" eaLnBrk="1" hangingPunct="1">
              <a:defRPr/>
            </a:pPr>
            <a:r>
              <a:rPr lang="fr-FR" sz="1100" dirty="0" smtClean="0"/>
              <a:t>Ici intéressons-nous à une autre exploitation. </a:t>
            </a:r>
          </a:p>
          <a:p>
            <a:pPr algn="just" eaLnBrk="1" hangingPunct="1">
              <a:defRPr/>
            </a:pPr>
            <a:endParaRPr lang="fr-FR" sz="1100" dirty="0" smtClean="0"/>
          </a:p>
          <a:p>
            <a:pPr algn="just" eaLnBrk="1" hangingPunct="1">
              <a:defRPr/>
            </a:pPr>
            <a:r>
              <a:rPr lang="fr-FR" sz="3200" dirty="0" smtClean="0">
                <a:sym typeface="Wingdings"/>
              </a:rPr>
              <a:t></a:t>
            </a:r>
            <a:r>
              <a:rPr lang="fr-FR" sz="1100" dirty="0" smtClean="0">
                <a:sym typeface="Wingdings"/>
              </a:rPr>
              <a:t> </a:t>
            </a:r>
            <a:r>
              <a:rPr lang="fr-FR" sz="1000" b="1" dirty="0" smtClean="0"/>
              <a:t>Que constatez-vous ? Quelle impression avez-vous sur l’organisation de cette exploitation (bâtiment, parcelles…)? </a:t>
            </a:r>
          </a:p>
          <a:p>
            <a:pPr algn="just" eaLnBrk="1" hangingPunct="1">
              <a:defRPr/>
            </a:pPr>
            <a:r>
              <a:rPr lang="fr-FR" sz="1000" dirty="0" smtClean="0">
                <a:sym typeface="Wingdings"/>
              </a:rPr>
              <a:t> </a:t>
            </a:r>
            <a:r>
              <a:rPr lang="fr-FR" sz="1000" b="1" dirty="0" smtClean="0"/>
              <a:t>Ce  type d’exploitation existe-t-il sur vos territoires? </a:t>
            </a:r>
          </a:p>
          <a:p>
            <a:pPr algn="just" eaLnBrk="1" hangingPunct="1">
              <a:defRPr/>
            </a:pPr>
            <a:endParaRPr lang="fr-FR" sz="1100" dirty="0" smtClean="0"/>
          </a:p>
          <a:p>
            <a:pPr algn="just" eaLnBrk="1" hangingPunct="1">
              <a:defRPr/>
            </a:pPr>
            <a:r>
              <a:rPr lang="fr-FR" sz="1100" dirty="0" smtClean="0"/>
              <a:t>On constate que la surface de cette exploitation est plus importante avec deux regroupements de bâtiments différents d’exploitation. L’un des deux est le siège d’exploitation, mais l’utilisation de l’un ou l’autre en tant que siège d’exploitation est variable, car l’agriculteur hiérarchise ces ensembles de bâtiment en fonction de leur praticité et de son propre lieu d’habitation. Il va aussi choisir l’utilisation qu’il en fera en fonction de son assolement, ou de la pâture de son bétail s’il en a. Voici trois exemples pour illustrer cela : </a:t>
            </a:r>
          </a:p>
          <a:p>
            <a:pPr marL="228600" indent="-228600" algn="just" eaLnBrk="1" hangingPunct="1">
              <a:buFontTx/>
              <a:buAutoNum type="arabicParenR"/>
              <a:defRPr/>
            </a:pPr>
            <a:r>
              <a:rPr lang="fr-FR" sz="1100" dirty="0" smtClean="0"/>
              <a:t>s’il a une stabulation sur chaque site, il va utiliser la stabulation la plus lointaine de son siège, et/ou de son habitation, pour les animaux à l’engraissement car les manipulations à faire sur ces bêtes sont plus espacées que pour les animaux à la reproduction.</a:t>
            </a:r>
          </a:p>
          <a:p>
            <a:pPr marL="228600" indent="-228600" algn="just" eaLnBrk="1" hangingPunct="1">
              <a:buFontTx/>
              <a:buAutoNum type="arabicParenR"/>
              <a:defRPr/>
            </a:pPr>
            <a:r>
              <a:rPr lang="fr-FR" sz="1100" dirty="0" smtClean="0"/>
              <a:t>s’il a plusieurs bâtiments de stockage sur les deux sites, et que l’assolement autour de chaque site correspond à deux spécialités différentes (ex: un site autour duquel il y a surtout des prairies, un site autour duquel il y a le maïs et des céréales) il va stocker le matériel de fenaison dans les bâtiments du premier, et le matériel de moisson, de semis etc. dans les bâtiments du second.</a:t>
            </a:r>
          </a:p>
          <a:p>
            <a:pPr marL="228600" indent="-228600" algn="just" eaLnBrk="1" hangingPunct="1">
              <a:buFontTx/>
              <a:buAutoNum type="arabicParenR"/>
              <a:defRPr/>
            </a:pPr>
            <a:r>
              <a:rPr lang="fr-FR" sz="1100" dirty="0" smtClean="0"/>
              <a:t>Ou encore, il va disposer les machines dont il se sert le moins souvent dans le bâtiment le plus éloigné.</a:t>
            </a:r>
          </a:p>
          <a:p>
            <a:pPr algn="just" eaLnBrk="1" hangingPunct="1">
              <a:defRPr/>
            </a:pPr>
            <a:r>
              <a:rPr lang="fr-FR" sz="1100" dirty="0" smtClean="0"/>
              <a:t>Cette situation de double site bâti est très fréquente, car l’agrandissement ininterrompu des exploitations que l’on constate depuis les années 60, se fait souvent par la fusion de plusieurs systèmes d’exploitation existants, disposant chacun d’un siège.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xfrm>
            <a:off x="374650" y="4714875"/>
            <a:ext cx="6119813" cy="4640263"/>
          </a:xfrm>
        </p:spPr>
        <p:txBody>
          <a:bodyPr/>
          <a:lstStyle/>
          <a:p>
            <a:pPr algn="just" eaLnBrk="1" hangingPunct="1">
              <a:defRPr/>
            </a:pPr>
            <a:r>
              <a:rPr lang="fr-FR" sz="1100" dirty="0" smtClean="0"/>
              <a:t>Il s’agit d’une exploitation céréalière. Sa surface correspond aux standards des exploitations céréalières en France, c’est-à-dire qu’elle est de taille plus importante que les exploitations d’autres systèmes de production.</a:t>
            </a:r>
          </a:p>
          <a:p>
            <a:pPr algn="just" eaLnBrk="1" hangingPunct="1">
              <a:defRPr/>
            </a:pPr>
            <a:r>
              <a:rPr lang="fr-FR" sz="1100" dirty="0" smtClean="0"/>
              <a:t>(Rappel : en moyenne, en 2010, une exploitation de culture et/ou de céréales et oléoprotéagineux représente 115 à 125 ha, une exploitation de polyculture-élevage environ 100 ha, une exploitation d’élevage environ 75 ha, une exploitation arboricole 30 ha, une exploitation viticole 22 ha, et une exploitation maraichère 14 ha. Référence: Agreste Primeur n° 272, Décembre 2011, p.4).</a:t>
            </a:r>
          </a:p>
          <a:p>
            <a:pPr algn="just" eaLnBrk="1" hangingPunct="1">
              <a:defRPr/>
            </a:pPr>
            <a:endParaRPr lang="fr-FR" sz="1100" dirty="0" smtClean="0"/>
          </a:p>
          <a:p>
            <a:pPr algn="just" eaLnBrk="1" hangingPunct="1">
              <a:defRPr/>
            </a:pPr>
            <a:r>
              <a:rPr lang="fr-FR" sz="1100" dirty="0" smtClean="0"/>
              <a:t>On constate que la majorité du parcellaire d’exploitation est contigu, mais qu’un îlot se situe « à part ». Cela a forcément des conséquences pour le travail de l’agriculteur au quotidien. Cela augmente: </a:t>
            </a:r>
          </a:p>
          <a:p>
            <a:pPr marL="171450" indent="-171450" algn="just" eaLnBrk="1" hangingPunct="1">
              <a:buFont typeface="Arial" pitchFamily="34" charset="0"/>
              <a:buChar char="•"/>
              <a:defRPr/>
            </a:pPr>
            <a:r>
              <a:rPr lang="fr-FR" sz="1100" dirty="0" smtClean="0"/>
              <a:t>son périmètre de « voisinage » avec d’autres agriculteurs ou peut-être d’autres usagers de l’espace. </a:t>
            </a:r>
          </a:p>
          <a:p>
            <a:pPr marL="171450" indent="-171450" algn="just" eaLnBrk="1" hangingPunct="1">
              <a:buFont typeface="Arial" pitchFamily="34" charset="0"/>
              <a:buChar char="•"/>
              <a:defRPr/>
            </a:pPr>
            <a:r>
              <a:rPr lang="fr-FR" sz="1100" dirty="0" smtClean="0"/>
              <a:t>la distance d’accès aux parcelles pour les opérations culturales, donc le carburant à utiliser. Enfin, les circulations d’engins se font peut-être sur route au lieu de se faire sur des chemins agricoles avec servitudes de passage.</a:t>
            </a:r>
          </a:p>
          <a:p>
            <a:pPr algn="just" eaLnBrk="1" hangingPunct="1">
              <a:defRPr/>
            </a:pPr>
            <a:r>
              <a:rPr lang="fr-FR" sz="1100" dirty="0" smtClean="0"/>
              <a:t>L’agriculteur doit donc programmer ses opérations culturales de manière séparée pour ce lot d’ilôts. En cherchant à rationnaliser son temps de travail, il va peut-être y appliquer un assolement spécifique, ou homogène, pour par exemple passer « toute la journée sur un lot d’ilôt spécifique «</a:t>
            </a:r>
            <a:r>
              <a:rPr lang="fr-FR" sz="1100" i="1" dirty="0" smtClean="0"/>
              <a:t> par exemple de maïs où j’aurai la même opération culturale à faire, et donc je n’aurai pas déplacé le matériel que pour quelques hectares. J’aurai rentabilisé la distance parcourue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p:spPr>
        <p:txBody>
          <a:bodyPr/>
          <a:lstStyle/>
          <a:p>
            <a:pPr algn="just" eaLnBrk="1" hangingPunct="1"/>
            <a:r>
              <a:rPr lang="fr-FR" sz="1100" smtClean="0"/>
              <a:t>Voici une troisième exploitation.</a:t>
            </a:r>
          </a:p>
          <a:p>
            <a:pPr algn="just" eaLnBrk="1" hangingPunct="1"/>
            <a:r>
              <a:rPr lang="fr-FR" sz="1100" smtClean="0"/>
              <a:t>La surface cultivée est inférieure par rapport deux précédentes exploitations (Cas n°1 Polyculture–élevage et Cas n°2 Céréalière).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ln/>
        </p:spPr>
      </p:sp>
      <p:sp>
        <p:nvSpPr>
          <p:cNvPr id="79875" name="Espace réservé des commentaires 2"/>
          <p:cNvSpPr>
            <a:spLocks noGrp="1"/>
          </p:cNvSpPr>
          <p:nvPr>
            <p:ph type="body" idx="1"/>
          </p:nvPr>
        </p:nvSpPr>
        <p:spPr>
          <a:noFill/>
        </p:spPr>
        <p:txBody>
          <a:bodyPr/>
          <a:lstStyle/>
          <a:p>
            <a:pPr algn="just" eaLnBrk="1" hangingPunct="1"/>
            <a:r>
              <a:rPr lang="fr-FR" sz="1100" smtClean="0"/>
              <a:t>Il s’agit d’une exploitation de  maraîchage, ou arboricole, ou viticole. </a:t>
            </a:r>
          </a:p>
          <a:p>
            <a:pPr algn="just" eaLnBrk="1" hangingPunct="1"/>
            <a:r>
              <a:rPr lang="fr-FR" sz="1100" smtClean="0"/>
              <a:t>Il s’agit de productions demandant une main d’œuvre importante, et à forte valeur ajoutée par rapport à la surface exploitée. Dans le cas de l’arboriculture et de la viticulture, il s’agit de cultures pérennes (des cultures dont la fructification n’arrivera que plusieurs années après la plantation), où l’assolement est beaucoup plus stable que dans le cas des exploitations de polyculture-élevage ou céréalières. Car, il faut 5 ans, par exemple,  pour avoir une parcelle productive en pommes après avoir soi-même planté ses jeunes plants. La production va durer une dizaine d’année avant de l’arracher. Cela sera peut-être l’occasion d’effectuer une rotation, en plantant de jeunes plants de poiriers par exemple. Si  la rotation est plus longue, l’assolement est plus stable.</a:t>
            </a:r>
          </a:p>
          <a:p>
            <a:pPr algn="just" eaLnBrk="1" hangingPunct="1"/>
            <a:r>
              <a:rPr lang="fr-FR" sz="1100" smtClean="0"/>
              <a:t>La surface exploitée étant plus petite, il est plus aisé d’avoir un parcellaire spatialement regroupé.  Ce qu’on ne voit pas sur ce schéma simplificateur, c’est que ces espaces agricoles ont des parcelles souvent plus petites, en rapport avec la main d’œuvre nécessaire pour les exploiter, le relief,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p:spPr>
        <p:txBody>
          <a:bodyPr/>
          <a:lstStyle/>
          <a:p>
            <a:pPr algn="just" eaLnBrk="1" hangingPunct="1">
              <a:lnSpc>
                <a:spcPct val="90000"/>
              </a:lnSpc>
            </a:pPr>
            <a:r>
              <a:rPr lang="fr-FR" sz="3200" smtClean="0">
                <a:solidFill>
                  <a:srgbClr val="FF3300"/>
                </a:solidFill>
                <a:sym typeface="Wingdings" pitchFamily="2" charset="2"/>
              </a:rPr>
              <a:t></a:t>
            </a:r>
            <a:r>
              <a:rPr lang="fr-FR" sz="1000" smtClean="0">
                <a:solidFill>
                  <a:srgbClr val="FF3300"/>
                </a:solidFill>
                <a:sym typeface="Wingdings" pitchFamily="2" charset="2"/>
              </a:rPr>
              <a:t> </a:t>
            </a:r>
            <a:r>
              <a:rPr lang="fr-FR" sz="1000" b="1" i="1" smtClean="0"/>
              <a:t>Que constatez-vous ? </a:t>
            </a:r>
          </a:p>
          <a:p>
            <a:pPr algn="just" eaLnBrk="1" hangingPunct="1">
              <a:lnSpc>
                <a:spcPct val="90000"/>
              </a:lnSpc>
            </a:pPr>
            <a:r>
              <a:rPr lang="fr-FR" sz="1000" smtClean="0">
                <a:solidFill>
                  <a:srgbClr val="FF3300"/>
                </a:solidFill>
                <a:sym typeface="Wingdings" pitchFamily="2" charset="2"/>
              </a:rPr>
              <a:t> </a:t>
            </a:r>
            <a:r>
              <a:rPr lang="fr-FR" sz="1000" b="1" i="1" smtClean="0"/>
              <a:t>Quels éléments d’analyse identifiez-vous ? </a:t>
            </a:r>
          </a:p>
          <a:p>
            <a:pPr algn="just" eaLnBrk="1" hangingPunct="1">
              <a:lnSpc>
                <a:spcPct val="90000"/>
              </a:lnSpc>
            </a:pPr>
            <a:endParaRPr lang="fr-FR" sz="1100" i="1" smtClean="0"/>
          </a:p>
          <a:p>
            <a:pPr algn="just" eaLnBrk="1" hangingPunct="1">
              <a:lnSpc>
                <a:spcPct val="90000"/>
              </a:lnSpc>
            </a:pPr>
            <a:r>
              <a:rPr lang="fr-FR" sz="1100" smtClean="0"/>
              <a:t>Si l’on représente de la sorte l’occupation du sol des 7 exploitations, les limites visuelles des parcellaires de chacune disparaissent : ainsi l’on constate que le paysage n’est </a:t>
            </a:r>
            <a:r>
              <a:rPr lang="fr-FR" sz="1100" smtClean="0">
                <a:solidFill>
                  <a:srgbClr val="003399"/>
                </a:solidFill>
              </a:rPr>
              <a:t>pas</a:t>
            </a:r>
            <a:r>
              <a:rPr lang="fr-FR" sz="1100" b="1" smtClean="0">
                <a:solidFill>
                  <a:srgbClr val="003399"/>
                </a:solidFill>
              </a:rPr>
              <a:t> </a:t>
            </a:r>
            <a:r>
              <a:rPr lang="fr-FR" sz="1100" smtClean="0"/>
              <a:t>révélateur de la répartition de l’espace agricole entre les exploitations existantes. On voit aussi que l’idée préconçue d’une exploitation disposant de parcelles disposées de manières concentriques vis-à-vis du siège d’exploitation, est fausse.</a:t>
            </a:r>
          </a:p>
          <a:p>
            <a:pPr algn="just" eaLnBrk="1" hangingPunct="1">
              <a:lnSpc>
                <a:spcPct val="90000"/>
              </a:lnSpc>
            </a:pPr>
            <a:r>
              <a:rPr lang="fr-FR" sz="1100" smtClean="0"/>
              <a:t>Le paysage est cependant révélateur des ressources que se partagent les exploitations en présence: une plaine céréalière, des coteaux arboricoles ou viticoles, des espaces pastoraux. La ressource en eau et le relief (révélateur d’une possible mécanisation, mais aussi des caractéristiques géologiques et  donc agronomiques du sol) sont les principaux critères d’analyse de ces ressources agricoles.</a:t>
            </a:r>
          </a:p>
          <a:p>
            <a:pPr algn="just" eaLnBrk="1" hangingPunct="1">
              <a:lnSpc>
                <a:spcPct val="90000"/>
              </a:lnSpc>
            </a:pPr>
            <a:endParaRPr lang="fr-FR" sz="1100" smtClean="0"/>
          </a:p>
          <a:p>
            <a:pPr algn="just" eaLnBrk="1" hangingPunct="1">
              <a:lnSpc>
                <a:spcPct val="90000"/>
              </a:lnSpc>
            </a:pPr>
            <a:r>
              <a:rPr lang="fr-FR" sz="1100" smtClean="0"/>
              <a:t>Une attention doit être portée aux systèmes d’irrigation, souvent collectifs, qui jalonnent le territoire et peuvent aussi expliquer sa composition agricole.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p:spPr>
        <p:txBody>
          <a:bodyPr/>
          <a:lstStyle/>
          <a:p>
            <a:pPr eaLnBrk="1" hangingPunct="1"/>
            <a:r>
              <a:rPr lang="fr-FR" sz="3200" smtClean="0">
                <a:sym typeface="Wingdings" pitchFamily="2" charset="2"/>
              </a:rPr>
              <a:t> </a:t>
            </a:r>
            <a:r>
              <a:rPr lang="fr-FR" sz="1000" b="1" i="1" smtClean="0">
                <a:sym typeface="Wingdings" pitchFamily="2" charset="2"/>
              </a:rPr>
              <a:t>C</a:t>
            </a:r>
            <a:r>
              <a:rPr lang="fr-FR" sz="1000" b="1" i="1" smtClean="0"/>
              <a:t>omment qualifierez-vous l’espace agricole de votre territoire ? </a:t>
            </a:r>
          </a:p>
          <a:p>
            <a:pPr eaLnBrk="1" hangingPunct="1"/>
            <a:r>
              <a:rPr lang="fr-FR" sz="3200" smtClean="0">
                <a:sym typeface="Wingdings" pitchFamily="2" charset="2"/>
              </a:rPr>
              <a:t></a:t>
            </a:r>
            <a:r>
              <a:rPr lang="fr-FR" sz="1000" smtClean="0">
                <a:sym typeface="Wingdings" pitchFamily="2" charset="2"/>
              </a:rPr>
              <a:t> </a:t>
            </a:r>
            <a:r>
              <a:rPr lang="fr-FR" sz="1000" b="1" i="1" smtClean="0"/>
              <a:t>Quel est le type d’exploitation agricole sur votre territoire ? </a:t>
            </a:r>
          </a:p>
          <a:p>
            <a:pPr eaLnBrk="1" hangingPunct="1"/>
            <a:endParaRPr lang="fr-FR"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ln/>
        </p:spPr>
      </p:sp>
      <p:sp>
        <p:nvSpPr>
          <p:cNvPr id="82947" name="Espace réservé des commentaires 2"/>
          <p:cNvSpPr>
            <a:spLocks noGrp="1"/>
          </p:cNvSpPr>
          <p:nvPr>
            <p:ph type="body" idx="1"/>
          </p:nvPr>
        </p:nvSpPr>
        <p:spPr>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p:spPr>
        <p:txBody>
          <a:bodyPr/>
          <a:lstStyle/>
          <a:p>
            <a:pPr>
              <a:buFont typeface="Wingdings" pitchFamily="2" charset="2"/>
              <a:buNone/>
            </a:pPr>
            <a:r>
              <a:rPr lang="fr-FR" sz="1000" i="1" smtClean="0"/>
              <a:t>Ce diaporama peut être présenté dans sa totalité dans le cadre d’une séance d’une demi-journée (environ 60 minutes de présentation hors débat). Il est également possible d’extraire des séquences et de les adapter aux objectifs d’animation. </a:t>
            </a:r>
          </a:p>
          <a:p>
            <a:pPr>
              <a:buFont typeface="Wingdings" pitchFamily="2" charset="2"/>
              <a:buNone/>
            </a:pPr>
            <a:endParaRPr lang="fr-FR" sz="1000" i="1" smtClean="0"/>
          </a:p>
          <a:p>
            <a:pPr>
              <a:buFont typeface="Wingdings" pitchFamily="2" charset="2"/>
              <a:buNone/>
            </a:pPr>
            <a:r>
              <a:rPr lang="fr-FR" sz="1000" i="1" smtClean="0"/>
              <a:t>Des questions d’animation sont proposées, repérées par le pictogramme </a:t>
            </a:r>
            <a:r>
              <a:rPr lang="fr-FR" sz="1000" smtClean="0"/>
              <a:t>[</a:t>
            </a:r>
            <a:r>
              <a:rPr lang="fr-FR" sz="1000" smtClean="0">
                <a:sym typeface="Wingdings" pitchFamily="2" charset="2"/>
              </a:rPr>
              <a:t>], </a:t>
            </a:r>
            <a:r>
              <a:rPr lang="fr-FR" sz="1000" i="1" smtClean="0"/>
              <a:t>permettant de lancer le débat, d’analyser les situations et  d’identifier des leviers d’action avec les participants. </a:t>
            </a:r>
          </a:p>
          <a:p>
            <a:endParaRPr lang="fr-FR" sz="1000" b="1" i="1" smtClean="0"/>
          </a:p>
          <a:p>
            <a:r>
              <a:rPr lang="fr-FR" sz="1000" i="1" smtClean="0"/>
              <a:t>Pour améliorer cette action de valorisation des recherches, merci de renseigner la </a:t>
            </a:r>
            <a:r>
              <a:rPr lang="fr-FR" sz="1000" i="1" u="sng" smtClean="0">
                <a:hlinkClick r:id="rId3"/>
              </a:rPr>
              <a:t>fiche d’intérêt</a:t>
            </a:r>
            <a:r>
              <a:rPr lang="fr-FR" sz="1000" i="1" smtClean="0"/>
              <a:t> accessible sur : </a:t>
            </a:r>
            <a:r>
              <a:rPr lang="fr-FR" sz="1000" u="sng" smtClean="0"/>
              <a:t>[</a:t>
            </a:r>
            <a:r>
              <a:rPr lang="fr-FR" sz="1000" smtClean="0">
                <a:hlinkClick r:id="rId4"/>
              </a:rPr>
              <a:t>https://docs.google.com/a/caprural.org/spreadsheet/viewform?fromEmail=true&amp;formkey=dE1EQzVXVDhKQnVrZ0VLWXRJS0RGbkE6MQ&amp;pli=1</a:t>
            </a:r>
            <a:r>
              <a:rPr lang="fr-FR" sz="1000" smtClean="0"/>
              <a:t>]</a:t>
            </a:r>
            <a:endParaRPr lang="fr-FR" sz="1000" u="sng" smtClean="0"/>
          </a:p>
          <a:p>
            <a:r>
              <a:rPr lang="fr-FR" sz="1000" i="1" smtClean="0"/>
              <a:t>ou d’adresser vos réponses à ces questions à valorisation@caprural.org </a:t>
            </a:r>
          </a:p>
          <a:p>
            <a:endParaRPr lang="fr-FR" sz="1000" i="1" smtClean="0"/>
          </a:p>
          <a:p>
            <a:pPr marL="628650" lvl="1" indent="-171450">
              <a:buFont typeface="Wingdings" pitchFamily="2" charset="2"/>
              <a:buChar char="ü"/>
            </a:pPr>
            <a:r>
              <a:rPr lang="fr-FR" sz="1000" i="1" smtClean="0"/>
              <a:t>Vous utilisez ce diaporama, pour répondre à quelle(s) attente(s) ? </a:t>
            </a:r>
          </a:p>
          <a:p>
            <a:pPr marL="628650" lvl="1" indent="-171450">
              <a:buFont typeface="Wingdings" pitchFamily="2" charset="2"/>
              <a:buChar char="ü"/>
            </a:pPr>
            <a:r>
              <a:rPr lang="fr-FR" sz="1000" i="1" smtClean="0"/>
              <a:t>Dans quel contexte ? </a:t>
            </a:r>
          </a:p>
          <a:p>
            <a:pPr marL="628650" lvl="1" indent="-171450">
              <a:buFont typeface="Wingdings" pitchFamily="2" charset="2"/>
              <a:buChar char="ü"/>
            </a:pPr>
            <a:r>
              <a:rPr lang="fr-FR" sz="1000" i="1" smtClean="0"/>
              <a:t>Auprès de quel public (chargés de mission, agents de développement des chambres consulaires, des intercommunalités, des associations, centres de formation, élus…) ? </a:t>
            </a:r>
          </a:p>
          <a:p>
            <a:pPr marL="628650" lvl="1" indent="-171450">
              <a:buFont typeface="Wingdings" pitchFamily="2" charset="2"/>
              <a:buChar char="ü"/>
            </a:pPr>
            <a:r>
              <a:rPr lang="fr-FR" sz="1000" i="1" smtClean="0"/>
              <a:t>Ce support est-il adapté à vos interventions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83971" name="Espace réservé des commentaires 2"/>
          <p:cNvSpPr>
            <a:spLocks noGrp="1"/>
          </p:cNvSpPr>
          <p:nvPr>
            <p:ph type="body" idx="1"/>
          </p:nvPr>
        </p:nvSpPr>
        <p:spPr>
          <a:xfrm>
            <a:off x="679450" y="4714875"/>
            <a:ext cx="5672138" cy="4468813"/>
          </a:xfrm>
          <a:noFill/>
        </p:spPr>
        <p:txBody>
          <a:bodyPr/>
          <a:lstStyle/>
          <a:p>
            <a:pPr algn="just">
              <a:spcBef>
                <a:spcPct val="0"/>
              </a:spcBef>
            </a:pPr>
            <a:r>
              <a:rPr lang="fr-FR" sz="1000" b="1" smtClean="0">
                <a:ea typeface="ＭＳ Ｐゴシック" charset="-128"/>
                <a:cs typeface="Arial" charset="0"/>
              </a:rPr>
              <a:t>La répartition du parcellaire de chaque exploitation est fonction des productions et des contraintes du milieu comme nous pouvons l</a:t>
            </a:r>
            <a:r>
              <a:rPr lang="ja-JP" altLang="fr-FR" sz="1000" b="1" smtClean="0">
                <a:cs typeface="Arial" charset="0"/>
              </a:rPr>
              <a:t>’</a:t>
            </a:r>
            <a:r>
              <a:rPr lang="fr-FR" altLang="ja-JP" sz="1000" b="1" smtClean="0">
                <a:cs typeface="Arial" charset="0"/>
              </a:rPr>
              <a:t>illustrer avec cette photo et ce schéma. </a:t>
            </a:r>
            <a:r>
              <a:rPr lang="fr-FR" sz="1000" smtClean="0">
                <a:ea typeface="ＭＳ Ｐゴシック" charset="-128"/>
                <a:cs typeface="Arial" charset="0"/>
              </a:rPr>
              <a:t>Les surfaces d</a:t>
            </a:r>
            <a:r>
              <a:rPr lang="ja-JP" altLang="fr-FR" sz="1000" smtClean="0">
                <a:cs typeface="Arial" charset="0"/>
              </a:rPr>
              <a:t>’</a:t>
            </a:r>
            <a:r>
              <a:rPr lang="fr-FR" altLang="ja-JP" sz="1000" smtClean="0">
                <a:cs typeface="Arial" charset="0"/>
              </a:rPr>
              <a:t>une exploitation n</a:t>
            </a:r>
            <a:r>
              <a:rPr lang="ja-JP" altLang="fr-FR" sz="1000" smtClean="0">
                <a:cs typeface="Arial" charset="0"/>
              </a:rPr>
              <a:t>’</a:t>
            </a:r>
            <a:r>
              <a:rPr lang="fr-FR" altLang="ja-JP" sz="1000" smtClean="0">
                <a:cs typeface="Arial" charset="0"/>
              </a:rPr>
              <a:t>ont pas le même rôle ni la même importance dans l</a:t>
            </a:r>
            <a:r>
              <a:rPr lang="fr-FR" altLang="fr-FR" sz="1000" smtClean="0">
                <a:ea typeface="ＭＳ Ｐゴシック" charset="-128"/>
                <a:cs typeface="Arial" charset="0"/>
              </a:rPr>
              <a:t>’</a:t>
            </a:r>
            <a:r>
              <a:rPr lang="fr-FR" altLang="ja-JP" sz="1000" smtClean="0">
                <a:cs typeface="Arial" charset="0"/>
              </a:rPr>
              <a:t>exploitation en fonction :</a:t>
            </a:r>
          </a:p>
          <a:p>
            <a:pPr lvl="1" algn="just">
              <a:buFontTx/>
              <a:buChar char="-"/>
            </a:pPr>
            <a:r>
              <a:rPr lang="fr-FR" sz="1000" smtClean="0">
                <a:ea typeface="ＭＳ Ｐゴシック" charset="-128"/>
                <a:cs typeface="Arial" charset="0"/>
              </a:rPr>
              <a:t>De leur accès : soit en raison de l</a:t>
            </a:r>
            <a:r>
              <a:rPr lang="ja-JP" altLang="fr-FR" sz="1000" smtClean="0">
                <a:cs typeface="Arial" charset="0"/>
              </a:rPr>
              <a:t>’</a:t>
            </a:r>
            <a:r>
              <a:rPr lang="fr-FR" altLang="ja-JP" sz="1000" smtClean="0">
                <a:cs typeface="Arial" charset="0"/>
              </a:rPr>
              <a:t>éloignement par rapport aux bâtiments d</a:t>
            </a:r>
            <a:r>
              <a:rPr lang="fr-FR" altLang="fr-FR" sz="1000" smtClean="0">
                <a:ea typeface="ＭＳ Ｐゴシック" charset="-128"/>
                <a:cs typeface="Arial" charset="0"/>
              </a:rPr>
              <a:t>’</a:t>
            </a:r>
            <a:r>
              <a:rPr lang="fr-FR" altLang="ja-JP" sz="1000" smtClean="0">
                <a:cs typeface="Arial" charset="0"/>
              </a:rPr>
              <a:t>exploitation, soit en raison de la difficulté de cheminement (traversée de bourg, de routes à grandes fréquentations). Plus leur accès est aisé, plus les surfaces sont réservées en priorité aux usages nécessitant des déplacements fréquents d</a:t>
            </a:r>
            <a:r>
              <a:rPr lang="fr-FR" altLang="fr-FR" sz="1000" smtClean="0">
                <a:ea typeface="ＭＳ Ｐゴシック" charset="-128"/>
                <a:cs typeface="Arial" charset="0"/>
              </a:rPr>
              <a:t>’</a:t>
            </a:r>
            <a:r>
              <a:rPr lang="fr-FR" altLang="ja-JP" sz="1000" smtClean="0">
                <a:cs typeface="Arial" charset="0"/>
              </a:rPr>
              <a:t>animaux (pâturage des vaches laitières par exemple à proximité des bâtiments d</a:t>
            </a:r>
            <a:r>
              <a:rPr lang="fr-FR" altLang="fr-FR" sz="1000" smtClean="0">
                <a:ea typeface="ＭＳ Ｐゴシック" charset="-128"/>
                <a:cs typeface="Arial" charset="0"/>
              </a:rPr>
              <a:t>’</a:t>
            </a:r>
            <a:r>
              <a:rPr lang="fr-FR" altLang="ja-JP" sz="1000" smtClean="0">
                <a:cs typeface="Arial" charset="0"/>
              </a:rPr>
              <a:t>élevage), ou de matériel (affouragements en vert …)</a:t>
            </a:r>
          </a:p>
          <a:p>
            <a:pPr lvl="1" algn="just">
              <a:buFontTx/>
              <a:buChar char="-"/>
            </a:pPr>
            <a:r>
              <a:rPr lang="fr-FR" sz="1000" smtClean="0">
                <a:ea typeface="ＭＳ Ｐゴシック" charset="-128"/>
                <a:cs typeface="Arial" charset="0"/>
              </a:rPr>
              <a:t>De leur qualité agronomique intrinsèque, les surfaces au meilleur potentiel sont consacrées aux pratiques les plus intensives : céréales ou cultures fourragères.</a:t>
            </a:r>
          </a:p>
          <a:p>
            <a:pPr lvl="1" algn="just">
              <a:buFontTx/>
              <a:buChar char="-"/>
            </a:pPr>
            <a:r>
              <a:rPr lang="fr-FR" sz="1000" smtClean="0">
                <a:ea typeface="ＭＳ Ｐゴシック" charset="-128"/>
                <a:cs typeface="Arial" charset="0"/>
              </a:rPr>
              <a:t>Du degré de pente qui contraint la mécanisation. Certaines parcelles ne peuvent être que pâturées (il n</a:t>
            </a:r>
            <a:r>
              <a:rPr lang="ja-JP" altLang="fr-FR" sz="1000" smtClean="0">
                <a:cs typeface="Arial" charset="0"/>
              </a:rPr>
              <a:t>’</a:t>
            </a:r>
            <a:r>
              <a:rPr lang="fr-FR" altLang="ja-JP" sz="1000" smtClean="0">
                <a:cs typeface="Arial" charset="0"/>
              </a:rPr>
              <a:t>est pas possible de les ensemencer pour des cultures).</a:t>
            </a:r>
          </a:p>
          <a:p>
            <a:pPr lvl="1" algn="just">
              <a:buFontTx/>
              <a:buChar char="-"/>
            </a:pPr>
            <a:r>
              <a:rPr lang="fr-FR" sz="1000" smtClean="0">
                <a:ea typeface="ＭＳ Ｐゴシック" charset="-128"/>
                <a:cs typeface="Arial" charset="0"/>
              </a:rPr>
              <a:t>De leurs équipements : drainage, irrigation</a:t>
            </a:r>
          </a:p>
          <a:p>
            <a:pPr algn="just"/>
            <a:endParaRPr lang="fr-FR" sz="1000" smtClean="0">
              <a:ea typeface="ＭＳ Ｐゴシック" charset="-128"/>
              <a:cs typeface="Arial" charset="0"/>
            </a:endParaRPr>
          </a:p>
          <a:p>
            <a:pPr algn="just"/>
            <a:r>
              <a:rPr lang="fr-FR" sz="1000" smtClean="0">
                <a:ea typeface="ＭＳ Ｐゴシック" charset="-128"/>
                <a:cs typeface="Arial" charset="0"/>
              </a:rPr>
              <a:t>C</a:t>
            </a:r>
            <a:r>
              <a:rPr lang="ja-JP" altLang="fr-FR" sz="1000" smtClean="0">
                <a:cs typeface="Arial" charset="0"/>
              </a:rPr>
              <a:t>’</a:t>
            </a:r>
            <a:r>
              <a:rPr lang="fr-FR" altLang="ja-JP" sz="1000" smtClean="0">
                <a:cs typeface="Arial" charset="0"/>
              </a:rPr>
              <a:t>est pourquoi, une exploitation, même d</a:t>
            </a:r>
            <a:r>
              <a:rPr lang="ja-JP" altLang="fr-FR" sz="1000" smtClean="0">
                <a:cs typeface="Arial" charset="0"/>
              </a:rPr>
              <a:t>’</a:t>
            </a:r>
            <a:r>
              <a:rPr lang="fr-FR" altLang="ja-JP" sz="1000" smtClean="0">
                <a:cs typeface="Arial" charset="0"/>
              </a:rPr>
              <a:t>élevage, ne peut avoir que des parcelles pentues non mécanisables. Si par exemple elle ne dispose pas de surfaces mécanisables (replats, fonds de vallées, pentes douces…) lui permettant de produire ses réserves fourragères, elle sera dépendante d</a:t>
            </a:r>
            <a:r>
              <a:rPr lang="ja-JP" altLang="fr-FR" sz="1000" smtClean="0">
                <a:cs typeface="Arial" charset="0"/>
              </a:rPr>
              <a:t>’</a:t>
            </a:r>
            <a:r>
              <a:rPr lang="fr-FR" altLang="ja-JP" sz="1000" smtClean="0">
                <a:cs typeface="Arial" charset="0"/>
              </a:rPr>
              <a:t>achat de fourrages pour l</a:t>
            </a:r>
            <a:r>
              <a:rPr lang="ja-JP" altLang="fr-FR" sz="1000" smtClean="0">
                <a:cs typeface="Arial" charset="0"/>
              </a:rPr>
              <a:t>’</a:t>
            </a:r>
            <a:r>
              <a:rPr lang="fr-FR" altLang="ja-JP" sz="1000" smtClean="0">
                <a:cs typeface="Arial" charset="0"/>
              </a:rPr>
              <a:t>hiver et de céréales. On estime que, jusqu'</a:t>
            </a:r>
            <a:r>
              <a:rPr lang="ja-JP" altLang="fr-FR" sz="1000" smtClean="0">
                <a:cs typeface="Arial" charset="0"/>
              </a:rPr>
              <a:t>’</a:t>
            </a:r>
            <a:r>
              <a:rPr lang="fr-FR" altLang="ja-JP" sz="1000" smtClean="0">
                <a:cs typeface="Arial" charset="0"/>
              </a:rPr>
              <a:t>à un ratio 45/55 % entre surfaces mécanisables et surfaces à fortes contraintes (cf. schéma), une exploitation peut être rentable.</a:t>
            </a:r>
          </a:p>
          <a:p>
            <a:pPr algn="just"/>
            <a:r>
              <a:rPr lang="fr-FR" sz="1000" b="1" smtClean="0">
                <a:ea typeface="ＭＳ Ｐゴシック" charset="-128"/>
                <a:cs typeface="Arial" charset="0"/>
              </a:rPr>
              <a:t>A noter aussi </a:t>
            </a:r>
            <a:r>
              <a:rPr lang="fr-FR" sz="1000" smtClean="0">
                <a:ea typeface="ＭＳ Ｐゴシック" charset="-128"/>
                <a:cs typeface="Arial" charset="0"/>
              </a:rPr>
              <a:t>: dans la détermination de l’assolement, outre les aspects de parcellaire, de géomorphologie et les aspects agronomiques (sols, rotations…), il ne faut pas négliger le déterminant économique. Par exemple, des cours de céréales élevés poussent à emblaver en céréales à paille ou maïs ; l’irrigation entraîne souvent la monoculture de maïs pour compenser les charges…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BEBDFB-0A07-4955-8B02-9AC5D3773470}" type="slidenum">
              <a:rPr lang="fr-FR" sz="1200">
                <a:latin typeface="Calibri" pitchFamily="34" charset="0"/>
                <a:ea typeface="ＭＳ Ｐゴシック" charset="-128"/>
              </a:rPr>
              <a:pPr algn="r" eaLnBrk="1" hangingPunct="1"/>
              <a:t>21</a:t>
            </a:fld>
            <a:endParaRPr lang="fr-FR" sz="1200">
              <a:latin typeface="Calibri" pitchFamily="34" charset="0"/>
              <a:ea typeface="ＭＳ Ｐゴシック" charset="-128"/>
            </a:endParaRPr>
          </a:p>
        </p:txBody>
      </p:sp>
      <p:sp>
        <p:nvSpPr>
          <p:cNvPr id="84995" name="Rectangle 2"/>
          <p:cNvSpPr>
            <a:spLocks noGrp="1" noRot="1" noChangeAspect="1" noChangeArrowheads="1" noTextEdit="1"/>
          </p:cNvSpPr>
          <p:nvPr>
            <p:ph type="sldImg"/>
          </p:nvPr>
        </p:nvSpPr>
        <p:spPr>
          <a:xfrm>
            <a:off x="920750" y="746125"/>
            <a:ext cx="4959350" cy="3719513"/>
          </a:xfrm>
          <a:solidFill>
            <a:srgbClr val="FFFFFF"/>
          </a:solidFill>
          <a:ln w="12700" cap="flat"/>
        </p:spPr>
      </p:sp>
      <p:sp>
        <p:nvSpPr>
          <p:cNvPr id="84996" name="Rectangle 3"/>
          <p:cNvSpPr>
            <a:spLocks noGrp="1" noChangeArrowheads="1"/>
          </p:cNvSpPr>
          <p:nvPr>
            <p:ph type="body" idx="1"/>
          </p:nvPr>
        </p:nvSpPr>
        <p:spPr>
          <a:xfrm>
            <a:off x="679450" y="4714875"/>
            <a:ext cx="5672138" cy="4467225"/>
          </a:xfrm>
        </p:spPr>
        <p:txBody>
          <a:bodyPr lIns="92075" tIns="46038" rIns="92075" bIns="46038"/>
          <a:lstStyle/>
          <a:p>
            <a:pPr algn="just">
              <a:spcBef>
                <a:spcPct val="0"/>
              </a:spcBef>
              <a:defRPr/>
            </a:pPr>
            <a:r>
              <a:rPr lang="fr-FR" sz="1100" dirty="0" smtClean="0">
                <a:latin typeface="Arial" pitchFamily="34" charset="0"/>
                <a:ea typeface="ＭＳ Ｐゴシック" charset="-128"/>
                <a:cs typeface="Arial" pitchFamily="34" charset="0"/>
              </a:rPr>
              <a:t>Les 2 diapositives suivantes illustrent la répartition des usages de chaque parcelle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une exploitation en fonction de la géo morphologie du territoire et de la qualité des sols.</a:t>
            </a:r>
          </a:p>
          <a:p>
            <a:pPr algn="just">
              <a:spcBef>
                <a:spcPct val="0"/>
              </a:spcBef>
              <a:defRPr/>
            </a:pPr>
            <a:r>
              <a:rPr lang="fr-FR" sz="1100" dirty="0" smtClean="0">
                <a:latin typeface="Arial" pitchFamily="34" charset="0"/>
                <a:ea typeface="ＭＳ Ｐゴシック" charset="-128"/>
                <a:cs typeface="Arial" pitchFamily="34" charset="0"/>
              </a:rPr>
              <a:t>Sur cette diapositive, il s</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agit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une exploitation en polyculture/élevage sur un contrefort ou une vallée en auge.</a:t>
            </a:r>
          </a:p>
          <a:p>
            <a:pPr algn="just">
              <a:spcBef>
                <a:spcPct val="0"/>
              </a:spcBef>
              <a:defRPr/>
            </a:pPr>
            <a:r>
              <a:rPr lang="fr-FR" sz="1100" dirty="0" smtClean="0">
                <a:latin typeface="Arial" pitchFamily="34" charset="0"/>
                <a:ea typeface="ＭＳ Ｐゴシック" charset="-128"/>
                <a:cs typeface="Arial" pitchFamily="34" charset="0"/>
              </a:rPr>
              <a:t>Il y a bien un usage de chaque parcelle par rapport aux critères explicités précédemment :</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pâtures des vaches laitières à proximité des bâtiment et si possible sur des surfaces à fort potentiel (ici fond de vallée colorées en vert foncé),</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praires de fauche en bas de pente car ces terrains sont mécanisables : ils vont assurer la récole de foin pour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hiver</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céréales et cultures fourragères comme le maïs (colorés en jaune ou orange) sont sur les surfaces plates, mécanisables, elles peuvent être éloignées des bâtiments,</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pâtures pour les génisses : sur les parcelles éloignées et en pente (pas de trajet quotidiens des animaux entre les pâtures et les bâtiments, peu de pratiques mécanisées).</a:t>
            </a:r>
          </a:p>
          <a:p>
            <a:pPr algn="just">
              <a:spcBef>
                <a:spcPct val="0"/>
              </a:spcBef>
              <a:defRPr/>
            </a:pPr>
            <a:endParaRPr lang="fr-FR" dirty="0" smtClean="0">
              <a:ea typeface="ＭＳ Ｐゴシック" charset="-128"/>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6761E85-7E46-42B2-9A70-4F6DCC667FCB}" type="slidenum">
              <a:rPr lang="fr-FR" sz="1200">
                <a:latin typeface="Calibri" pitchFamily="34" charset="0"/>
                <a:ea typeface="ＭＳ Ｐゴシック" charset="-128"/>
              </a:rPr>
              <a:pPr algn="r" eaLnBrk="1" hangingPunct="1"/>
              <a:t>22</a:t>
            </a:fld>
            <a:endParaRPr lang="fr-FR" sz="1200">
              <a:latin typeface="Calibri" pitchFamily="34" charset="0"/>
              <a:ea typeface="ＭＳ Ｐゴシック" charset="-128"/>
            </a:endParaRPr>
          </a:p>
        </p:txBody>
      </p:sp>
      <p:sp>
        <p:nvSpPr>
          <p:cNvPr id="86019" name="Rectangle 2"/>
          <p:cNvSpPr>
            <a:spLocks noGrp="1" noRot="1" noChangeAspect="1" noChangeArrowheads="1" noTextEdit="1"/>
          </p:cNvSpPr>
          <p:nvPr>
            <p:ph type="sldImg"/>
          </p:nvPr>
        </p:nvSpPr>
        <p:spPr>
          <a:xfrm>
            <a:off x="922338" y="749300"/>
            <a:ext cx="4953000" cy="3716338"/>
          </a:xfrm>
          <a:solidFill>
            <a:srgbClr val="FFFFFF"/>
          </a:solidFill>
          <a:ln w="12700" cap="flat"/>
        </p:spPr>
      </p:sp>
      <p:sp>
        <p:nvSpPr>
          <p:cNvPr id="86020" name="Rectangle 3"/>
          <p:cNvSpPr>
            <a:spLocks noGrp="1" noChangeArrowheads="1"/>
          </p:cNvSpPr>
          <p:nvPr>
            <p:ph type="body" idx="1"/>
          </p:nvPr>
        </p:nvSpPr>
        <p:spPr>
          <a:xfrm>
            <a:off x="904875" y="4714875"/>
            <a:ext cx="4986338" cy="4465638"/>
          </a:xfrm>
        </p:spPr>
        <p:txBody>
          <a:bodyPr lIns="90488" tIns="46038" rIns="90488" bIns="46038"/>
          <a:lstStyle/>
          <a:p>
            <a:pPr algn="just">
              <a:spcBef>
                <a:spcPct val="0"/>
              </a:spcBef>
              <a:defRPr/>
            </a:pPr>
            <a:r>
              <a:rPr lang="fr-FR" sz="1100" dirty="0" smtClean="0">
                <a:latin typeface="Arial" pitchFamily="34" charset="0"/>
                <a:ea typeface="ＭＳ Ｐゴシック" charset="-128"/>
                <a:cs typeface="Arial" pitchFamily="34" charset="0"/>
              </a:rPr>
              <a:t>Sur cette diapositive, il s</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agit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une exploitation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élevage dans un territoire de collines pentues reliées par des vallées plus ou moins encaissées.</a:t>
            </a:r>
          </a:p>
          <a:p>
            <a:pPr algn="just">
              <a:spcBef>
                <a:spcPct val="0"/>
              </a:spcBef>
              <a:defRPr/>
            </a:pPr>
            <a:r>
              <a:rPr lang="fr-FR" sz="1100" dirty="0" smtClean="0">
                <a:latin typeface="Arial" pitchFamily="34" charset="0"/>
                <a:ea typeface="ＭＳ Ｐゴシック" charset="-128"/>
                <a:cs typeface="Arial" pitchFamily="34" charset="0"/>
              </a:rPr>
              <a:t>Il y a bien aussi un usage de chaque parcelle par rapport aux critères explicités précédemment :</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pâtures des vaches laitières à proximité des bâtiment et si possible sur les replats (vert moyen)</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praires de fauche sur les replats ou les pentes douces (vert kaki)</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les pâtures pour les génisses : sur les parcelles éloignées et en pente (vert clair)</a:t>
            </a:r>
          </a:p>
          <a:p>
            <a:pPr marL="171450" indent="-171450" algn="just">
              <a:spcBef>
                <a:spcPct val="0"/>
              </a:spcBef>
              <a:buFont typeface="Courier New" pitchFamily="49" charset="0"/>
              <a:buChar char="o"/>
              <a:defRPr/>
            </a:pPr>
            <a:r>
              <a:rPr lang="fr-FR" sz="1100" dirty="0" smtClean="0">
                <a:latin typeface="Arial" pitchFamily="34" charset="0"/>
                <a:ea typeface="ＭＳ Ｐゴシック" charset="-128"/>
                <a:cs typeface="Arial" pitchFamily="34" charset="0"/>
              </a:rPr>
              <a:t>absence de céréales en raison de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altitude</a:t>
            </a:r>
          </a:p>
          <a:p>
            <a:pPr algn="just">
              <a:spcBef>
                <a:spcPct val="0"/>
              </a:spcBef>
              <a:defRPr/>
            </a:pPr>
            <a:endParaRPr lang="fr-FR" sz="1100" dirty="0" smtClean="0">
              <a:latin typeface="Arial" pitchFamily="34" charset="0"/>
              <a:ea typeface="ＭＳ Ｐゴシック" charset="-128"/>
              <a:cs typeface="Arial" pitchFamily="34" charset="0"/>
            </a:endParaRPr>
          </a:p>
          <a:p>
            <a:pPr algn="just">
              <a:spcBef>
                <a:spcPct val="0"/>
              </a:spcBef>
              <a:defRPr/>
            </a:pPr>
            <a:r>
              <a:rPr lang="fr-FR" sz="1100" dirty="0" smtClean="0">
                <a:latin typeface="Arial" pitchFamily="34" charset="0"/>
                <a:ea typeface="ＭＳ Ｐゴシック" charset="-128"/>
                <a:cs typeface="Arial" pitchFamily="34" charset="0"/>
              </a:rPr>
              <a:t>On note aussi un boisement « en timbre-poste » qui concurrence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espace agricole «plat » de la commune.</a:t>
            </a:r>
          </a:p>
          <a:p>
            <a:pPr algn="just">
              <a:spcBef>
                <a:spcPct val="0"/>
              </a:spcBef>
              <a:defRPr/>
            </a:pPr>
            <a:endParaRPr lang="fr-FR" dirty="0" smtClean="0">
              <a:latin typeface="Arial" pitchFamily="34" charset="0"/>
              <a:ea typeface="ＭＳ Ｐゴシック" charset="-128"/>
              <a:cs typeface="Arial" pitchFamily="34" charset="0"/>
            </a:endParaRPr>
          </a:p>
          <a:p>
            <a:pPr algn="just">
              <a:spcBef>
                <a:spcPct val="0"/>
              </a:spcBef>
              <a:defRPr/>
            </a:pPr>
            <a:endParaRPr lang="fr-FR" dirty="0" smtClean="0">
              <a:latin typeface="Arial" pitchFamily="34" charset="0"/>
              <a:ea typeface="ＭＳ Ｐゴシック" charset="-128"/>
              <a:cs typeface="Arial" pitchFamily="34" charset="0"/>
            </a:endParaRPr>
          </a:p>
          <a:p>
            <a:pPr algn="just">
              <a:spcBef>
                <a:spcPct val="0"/>
              </a:spcBef>
              <a:buFont typeface="Wingdings" pitchFamily="2" charset="2"/>
              <a:buNone/>
              <a:defRPr/>
            </a:pPr>
            <a:r>
              <a:rPr lang="fr-FR" sz="3200" dirty="0" smtClean="0">
                <a:sym typeface="Wingdings"/>
              </a:rPr>
              <a:t> </a:t>
            </a:r>
            <a:r>
              <a:rPr lang="fr-FR" sz="1000" b="1" dirty="0" smtClean="0">
                <a:sym typeface="Wingdings"/>
              </a:rPr>
              <a:t>Quel type d’agriculture sur votre territoire ? </a:t>
            </a:r>
          </a:p>
          <a:p>
            <a:pPr algn="just">
              <a:spcBef>
                <a:spcPct val="0"/>
              </a:spcBef>
              <a:buFont typeface="Wingdings" pitchFamily="2" charset="2"/>
              <a:buNone/>
              <a:defRPr/>
            </a:pPr>
            <a:r>
              <a:rPr lang="fr-FR" sz="3200" dirty="0" smtClean="0">
                <a:sym typeface="Wingdings"/>
              </a:rPr>
              <a:t> </a:t>
            </a:r>
            <a:r>
              <a:rPr lang="fr-FR" sz="1000" b="1" dirty="0" smtClean="0">
                <a:sym typeface="Wingdings"/>
              </a:rPr>
              <a:t>Le secteur agricole mobilise-t-il des espaces importants ? Est-il fortement mécanisé ? </a:t>
            </a:r>
            <a:endParaRPr lang="fr-FR" sz="1000" b="1" dirty="0"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p:txBody>
          <a:bodyPr/>
          <a:lstStyle/>
          <a:p>
            <a:pPr algn="just">
              <a:defRPr/>
            </a:pPr>
            <a:r>
              <a:rPr lang="fr-FR" sz="1100" dirty="0" smtClean="0">
                <a:latin typeface="Arial" pitchFamily="34" charset="0"/>
                <a:ea typeface="ＭＳ Ｐゴシック" charset="-128"/>
                <a:cs typeface="Arial" pitchFamily="34" charset="0"/>
              </a:rPr>
              <a:t>Chaque emprise foncière diminue le chiffre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affaire de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exploitation, soit directement par la perte de recette liée à la surface (ex : vente de céréales), soit indirectement si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exploitation doit acheter fourrages ou céréales pour nourrir les animaux car la surface de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exploitation n</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est plus suffisante.</a:t>
            </a:r>
          </a:p>
          <a:p>
            <a:pPr algn="just">
              <a:defRPr/>
            </a:pPr>
            <a:r>
              <a:rPr lang="fr-FR" sz="1100" dirty="0" smtClean="0">
                <a:latin typeface="Arial" pitchFamily="34" charset="0"/>
                <a:ea typeface="ＭＳ Ｐゴシック" charset="-128"/>
                <a:cs typeface="Arial" pitchFamily="34" charset="0"/>
              </a:rPr>
              <a:t>Selon le degré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emprise,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exploitation ou des projets d</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investissement peuvent être remis en cause.</a:t>
            </a:r>
          </a:p>
          <a:p>
            <a:pPr algn="just">
              <a:defRPr/>
            </a:pPr>
            <a:endParaRPr lang="fr-FR" sz="1100" dirty="0" smtClean="0">
              <a:latin typeface="Arial" pitchFamily="34" charset="0"/>
              <a:ea typeface="ＭＳ Ｐゴシック" charset="-128"/>
              <a:cs typeface="Arial" pitchFamily="34" charset="0"/>
            </a:endParaRPr>
          </a:p>
          <a:p>
            <a:pPr algn="just">
              <a:defRPr/>
            </a:pPr>
            <a:r>
              <a:rPr lang="fr-FR" sz="1100" dirty="0" smtClean="0">
                <a:latin typeface="Arial" pitchFamily="34" charset="0"/>
                <a:ea typeface="ＭＳ Ｐゴシック" charset="-128"/>
                <a:cs typeface="Arial" pitchFamily="34" charset="0"/>
              </a:rPr>
              <a:t>Abandon des espaces contraints : l</a:t>
            </a:r>
            <a:r>
              <a:rPr lang="ja-JP" altLang="fr-FR" sz="1100" dirty="0" smtClean="0">
                <a:latin typeface="Arial" pitchFamily="34" charset="0"/>
                <a:cs typeface="Arial" pitchFamily="34" charset="0"/>
              </a:rPr>
              <a:t>’</a:t>
            </a:r>
            <a:r>
              <a:rPr lang="fr-FR" altLang="ja-JP" sz="1100" dirty="0" smtClean="0">
                <a:latin typeface="Arial" pitchFamily="34" charset="0"/>
                <a:cs typeface="Arial" pitchFamily="34" charset="0"/>
              </a:rPr>
              <a:t>exploitation ne pourrait exploiter « que » des surfaces contraintes par manque de rentabilité économique. Les rendements fourragers sur les pentes sont moindres que sur des surfaces plates (terres moins profondes, etc.).  </a:t>
            </a:r>
          </a:p>
          <a:p>
            <a:pPr algn="just">
              <a:defRPr/>
            </a:pPr>
            <a:endParaRPr lang="fr-FR" sz="1100" dirty="0" smtClean="0">
              <a:latin typeface="Arial" pitchFamily="34" charset="0"/>
              <a:ea typeface="ＭＳ Ｐゴシック" charset="-128"/>
              <a:cs typeface="Arial" pitchFamily="34" charset="0"/>
            </a:endParaRPr>
          </a:p>
          <a:p>
            <a:pPr algn="just">
              <a:defRPr/>
            </a:pPr>
            <a:r>
              <a:rPr lang="fr-FR" sz="1000" b="1" dirty="0" smtClean="0">
                <a:sym typeface="Wingdings"/>
              </a:rPr>
              <a:t> </a:t>
            </a:r>
          </a:p>
          <a:p>
            <a:pPr algn="just">
              <a:buFont typeface="Wingdings" pitchFamily="2" charset="2"/>
              <a:buNone/>
              <a:defRPr/>
            </a:pPr>
            <a:r>
              <a:rPr lang="fr-FR" sz="3200" dirty="0" smtClean="0">
                <a:sym typeface="Wingdings"/>
              </a:rPr>
              <a:t></a:t>
            </a:r>
            <a:r>
              <a:rPr lang="fr-FR" sz="1000" dirty="0" smtClean="0">
                <a:sym typeface="Wingdings"/>
              </a:rPr>
              <a:t> </a:t>
            </a:r>
            <a:r>
              <a:rPr lang="fr-FR" sz="1000" b="1" dirty="0" smtClean="0">
                <a:sym typeface="Wingdings"/>
              </a:rPr>
              <a:t>Quels sont les enjeux de l’agriculture ? </a:t>
            </a:r>
          </a:p>
          <a:p>
            <a:pPr algn="just">
              <a:defRPr/>
            </a:pPr>
            <a:endParaRPr lang="fr-FR" sz="1000" b="1" dirty="0" smtClean="0">
              <a:solidFill>
                <a:srgbClr val="FF3300"/>
              </a:solidFill>
              <a:sym typeface="Wingdings"/>
            </a:endParaRPr>
          </a:p>
          <a:p>
            <a:pPr marL="171450" indent="-171450" algn="just">
              <a:buFont typeface="Wingdings" pitchFamily="2" charset="2"/>
              <a:buChar char="I"/>
              <a:defRPr/>
            </a:pPr>
            <a:r>
              <a:rPr lang="fr-FR" sz="1000" b="1" dirty="0" smtClean="0">
                <a:solidFill>
                  <a:srgbClr val="FF3300"/>
                </a:solidFill>
                <a:sym typeface="Wingdings"/>
              </a:rPr>
              <a:t>Sur vos territoires, l’activité agricole se développe-t-elle, se maintient-elle ou se réduit-elle ? </a:t>
            </a:r>
          </a:p>
          <a:p>
            <a:pPr algn="just">
              <a:defRPr/>
            </a:pPr>
            <a:endParaRPr lang="fr-FR" sz="1000" b="1" dirty="0" smtClean="0">
              <a:solidFill>
                <a:srgbClr val="FF3300"/>
              </a:solidFill>
              <a:sym typeface="Wingdings"/>
            </a:endParaRPr>
          </a:p>
          <a:p>
            <a:pPr marL="171450" indent="-171450" algn="just">
              <a:buFont typeface="Wingdings" pitchFamily="2" charset="2"/>
              <a:buChar char="I"/>
              <a:defRPr/>
            </a:pPr>
            <a:r>
              <a:rPr lang="fr-FR" sz="1000" b="1" dirty="0" smtClean="0">
                <a:solidFill>
                  <a:srgbClr val="FF3300"/>
                </a:solidFill>
                <a:sym typeface="Wingdings"/>
              </a:rPr>
              <a:t>Quels sont les potentiels d’activités sur vos territoires ? </a:t>
            </a:r>
          </a:p>
          <a:p>
            <a:pPr algn="just">
              <a:defRPr/>
            </a:pPr>
            <a:endParaRPr lang="fr-FR" sz="1000" b="1" dirty="0" smtClean="0">
              <a:solidFill>
                <a:srgbClr val="FF3300"/>
              </a:solidFill>
              <a:sym typeface="Wingdings"/>
            </a:endParaRPr>
          </a:p>
          <a:p>
            <a:pPr algn="just">
              <a:buFont typeface="Wingdings" pitchFamily="2" charset="2"/>
              <a:buNone/>
              <a:defRPr/>
            </a:pPr>
            <a:r>
              <a:rPr lang="fr-FR" sz="3200" dirty="0" smtClean="0">
                <a:sym typeface="Wingdings"/>
              </a:rPr>
              <a:t> </a:t>
            </a:r>
            <a:r>
              <a:rPr lang="fr-FR" sz="1000" b="1" dirty="0" smtClean="0">
                <a:solidFill>
                  <a:srgbClr val="FF3300"/>
                </a:solidFill>
                <a:sym typeface="Wingdings"/>
              </a:rPr>
              <a:t>En termes d’aménagement, ces différentes activités (agricoles et non agricoles) sont-elles concurrentielles ou complémentaires ? </a:t>
            </a:r>
            <a:endParaRPr lang="fr-FR" sz="1000" b="1" dirty="0" smtClean="0">
              <a:latin typeface="Arial" pitchFamily="34" charset="0"/>
              <a:ea typeface="ＭＳ Ｐゴシック"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noFill/>
        </p:spPr>
        <p:txBody>
          <a:bodyPr/>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p:spPr>
        <p:txBody>
          <a:bodyPr/>
          <a:lstStyle/>
          <a:p>
            <a:pPr eaLnBrk="1" hangingPunct="1"/>
            <a:endParaRPr lang="fr-FR" smtClean="0"/>
          </a:p>
        </p:txBody>
      </p:sp>
      <p:sp>
        <p:nvSpPr>
          <p:cNvPr id="89092" name="Espace réservé du numéro de diapositive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defTabSz="882650" eaLnBrk="0" hangingPunct="0">
              <a:defRPr>
                <a:solidFill>
                  <a:schemeClr val="tx1"/>
                </a:solidFill>
                <a:latin typeface="Arial" charset="0"/>
              </a:defRPr>
            </a:lvl1pPr>
            <a:lvl2pPr marL="742950" indent="-285750" defTabSz="882650" eaLnBrk="0" hangingPunct="0">
              <a:defRPr>
                <a:solidFill>
                  <a:schemeClr val="tx1"/>
                </a:solidFill>
                <a:latin typeface="Arial" charset="0"/>
              </a:defRPr>
            </a:lvl2pPr>
            <a:lvl3pPr marL="1143000" indent="-228600" defTabSz="882650" eaLnBrk="0" hangingPunct="0">
              <a:defRPr>
                <a:solidFill>
                  <a:schemeClr val="tx1"/>
                </a:solidFill>
                <a:latin typeface="Arial" charset="0"/>
              </a:defRPr>
            </a:lvl3pPr>
            <a:lvl4pPr marL="1600200" indent="-228600" defTabSz="882650" eaLnBrk="0" hangingPunct="0">
              <a:defRPr>
                <a:solidFill>
                  <a:schemeClr val="tx1"/>
                </a:solidFill>
                <a:latin typeface="Arial" charset="0"/>
              </a:defRPr>
            </a:lvl4pPr>
            <a:lvl5pPr marL="2057400" indent="-228600" defTabSz="882650" eaLnBrk="0" hangingPunct="0">
              <a:defRPr>
                <a:solidFill>
                  <a:schemeClr val="tx1"/>
                </a:solidFill>
                <a:latin typeface="Arial" charset="0"/>
              </a:defRPr>
            </a:lvl5pPr>
            <a:lvl6pPr marL="2514600" indent="-228600" defTabSz="882650" eaLnBrk="0" fontAlgn="base" hangingPunct="0">
              <a:spcBef>
                <a:spcPct val="0"/>
              </a:spcBef>
              <a:spcAft>
                <a:spcPct val="0"/>
              </a:spcAft>
              <a:defRPr>
                <a:solidFill>
                  <a:schemeClr val="tx1"/>
                </a:solidFill>
                <a:latin typeface="Arial" charset="0"/>
              </a:defRPr>
            </a:lvl6pPr>
            <a:lvl7pPr marL="2971800" indent="-228600" defTabSz="882650" eaLnBrk="0" fontAlgn="base" hangingPunct="0">
              <a:spcBef>
                <a:spcPct val="0"/>
              </a:spcBef>
              <a:spcAft>
                <a:spcPct val="0"/>
              </a:spcAft>
              <a:defRPr>
                <a:solidFill>
                  <a:schemeClr val="tx1"/>
                </a:solidFill>
                <a:latin typeface="Arial" charset="0"/>
              </a:defRPr>
            </a:lvl7pPr>
            <a:lvl8pPr marL="3429000" indent="-228600" defTabSz="882650" eaLnBrk="0" fontAlgn="base" hangingPunct="0">
              <a:spcBef>
                <a:spcPct val="0"/>
              </a:spcBef>
              <a:spcAft>
                <a:spcPct val="0"/>
              </a:spcAft>
              <a:defRPr>
                <a:solidFill>
                  <a:schemeClr val="tx1"/>
                </a:solidFill>
                <a:latin typeface="Arial" charset="0"/>
              </a:defRPr>
            </a:lvl8pPr>
            <a:lvl9pPr marL="3886200" indent="-228600" defTabSz="882650" eaLnBrk="0" fontAlgn="base" hangingPunct="0">
              <a:spcBef>
                <a:spcPct val="0"/>
              </a:spcBef>
              <a:spcAft>
                <a:spcPct val="0"/>
              </a:spcAft>
              <a:defRPr>
                <a:solidFill>
                  <a:schemeClr val="tx1"/>
                </a:solidFill>
                <a:latin typeface="Arial" charset="0"/>
              </a:defRPr>
            </a:lvl9pPr>
          </a:lstStyle>
          <a:p>
            <a:pPr algn="r" eaLnBrk="1" hangingPunct="1"/>
            <a:fld id="{4D4669B4-3625-4607-8DD0-DAEAD21C3D9F}" type="slidenum">
              <a:rPr lang="fr-FR" sz="1200"/>
              <a:pPr algn="r" eaLnBrk="1" hangingPunct="1"/>
              <a:t>25</a:t>
            </a:fld>
            <a:endParaRPr lang="fr-F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p:spPr>
        <p:txBody>
          <a:bodyPr/>
          <a:lstStyle/>
          <a:p>
            <a:pPr algn="just" eaLnBrk="1" hangingPunct="1"/>
            <a:r>
              <a:rPr lang="fr-FR" sz="1100" smtClean="0"/>
              <a:t>Cette petite zone de 7 exploitations n’est qu’une infime partie d’un territoire agricole plus vaste.</a:t>
            </a:r>
          </a:p>
          <a:p>
            <a:pPr algn="just" eaLnBrk="1" hangingPunct="1"/>
            <a:r>
              <a:rPr lang="fr-FR" sz="1100" smtClean="0"/>
              <a:t>Sur ce territoire, c’est l’organisation en filières agricoles qui est un autre élément important de l’organisation de l’espace agricole en général.</a:t>
            </a:r>
          </a:p>
          <a:p>
            <a:pPr algn="just" eaLnBrk="1" hangingPunct="1"/>
            <a:endParaRPr lang="fr-FR" smtClean="0"/>
          </a:p>
        </p:txBody>
      </p:sp>
      <p:sp>
        <p:nvSpPr>
          <p:cNvPr id="90116" name="Espace réservé du numéro de diapositive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defTabSz="882650" eaLnBrk="0" hangingPunct="0">
              <a:defRPr>
                <a:solidFill>
                  <a:schemeClr val="tx1"/>
                </a:solidFill>
                <a:latin typeface="Arial" charset="0"/>
              </a:defRPr>
            </a:lvl1pPr>
            <a:lvl2pPr marL="742950" indent="-285750" defTabSz="882650" eaLnBrk="0" hangingPunct="0">
              <a:defRPr>
                <a:solidFill>
                  <a:schemeClr val="tx1"/>
                </a:solidFill>
                <a:latin typeface="Arial" charset="0"/>
              </a:defRPr>
            </a:lvl2pPr>
            <a:lvl3pPr marL="1143000" indent="-228600" defTabSz="882650" eaLnBrk="0" hangingPunct="0">
              <a:defRPr>
                <a:solidFill>
                  <a:schemeClr val="tx1"/>
                </a:solidFill>
                <a:latin typeface="Arial" charset="0"/>
              </a:defRPr>
            </a:lvl3pPr>
            <a:lvl4pPr marL="1600200" indent="-228600" defTabSz="882650" eaLnBrk="0" hangingPunct="0">
              <a:defRPr>
                <a:solidFill>
                  <a:schemeClr val="tx1"/>
                </a:solidFill>
                <a:latin typeface="Arial" charset="0"/>
              </a:defRPr>
            </a:lvl4pPr>
            <a:lvl5pPr marL="2057400" indent="-228600" defTabSz="882650" eaLnBrk="0" hangingPunct="0">
              <a:defRPr>
                <a:solidFill>
                  <a:schemeClr val="tx1"/>
                </a:solidFill>
                <a:latin typeface="Arial" charset="0"/>
              </a:defRPr>
            </a:lvl5pPr>
            <a:lvl6pPr marL="2514600" indent="-228600" defTabSz="882650" eaLnBrk="0" fontAlgn="base" hangingPunct="0">
              <a:spcBef>
                <a:spcPct val="0"/>
              </a:spcBef>
              <a:spcAft>
                <a:spcPct val="0"/>
              </a:spcAft>
              <a:defRPr>
                <a:solidFill>
                  <a:schemeClr val="tx1"/>
                </a:solidFill>
                <a:latin typeface="Arial" charset="0"/>
              </a:defRPr>
            </a:lvl6pPr>
            <a:lvl7pPr marL="2971800" indent="-228600" defTabSz="882650" eaLnBrk="0" fontAlgn="base" hangingPunct="0">
              <a:spcBef>
                <a:spcPct val="0"/>
              </a:spcBef>
              <a:spcAft>
                <a:spcPct val="0"/>
              </a:spcAft>
              <a:defRPr>
                <a:solidFill>
                  <a:schemeClr val="tx1"/>
                </a:solidFill>
                <a:latin typeface="Arial" charset="0"/>
              </a:defRPr>
            </a:lvl7pPr>
            <a:lvl8pPr marL="3429000" indent="-228600" defTabSz="882650" eaLnBrk="0" fontAlgn="base" hangingPunct="0">
              <a:spcBef>
                <a:spcPct val="0"/>
              </a:spcBef>
              <a:spcAft>
                <a:spcPct val="0"/>
              </a:spcAft>
              <a:defRPr>
                <a:solidFill>
                  <a:schemeClr val="tx1"/>
                </a:solidFill>
                <a:latin typeface="Arial" charset="0"/>
              </a:defRPr>
            </a:lvl8pPr>
            <a:lvl9pPr marL="3886200" indent="-228600" defTabSz="882650" eaLnBrk="0" fontAlgn="base" hangingPunct="0">
              <a:spcBef>
                <a:spcPct val="0"/>
              </a:spcBef>
              <a:spcAft>
                <a:spcPct val="0"/>
              </a:spcAft>
              <a:defRPr>
                <a:solidFill>
                  <a:schemeClr val="tx1"/>
                </a:solidFill>
                <a:latin typeface="Arial" charset="0"/>
              </a:defRPr>
            </a:lvl9pPr>
          </a:lstStyle>
          <a:p>
            <a:pPr algn="r" eaLnBrk="1" hangingPunct="1"/>
            <a:fld id="{3915A45C-81B5-4ECB-A061-79F178CE2F06}" type="slidenum">
              <a:rPr lang="fr-FR" sz="1200"/>
              <a:pPr algn="r" eaLnBrk="1" hangingPunct="1"/>
              <a:t>26</a:t>
            </a:fld>
            <a:endParaRPr lang="fr-F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p:txBody>
          <a:bodyPr/>
          <a:lstStyle/>
          <a:p>
            <a:pPr algn="just" eaLnBrk="1" hangingPunct="1">
              <a:defRPr/>
            </a:pPr>
            <a:r>
              <a:rPr lang="fr-FR" sz="1100" dirty="0" smtClean="0"/>
              <a:t>Sur ce territoire, c’est </a:t>
            </a:r>
            <a:r>
              <a:rPr lang="fr-FR" sz="1100" b="1" dirty="0" smtClean="0"/>
              <a:t>l’organisation en filière agricoles </a:t>
            </a:r>
            <a:r>
              <a:rPr lang="fr-FR" sz="1100" dirty="0" smtClean="0"/>
              <a:t>qui est un autre élément important de l’organisation de l’espace agricole en général. C’est-à-dire l’organisation économique « verticale » à laquelle appartient chaque exploitation du territoire de par les produits qu’elle produit. </a:t>
            </a:r>
          </a:p>
          <a:p>
            <a:pPr algn="just" eaLnBrk="1" hangingPunct="1">
              <a:defRPr/>
            </a:pPr>
            <a:r>
              <a:rPr lang="fr-FR" sz="1100" dirty="0" smtClean="0"/>
              <a:t>Par exemple, l’exploitation laitière appartient à la filière laitière. Et cette filière comprend tous les maillons de la chaine depuis la production (exploitation agricole), en passant par la collecte et le stockage (entreprises privées ou coopératives), la transformation (fromagerie et laiteries au statut privé ou coopératif) jusqu’à la commercialisation du produit considéré, que ce soit au local (points de vente, fromageries, distributeurs de lait) ou appartenant à l’économie mondialisée (centrale d’achat de groupes distributeurs type Carrefour et distribution dans les grandes et moyennes surfaces, dans la région, en France, en Europe…).</a:t>
            </a:r>
          </a:p>
          <a:p>
            <a:pPr algn="just" eaLnBrk="1" hangingPunct="1">
              <a:defRPr/>
            </a:pPr>
            <a:endParaRPr lang="fr-FR" dirty="0" smtClean="0"/>
          </a:p>
          <a:p>
            <a:pPr algn="just" eaLnBrk="1" hangingPunct="1">
              <a:defRPr/>
            </a:pPr>
            <a:endParaRPr lang="fr-FR" strike="sngStrik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p:spPr>
        <p:txBody>
          <a:bodyPr/>
          <a:lstStyle/>
          <a:p>
            <a:pPr algn="just" eaLnBrk="1" hangingPunct="1"/>
            <a:r>
              <a:rPr lang="fr-FR" sz="1100" smtClean="0"/>
              <a:t>On observe une filière arboricole (un bassin de production composé d’un nombre d’exploitations ayant les mêmes productions). </a:t>
            </a:r>
          </a:p>
          <a:p>
            <a:pPr algn="just" eaLnBrk="1" hangingPunct="1"/>
            <a:r>
              <a:rPr lang="fr-FR" sz="1100" smtClean="0"/>
              <a:t>Cette filière va connaître une cohérence spatiale construite progressivement par les agriculteurs (au travers d’Organisations de producteurs par exemple) ou des intermédiaires. </a:t>
            </a:r>
          </a:p>
          <a:p>
            <a:pPr algn="just" eaLnBrk="1" hangingPunct="1"/>
            <a:r>
              <a:rPr lang="fr-FR" sz="1100" smtClean="0"/>
              <a:t>Ici l’on retrouve ainsi un grossiste (à gauche), qui achète, stocke et expédie les productions locales. Et une Coopérative d’Utilisation du Matériel Agricole (à droite), qui détient des chambres froides pour maîtriser la conservation des fruits.</a:t>
            </a:r>
          </a:p>
          <a:p>
            <a:pPr algn="just" eaLnBrk="1" hangingPunct="1"/>
            <a:endParaRPr lang="fr-FR" smtClean="0"/>
          </a:p>
        </p:txBody>
      </p:sp>
      <p:sp>
        <p:nvSpPr>
          <p:cNvPr id="92164" name="Espace réservé du numéro de diapositive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defTabSz="882650" eaLnBrk="0" hangingPunct="0">
              <a:defRPr>
                <a:solidFill>
                  <a:schemeClr val="tx1"/>
                </a:solidFill>
                <a:latin typeface="Arial" charset="0"/>
              </a:defRPr>
            </a:lvl1pPr>
            <a:lvl2pPr marL="742950" indent="-285750" defTabSz="882650" eaLnBrk="0" hangingPunct="0">
              <a:defRPr>
                <a:solidFill>
                  <a:schemeClr val="tx1"/>
                </a:solidFill>
                <a:latin typeface="Arial" charset="0"/>
              </a:defRPr>
            </a:lvl2pPr>
            <a:lvl3pPr marL="1143000" indent="-228600" defTabSz="882650" eaLnBrk="0" hangingPunct="0">
              <a:defRPr>
                <a:solidFill>
                  <a:schemeClr val="tx1"/>
                </a:solidFill>
                <a:latin typeface="Arial" charset="0"/>
              </a:defRPr>
            </a:lvl3pPr>
            <a:lvl4pPr marL="1600200" indent="-228600" defTabSz="882650" eaLnBrk="0" hangingPunct="0">
              <a:defRPr>
                <a:solidFill>
                  <a:schemeClr val="tx1"/>
                </a:solidFill>
                <a:latin typeface="Arial" charset="0"/>
              </a:defRPr>
            </a:lvl4pPr>
            <a:lvl5pPr marL="2057400" indent="-228600" defTabSz="882650" eaLnBrk="0" hangingPunct="0">
              <a:defRPr>
                <a:solidFill>
                  <a:schemeClr val="tx1"/>
                </a:solidFill>
                <a:latin typeface="Arial" charset="0"/>
              </a:defRPr>
            </a:lvl5pPr>
            <a:lvl6pPr marL="2514600" indent="-228600" defTabSz="882650" eaLnBrk="0" fontAlgn="base" hangingPunct="0">
              <a:spcBef>
                <a:spcPct val="0"/>
              </a:spcBef>
              <a:spcAft>
                <a:spcPct val="0"/>
              </a:spcAft>
              <a:defRPr>
                <a:solidFill>
                  <a:schemeClr val="tx1"/>
                </a:solidFill>
                <a:latin typeface="Arial" charset="0"/>
              </a:defRPr>
            </a:lvl6pPr>
            <a:lvl7pPr marL="2971800" indent="-228600" defTabSz="882650" eaLnBrk="0" fontAlgn="base" hangingPunct="0">
              <a:spcBef>
                <a:spcPct val="0"/>
              </a:spcBef>
              <a:spcAft>
                <a:spcPct val="0"/>
              </a:spcAft>
              <a:defRPr>
                <a:solidFill>
                  <a:schemeClr val="tx1"/>
                </a:solidFill>
                <a:latin typeface="Arial" charset="0"/>
              </a:defRPr>
            </a:lvl7pPr>
            <a:lvl8pPr marL="3429000" indent="-228600" defTabSz="882650" eaLnBrk="0" fontAlgn="base" hangingPunct="0">
              <a:spcBef>
                <a:spcPct val="0"/>
              </a:spcBef>
              <a:spcAft>
                <a:spcPct val="0"/>
              </a:spcAft>
              <a:defRPr>
                <a:solidFill>
                  <a:schemeClr val="tx1"/>
                </a:solidFill>
                <a:latin typeface="Arial" charset="0"/>
              </a:defRPr>
            </a:lvl8pPr>
            <a:lvl9pPr marL="3886200" indent="-228600" defTabSz="882650" eaLnBrk="0" fontAlgn="base" hangingPunct="0">
              <a:spcBef>
                <a:spcPct val="0"/>
              </a:spcBef>
              <a:spcAft>
                <a:spcPct val="0"/>
              </a:spcAft>
              <a:defRPr>
                <a:solidFill>
                  <a:schemeClr val="tx1"/>
                </a:solidFill>
                <a:latin typeface="Arial" charset="0"/>
              </a:defRPr>
            </a:lvl9pPr>
          </a:lstStyle>
          <a:p>
            <a:pPr algn="r" eaLnBrk="1" hangingPunct="1"/>
            <a:fld id="{7712F527-4F01-4368-BF2F-C7E5A5B4FAAB}" type="slidenum">
              <a:rPr lang="fr-FR" sz="1200"/>
              <a:pPr algn="r" eaLnBrk="1" hangingPunct="1"/>
              <a:t>28</a:t>
            </a:fld>
            <a:endParaRPr lang="fr-F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ln/>
        </p:spPr>
      </p:sp>
      <p:sp>
        <p:nvSpPr>
          <p:cNvPr id="93187" name="Espace réservé des commentaires 2"/>
          <p:cNvSpPr>
            <a:spLocks noGrp="1"/>
          </p:cNvSpPr>
          <p:nvPr>
            <p:ph type="body" idx="1"/>
          </p:nvPr>
        </p:nvSpPr>
        <p:spPr>
          <a:noFill/>
        </p:spPr>
        <p:txBody>
          <a:bodyPr/>
          <a:lstStyle/>
          <a:p>
            <a:pPr algn="just" eaLnBrk="1" hangingPunct="1"/>
            <a:r>
              <a:rPr lang="fr-FR" sz="1100" smtClean="0"/>
              <a:t>La filière céréalière est organisée avec une coopérative, ou une entreprise privée, </a:t>
            </a:r>
            <a:r>
              <a:rPr lang="fr-FR" sz="1100" smtClean="0">
                <a:solidFill>
                  <a:srgbClr val="003399"/>
                </a:solidFill>
              </a:rPr>
              <a:t>qui</a:t>
            </a:r>
            <a:r>
              <a:rPr lang="fr-FR" sz="1100" b="1" smtClean="0">
                <a:solidFill>
                  <a:srgbClr val="003399"/>
                </a:solidFill>
              </a:rPr>
              <a:t> </a:t>
            </a:r>
            <a:r>
              <a:rPr lang="fr-FR" sz="1100" smtClean="0"/>
              <a:t>dispose de silos dispersés sur le territoire pour recevoir les productions des différents agriculteurs et les regrouper ensuite.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919163" y="744538"/>
            <a:ext cx="4960937" cy="3722687"/>
          </a:xfrm>
          <a:ln/>
        </p:spPr>
      </p:sp>
      <p:sp>
        <p:nvSpPr>
          <p:cNvPr id="66563" name="Rectangle 3"/>
          <p:cNvSpPr>
            <a:spLocks noGrp="1" noChangeArrowheads="1"/>
          </p:cNvSpPr>
          <p:nvPr>
            <p:ph type="body" idx="1"/>
          </p:nvPr>
        </p:nvSpPr>
        <p:spPr>
          <a:xfrm>
            <a:off x="679450" y="4714875"/>
            <a:ext cx="5438775" cy="4467225"/>
          </a:xfrm>
          <a:noFill/>
        </p:spPr>
        <p:txBody>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ln/>
        </p:spPr>
      </p:sp>
      <p:sp>
        <p:nvSpPr>
          <p:cNvPr id="94211" name="Espace réservé des commentaires 2"/>
          <p:cNvSpPr>
            <a:spLocks noGrp="1"/>
          </p:cNvSpPr>
          <p:nvPr>
            <p:ph type="body" idx="1"/>
          </p:nvPr>
        </p:nvSpPr>
        <p:spPr>
          <a:noFill/>
        </p:spPr>
        <p:txBody>
          <a:bodyPr/>
          <a:lstStyle/>
          <a:p>
            <a:pPr algn="just" eaLnBrk="1" hangingPunct="1"/>
            <a:r>
              <a:rPr lang="fr-FR" sz="1100" smtClean="0"/>
              <a:t>La filière laitière est aussi organisée entre coopératives et entreprises privées, de collecte, de transformation, et de vente.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p:spPr>
        <p:txBody>
          <a:bodyPr/>
          <a:lstStyle/>
          <a:p>
            <a:pPr algn="just" eaLnBrk="1" hangingPunct="1"/>
            <a:r>
              <a:rPr lang="fr-FR" sz="1100" smtClean="0"/>
              <a:t>Enfin, la filière viande sera organisée autour d’un abattoir, d’ateliers de découpe, de maquignons et de chevillards, et éventuellement d’une coopératives.</a:t>
            </a:r>
          </a:p>
          <a:p>
            <a:pPr algn="just" eaLnBrk="1" hangingPunct="1"/>
            <a:endParaRPr lang="fr-FR" sz="1100" smtClean="0"/>
          </a:p>
          <a:p>
            <a:pPr algn="just" eaLnBrk="1" hangingPunct="1"/>
            <a:r>
              <a:rPr lang="fr-FR" sz="1100" smtClean="0"/>
              <a:t>Ces différents équipements et intermédiaires, qui organisent la vie économique des filières, sont spatialement situés, et sont donc très structurants pour un territoire agricole.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p:spPr>
        <p:txBody>
          <a:bodyPr/>
          <a:lstStyle/>
          <a:p>
            <a:pPr algn="just"/>
            <a:endParaRPr lang="fr-FR" sz="1100" smtClean="0"/>
          </a:p>
          <a:p>
            <a:pPr algn="just"/>
            <a:r>
              <a:rPr lang="fr-FR" sz="3200" smtClean="0">
                <a:sym typeface="Wingdings" pitchFamily="2" charset="2"/>
              </a:rPr>
              <a:t> </a:t>
            </a:r>
            <a:r>
              <a:rPr lang="fr-FR" sz="1000" b="1" smtClean="0"/>
              <a:t>Quelles sont les conséquences de l’usage du foncier ? </a:t>
            </a:r>
          </a:p>
          <a:p>
            <a:pPr algn="just"/>
            <a:r>
              <a:rPr lang="fr-FR" sz="3200" smtClean="0">
                <a:sym typeface="Wingdings" pitchFamily="2" charset="2"/>
              </a:rPr>
              <a:t> </a:t>
            </a:r>
            <a:r>
              <a:rPr lang="fr-FR" sz="1000" b="1" smtClean="0"/>
              <a:t>Quelle est la pérennité du secteur agricole ? </a:t>
            </a:r>
          </a:p>
          <a:p>
            <a:pPr algn="just"/>
            <a:endParaRPr lang="fr-FR" sz="1100" smtClean="0"/>
          </a:p>
          <a:p>
            <a:pPr algn="just"/>
            <a:r>
              <a:rPr lang="fr-FR" sz="1100" smtClean="0"/>
              <a:t>Une emprise foncière a un impact sur une exploitation mais il y a un effet domino quand plusieurs exploitations d’un territoire sont touchées : baisse des volumes produits. C’est alors l’ensemble de la filière qui peut être touché : rentabilité de la collecte de lait, utilisation optimum des silos, etc.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p:spPr>
        <p:txBody>
          <a:bodyPr/>
          <a:lstStyle/>
          <a:p>
            <a:pPr>
              <a:buFont typeface="Wingdings" pitchFamily="2" charset="2"/>
              <a:buNone/>
            </a:pPr>
            <a:r>
              <a:rPr lang="fr-FR" sz="3200" smtClean="0">
                <a:sym typeface="Wingdings" pitchFamily="2" charset="2"/>
              </a:rPr>
              <a:t></a:t>
            </a:r>
            <a:r>
              <a:rPr lang="fr-FR" sz="1000" smtClean="0">
                <a:sym typeface="Wingdings" pitchFamily="2" charset="2"/>
              </a:rPr>
              <a:t> </a:t>
            </a:r>
            <a:r>
              <a:rPr lang="fr-FR" sz="1000" b="1" smtClean="0"/>
              <a:t>Et le foncier dans tout cela ?</a:t>
            </a:r>
          </a:p>
          <a:p>
            <a:endParaRPr lang="fr-FR" sz="1000" b="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p:spPr>
        <p:txBody>
          <a:bodyPr/>
          <a:lstStyle/>
          <a:p>
            <a:pPr algn="just" eaLnBrk="1" hangingPunct="1"/>
            <a:r>
              <a:rPr lang="fr-FR" sz="1100" smtClean="0"/>
              <a:t>Nous avons jusqu’ici développé de nombreux aspects de l’organisation de l’espace agricole en général.</a:t>
            </a:r>
          </a:p>
          <a:p>
            <a:pPr algn="just" eaLnBrk="1" hangingPunct="1"/>
            <a:r>
              <a:rPr lang="fr-FR" sz="1100" smtClean="0"/>
              <a:t>Cependant, nous n’avons toujours pas parlé de foncier !!</a:t>
            </a:r>
          </a:p>
          <a:p>
            <a:pPr algn="just" eaLnBrk="1" hangingPunct="1"/>
            <a:endParaRPr lang="fr-FR" sz="1100" b="1" smtClean="0">
              <a:sym typeface="Wingdings" pitchFamily="2" charset="2"/>
            </a:endParaRPr>
          </a:p>
          <a:p>
            <a:pPr algn="just" eaLnBrk="1" hangingPunct="1"/>
            <a:r>
              <a:rPr lang="fr-FR" sz="3200" smtClean="0">
                <a:sym typeface="Wingdings" pitchFamily="2" charset="2"/>
              </a:rPr>
              <a:t></a:t>
            </a:r>
            <a:r>
              <a:rPr lang="fr-FR" sz="1100" smtClean="0">
                <a:sym typeface="Wingdings" pitchFamily="2" charset="2"/>
              </a:rPr>
              <a:t> </a:t>
            </a:r>
            <a:r>
              <a:rPr lang="fr-FR" sz="1100" b="1" smtClean="0">
                <a:sym typeface="Wingdings" pitchFamily="2" charset="2"/>
              </a:rPr>
              <a:t>P</a:t>
            </a:r>
            <a:r>
              <a:rPr lang="fr-FR" sz="1000" b="1" smtClean="0">
                <a:sym typeface="Wingdings" pitchFamily="2" charset="2"/>
              </a:rPr>
              <a:t>ourquoi préserver du foncier pour l’activité agricole </a:t>
            </a:r>
            <a:r>
              <a:rPr lang="fr-FR" sz="1000" smtClean="0">
                <a:sym typeface="Wingdings" pitchFamily="2" charset="2"/>
              </a:rPr>
              <a:t>? </a:t>
            </a:r>
          </a:p>
          <a:p>
            <a:pPr algn="just" eaLnBrk="1" hangingPunct="1"/>
            <a:endParaRPr lang="fr-FR" sz="1100" smtClean="0"/>
          </a:p>
          <a:p>
            <a:pPr algn="just" eaLnBrk="1" hangingPunct="1"/>
            <a:endParaRPr lang="fr-FR" sz="1100" smtClean="0"/>
          </a:p>
          <a:p>
            <a:pPr algn="just" eaLnBrk="1" hangingPunct="1"/>
            <a:endParaRPr lang="fr-FR" sz="11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a:ln/>
        </p:spPr>
      </p:sp>
      <p:sp>
        <p:nvSpPr>
          <p:cNvPr id="99331" name="Espace réservé des commentaires 2"/>
          <p:cNvSpPr>
            <a:spLocks noGrp="1"/>
          </p:cNvSpPr>
          <p:nvPr>
            <p:ph type="body" idx="1"/>
          </p:nvPr>
        </p:nvSpPr>
        <p:spPr>
          <a:xfrm>
            <a:off x="590550" y="4675188"/>
            <a:ext cx="5761038" cy="4468812"/>
          </a:xfrm>
          <a:noFill/>
        </p:spPr>
        <p:txBody>
          <a:bodyPr/>
          <a:lstStyle/>
          <a:p>
            <a:pPr algn="just" eaLnBrk="1" hangingPunct="1"/>
            <a:r>
              <a:rPr lang="fr-FR" sz="1100" smtClean="0"/>
              <a:t>Et pour cause : les parcelles cultivées, qui sont l’unité de gestion la plus répandue pour les exploitations agricoles, ne correspondent pas toujours, voire pas du tout, aux parcelles cadastrales, c’est-à-dire au bornage de l’espace par rapport à son propriétaire, dans un document qui s’appelle le plan cadastral, disponible en mairie.</a:t>
            </a:r>
          </a:p>
          <a:p>
            <a:pPr algn="just" eaLnBrk="1" hangingPunct="1"/>
            <a:r>
              <a:rPr lang="fr-FR" sz="1100" smtClean="0"/>
              <a:t>Voici à quoi ressemble le cadastre de cette petite zone agricole de 7 exploitations. Les parcelles cadastrales sont beaucoup plus petites que la parcelle cultivée, et donc le nombre de propriétaires est important.</a:t>
            </a:r>
          </a:p>
          <a:p>
            <a:pPr algn="just" eaLnBrk="1" hangingPunct="1"/>
            <a:r>
              <a:rPr lang="fr-FR" sz="1100" smtClean="0"/>
              <a:t>Dans l’histoire foncière des régions agricole du nord de la France, la transmission se faisait  principalement par le droit d’ainesse, et les parcelles ont été peu divisées et ont gardées des tailles en rapport avec la taille des parcelles cultivées.</a:t>
            </a:r>
          </a:p>
          <a:p>
            <a:pPr algn="just" eaLnBrk="1" hangingPunct="1"/>
            <a:r>
              <a:rPr lang="fr-FR" sz="1100" smtClean="0"/>
              <a:t>Dans le sud de la France au contraire, les transmissions se faisaient par division du bien entre les enfants. Aussi les parcelles cadastrales ont atteint au fil des génération des tailles très restreintes.</a:t>
            </a:r>
          </a:p>
          <a:p>
            <a:pPr algn="just" eaLnBrk="1" hangingPunct="1"/>
            <a:r>
              <a:rPr lang="fr-FR" sz="1100" smtClean="0"/>
              <a:t>La transformation de l’agriculture (mécanisation, suppression des haies et agrandissement des parcelles cultivées) a accentué la différence d’échelle qu’il existe entre parcelle cadastrale et parcelle cultivée.</a:t>
            </a:r>
          </a:p>
          <a:p>
            <a:pPr algn="just" eaLnBrk="1" hangingPunct="1"/>
            <a:endParaRPr lang="fr-FR" sz="1100" smtClean="0"/>
          </a:p>
          <a:p>
            <a:pPr algn="just" eaLnBrk="1" hangingPunct="1"/>
            <a:r>
              <a:rPr lang="fr-FR" sz="1100" smtClean="0"/>
              <a:t>Ainsi, souvent une parcelle cultivée correspond en fait à plusieurs parcelles cadastrales, « fusionnées » dans leur usage par l’agriculteur. Aussi, si l’agriculteur n’est pas propriétaire de toutes ses terres, il va avoir affaire à davantage de propriétaires qu’il n’exploite de parcelles.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a:ln/>
        </p:spPr>
      </p:sp>
      <p:sp>
        <p:nvSpPr>
          <p:cNvPr id="100355" name="Espace réservé des commentaires 2"/>
          <p:cNvSpPr>
            <a:spLocks noGrp="1"/>
          </p:cNvSpPr>
          <p:nvPr>
            <p:ph type="body" idx="1"/>
          </p:nvPr>
        </p:nvSpPr>
        <p:spPr>
          <a:noFill/>
        </p:spPr>
        <p:txBody>
          <a:bodyPr/>
          <a:lstStyle/>
          <a:p>
            <a:pPr algn="just" eaLnBrk="1" hangingPunct="1"/>
            <a:r>
              <a:rPr lang="fr-FR" sz="1100" smtClean="0"/>
              <a:t>Notre exploitation céréalière, ainsi, si elle dispose de parcelles en propriété (en vert), connaît aussi un taux de fermage important de par sa surface.</a:t>
            </a:r>
          </a:p>
          <a:p>
            <a:pPr algn="just" eaLnBrk="1" hangingPunct="1"/>
            <a:r>
              <a:rPr lang="fr-FR" sz="1100" smtClean="0"/>
              <a:t>Pour rappel, le fermage est la location (par bail ou oral) entre un propriétaire et l’agriculteur.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ln/>
        </p:spPr>
      </p:sp>
      <p:sp>
        <p:nvSpPr>
          <p:cNvPr id="101379" name="Espace réservé des commentaires 2"/>
          <p:cNvSpPr>
            <a:spLocks noGrp="1"/>
          </p:cNvSpPr>
          <p:nvPr>
            <p:ph type="body" idx="1"/>
          </p:nvPr>
        </p:nvSpPr>
        <p:spPr>
          <a:noFill/>
        </p:spPr>
        <p:txBody>
          <a:bodyPr/>
          <a:lstStyle/>
          <a:p>
            <a:pPr algn="just" eaLnBrk="1" hangingPunct="1"/>
            <a:r>
              <a:rPr lang="fr-FR" sz="1100" smtClean="0"/>
              <a:t>L’agriculteur céréalier a affaire à 13 propriétaires  différents, aux objectifs de gestion et de transmission de leur patrimoine  différents. Il est face à eux uniquement usager, et obéit aux contraintes de gestion de son outil de production.</a:t>
            </a:r>
          </a:p>
          <a:p>
            <a:pPr algn="just" eaLnBrk="1" hangingPunct="1"/>
            <a:r>
              <a:rPr lang="fr-FR" sz="1100" smtClean="0"/>
              <a:t>Mais il est aussi un propriétaire-usager, qui prend ses décisions vis-à-vis de ses parcelles en tant que producteur, mais aussi en tant que gestionnaire d’un patrimoine familial.</a:t>
            </a:r>
          </a:p>
          <a:p>
            <a:pPr algn="just" eaLnBrk="1" hangingPunct="1"/>
            <a:r>
              <a:rPr lang="fr-FR" sz="1100" u="sng" smtClean="0"/>
              <a:t>Pour rappel </a:t>
            </a:r>
            <a:r>
              <a:rPr lang="fr-FR" sz="1100" smtClean="0"/>
              <a:t>: </a:t>
            </a:r>
          </a:p>
          <a:p>
            <a:pPr algn="just" eaLnBrk="1" hangingPunct="1"/>
            <a:r>
              <a:rPr lang="fr-FR" sz="1100" smtClean="0"/>
              <a:t>Mode de faire-valoir «direct» : l’agriculteur est le propriétaire de la terre qui l’exploite</a:t>
            </a:r>
          </a:p>
          <a:p>
            <a:pPr algn="just" eaLnBrk="1" hangingPunct="1"/>
            <a:r>
              <a:rPr lang="fr-FR" sz="1100" smtClean="0"/>
              <a:t>Mode de faire-valoir «indirect» : l’agriculteur n’est pas propriétaire de la terre qui l’exploite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a:ln/>
        </p:spPr>
      </p:sp>
      <p:sp>
        <p:nvSpPr>
          <p:cNvPr id="102403" name="Espace réservé des commentaires 2"/>
          <p:cNvSpPr>
            <a:spLocks noGrp="1"/>
          </p:cNvSpPr>
          <p:nvPr>
            <p:ph type="body" idx="1"/>
          </p:nvPr>
        </p:nvSpPr>
        <p:spPr>
          <a:noFill/>
        </p:spPr>
        <p:txBody>
          <a:bodyPr/>
          <a:lstStyle/>
          <a:p>
            <a:pPr algn="just" eaLnBrk="1" hangingPunct="1"/>
            <a:r>
              <a:rPr lang="fr-FR" sz="1100" smtClean="0"/>
              <a:t>Dans le cas de l’exploitation maraîchère, viticole ou arboricole, le taux de fermage est très faible . Les cultures pérennes et la petitesse du parcellaire n’autorisent pas l’agriculteur à  une trop grande « insécurité foncière . Cela demande le plus possible une stabilité vis-à-vis du foncier, qu’offre en particulier le statut de propriétaire.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p:txBody>
          <a:bodyPr/>
          <a:lstStyle/>
          <a:p>
            <a:pPr algn="just" eaLnBrk="1" hangingPunct="1">
              <a:defRPr/>
            </a:pPr>
            <a:r>
              <a:rPr lang="fr-FR" sz="1100" dirty="0" smtClean="0"/>
              <a:t>Pour vous donner un ordre d’idée, au recensement général agricole de 2010, on recense un taux de fermage auprès de tiers de 63%, auprès des associés de 16%, et un taux de faire-valoir direct de 21%, sur la SAU totale en France.</a:t>
            </a:r>
          </a:p>
          <a:p>
            <a:pPr algn="just" eaLnBrk="1" hangingPunct="1">
              <a:defRPr/>
            </a:pPr>
            <a:endParaRPr lang="fr-FR" sz="1100" dirty="0" smtClean="0"/>
          </a:p>
          <a:p>
            <a:pPr algn="just" eaLnBrk="1" hangingPunct="1">
              <a:defRPr/>
            </a:pPr>
            <a:r>
              <a:rPr lang="fr-FR" sz="1100" dirty="0" smtClean="0"/>
              <a:t>Les chiffres de la propriété paraissent donc faible : les agriculteurs français ne détiennent que 21% de leur SAU. Mais ces chiffres manquent de précision</a:t>
            </a:r>
          </a:p>
          <a:p>
            <a:pPr marL="228600" indent="-228600" algn="just" eaLnBrk="1" hangingPunct="1">
              <a:buFontTx/>
              <a:buAutoNum type="arabicParenR"/>
              <a:defRPr/>
            </a:pPr>
            <a:r>
              <a:rPr lang="fr-FR" sz="1100" dirty="0" smtClean="0"/>
              <a:t>d’une part parce que de nombreux agriculteurs déclarent comme faire-valoir direct parfois des fermages auprès de leurs parents, grands-parents, frères, sœurs, cousins, époux. Or le faire-valoir direct est considéré normalement comme le droit de propriété nominativement détenu par l’agriculteur lui-même.</a:t>
            </a:r>
          </a:p>
          <a:p>
            <a:pPr marL="228600" indent="-228600" algn="just" eaLnBrk="1" hangingPunct="1">
              <a:buFontTx/>
              <a:buAutoNum type="arabicParenR"/>
              <a:defRPr/>
            </a:pPr>
            <a:r>
              <a:rPr lang="fr-FR" sz="1100" dirty="0" smtClean="0"/>
              <a:t>D’autre part, parce que l’on peut considérer que dans les formes sociétaires, le fermage auprès des associés, s’ils détiennent eux-mêmes le foncier en propriété en leur nom, comme un faire-valoir direct.</a:t>
            </a:r>
          </a:p>
          <a:p>
            <a:pPr algn="just" eaLnBrk="1" hangingPunct="1">
              <a:defRPr/>
            </a:pPr>
            <a:endParaRPr lang="fr-FR" sz="1100" dirty="0" smtClean="0"/>
          </a:p>
          <a:p>
            <a:pPr algn="just" eaLnBrk="1" hangingPunct="1">
              <a:defRPr/>
            </a:pPr>
            <a:r>
              <a:rPr lang="fr-FR" sz="1100" dirty="0" smtClean="0"/>
              <a:t>Ces chiffres sont donc à prendre avec précaution, même s’ils nous permettent tout de même de confirmer que le statut largement majoritaire d’un agriculteur vis à vis de son parcellaire, est le fermage.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p:spPr>
        <p:txBody>
          <a:bodyPr/>
          <a:lstStyle/>
          <a:p>
            <a:pPr algn="just" eaLnBrk="1" hangingPunct="1"/>
            <a:r>
              <a:rPr lang="fr-FR" sz="3200" smtClean="0">
                <a:sym typeface="Wingdings" pitchFamily="2" charset="2"/>
              </a:rPr>
              <a:t></a:t>
            </a:r>
            <a:r>
              <a:rPr lang="fr-FR" sz="1000" smtClean="0">
                <a:sym typeface="Wingdings" pitchFamily="2" charset="2"/>
              </a:rPr>
              <a:t> </a:t>
            </a:r>
            <a:r>
              <a:rPr lang="fr-FR" sz="1000" b="1" i="1" smtClean="0"/>
              <a:t>Que voyons-nous ?</a:t>
            </a:r>
          </a:p>
          <a:p>
            <a:pPr algn="just" eaLnBrk="1" hangingPunct="1"/>
            <a:endParaRPr lang="fr-FR" sz="1100" b="1" i="1" smtClean="0"/>
          </a:p>
          <a:p>
            <a:pPr algn="just" eaLnBrk="1" hangingPunct="1"/>
            <a:r>
              <a:rPr lang="fr-FR" sz="1100" smtClean="0"/>
              <a:t>Cette photo aérienne nous montre cette imbrication (sur un plan horizontal uniquement) dans un village de Savoie, chaque exploitation étant représentée par un code couleur. </a:t>
            </a:r>
          </a:p>
          <a:p>
            <a:pPr algn="just" eaLnBrk="1" hangingPunct="1"/>
            <a:endParaRPr lang="fr-FR" sz="1100" smtClean="0"/>
          </a:p>
          <a:p>
            <a:pPr algn="just" eaLnBrk="1" hangingPunct="1"/>
            <a:r>
              <a:rPr lang="fr-FR" sz="3200" smtClean="0">
                <a:sym typeface="Wingdings" pitchFamily="2" charset="2"/>
              </a:rPr>
              <a:t></a:t>
            </a:r>
            <a:r>
              <a:rPr lang="fr-FR" sz="1100" smtClean="0">
                <a:sym typeface="Wingdings" pitchFamily="2" charset="2"/>
              </a:rPr>
              <a:t> </a:t>
            </a:r>
            <a:r>
              <a:rPr lang="fr-FR" sz="1100" b="1" i="1" smtClean="0"/>
              <a:t>Que remarquez-vous ? </a:t>
            </a:r>
          </a:p>
          <a:p>
            <a:pPr algn="just" eaLnBrk="1" hangingPunct="1"/>
            <a:endParaRPr lang="fr-FR" sz="1000" smtClean="0"/>
          </a:p>
        </p:txBody>
      </p:sp>
      <p:sp>
        <p:nvSpPr>
          <p:cNvPr id="67588" name="Espace réservé du numéro de diapositive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defTabSz="882650" eaLnBrk="0" hangingPunct="0">
              <a:defRPr>
                <a:solidFill>
                  <a:schemeClr val="tx1"/>
                </a:solidFill>
                <a:latin typeface="Arial" charset="0"/>
              </a:defRPr>
            </a:lvl1pPr>
            <a:lvl2pPr marL="742950" indent="-285750" defTabSz="882650" eaLnBrk="0" hangingPunct="0">
              <a:defRPr>
                <a:solidFill>
                  <a:schemeClr val="tx1"/>
                </a:solidFill>
                <a:latin typeface="Arial" charset="0"/>
              </a:defRPr>
            </a:lvl2pPr>
            <a:lvl3pPr marL="1143000" indent="-228600" defTabSz="882650" eaLnBrk="0" hangingPunct="0">
              <a:defRPr>
                <a:solidFill>
                  <a:schemeClr val="tx1"/>
                </a:solidFill>
                <a:latin typeface="Arial" charset="0"/>
              </a:defRPr>
            </a:lvl3pPr>
            <a:lvl4pPr marL="1600200" indent="-228600" defTabSz="882650" eaLnBrk="0" hangingPunct="0">
              <a:defRPr>
                <a:solidFill>
                  <a:schemeClr val="tx1"/>
                </a:solidFill>
                <a:latin typeface="Arial" charset="0"/>
              </a:defRPr>
            </a:lvl4pPr>
            <a:lvl5pPr marL="2057400" indent="-228600" defTabSz="882650" eaLnBrk="0" hangingPunct="0">
              <a:defRPr>
                <a:solidFill>
                  <a:schemeClr val="tx1"/>
                </a:solidFill>
                <a:latin typeface="Arial" charset="0"/>
              </a:defRPr>
            </a:lvl5pPr>
            <a:lvl6pPr marL="2514600" indent="-228600" defTabSz="882650" eaLnBrk="0" fontAlgn="base" hangingPunct="0">
              <a:spcBef>
                <a:spcPct val="0"/>
              </a:spcBef>
              <a:spcAft>
                <a:spcPct val="0"/>
              </a:spcAft>
              <a:defRPr>
                <a:solidFill>
                  <a:schemeClr val="tx1"/>
                </a:solidFill>
                <a:latin typeface="Arial" charset="0"/>
              </a:defRPr>
            </a:lvl6pPr>
            <a:lvl7pPr marL="2971800" indent="-228600" defTabSz="882650" eaLnBrk="0" fontAlgn="base" hangingPunct="0">
              <a:spcBef>
                <a:spcPct val="0"/>
              </a:spcBef>
              <a:spcAft>
                <a:spcPct val="0"/>
              </a:spcAft>
              <a:defRPr>
                <a:solidFill>
                  <a:schemeClr val="tx1"/>
                </a:solidFill>
                <a:latin typeface="Arial" charset="0"/>
              </a:defRPr>
            </a:lvl7pPr>
            <a:lvl8pPr marL="3429000" indent="-228600" defTabSz="882650" eaLnBrk="0" fontAlgn="base" hangingPunct="0">
              <a:spcBef>
                <a:spcPct val="0"/>
              </a:spcBef>
              <a:spcAft>
                <a:spcPct val="0"/>
              </a:spcAft>
              <a:defRPr>
                <a:solidFill>
                  <a:schemeClr val="tx1"/>
                </a:solidFill>
                <a:latin typeface="Arial" charset="0"/>
              </a:defRPr>
            </a:lvl8pPr>
            <a:lvl9pPr marL="3886200" indent="-228600" defTabSz="882650" eaLnBrk="0" fontAlgn="base" hangingPunct="0">
              <a:spcBef>
                <a:spcPct val="0"/>
              </a:spcBef>
              <a:spcAft>
                <a:spcPct val="0"/>
              </a:spcAft>
              <a:defRPr>
                <a:solidFill>
                  <a:schemeClr val="tx1"/>
                </a:solidFill>
                <a:latin typeface="Arial" charset="0"/>
              </a:defRPr>
            </a:lvl9pPr>
          </a:lstStyle>
          <a:p>
            <a:pPr algn="r" eaLnBrk="1" hangingPunct="1"/>
            <a:fld id="{8692D6BF-DFEF-4B89-A124-50BE10EB08C5}" type="slidenum">
              <a:rPr lang="fr-FR" sz="1200"/>
              <a:pPr algn="r" eaLnBrk="1" hangingPunct="1"/>
              <a:t>4</a:t>
            </a:fld>
            <a:endParaRPr lang="fr-F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a:ln/>
        </p:spPr>
      </p:sp>
      <p:sp>
        <p:nvSpPr>
          <p:cNvPr id="104451" name="Espace réservé des commentaires 2"/>
          <p:cNvSpPr>
            <a:spLocks noGrp="1"/>
          </p:cNvSpPr>
          <p:nvPr>
            <p:ph type="body" idx="1"/>
          </p:nvPr>
        </p:nvSpPr>
        <p:spPr>
          <a:noFill/>
        </p:spPr>
        <p:txBody>
          <a:bodyPr/>
          <a:lstStyle/>
          <a:p>
            <a:pPr algn="just" eaLnBrk="1" hangingPunct="1"/>
            <a:r>
              <a:rPr lang="fr-FR" sz="1100" smtClean="0"/>
              <a:t>Ainsi, sur ce petit territoire de 7 exploitations,  des décisions et des négociations ont lieu entre un grand nombre de personne au sujet du foncier. Cette structure sociale locale et son fonctionnement est donc déterminante pour l’activité agricole.</a:t>
            </a:r>
          </a:p>
          <a:p>
            <a:pPr algn="just" eaLnBrk="1" hangingPunct="1"/>
            <a:r>
              <a:rPr lang="fr-FR" sz="1100" smtClean="0"/>
              <a:t>Les relations sociales des personnes en présence sont multiples , de natures différentes et complexes. En effet elles peuvent être liées de plusieurs points de vue autre que le simple bail, ou la vente. Elles peuvent être de la même famille, voisines, ou peuvent avoir eu par le passé des liens professionnels de type cédant-repreneur de l’exploitation.</a:t>
            </a:r>
          </a:p>
          <a:p>
            <a:pPr algn="just" eaLnBrk="1" hangingPunct="1"/>
            <a:endParaRPr lang="fr-FR" sz="1100" smtClean="0"/>
          </a:p>
          <a:p>
            <a:pPr algn="just" eaLnBrk="1" hangingPunct="1"/>
            <a:r>
              <a:rPr lang="fr-FR" sz="1100" smtClean="0"/>
              <a:t>En outre, les décisions des propriétaires et leurs relations avec les fermiers sont influencées par de nombreux facteurs: leur profession et leur milieu d’origine, ainsi que la perception qu’ils ont de l’agriculture et qui en découle, leur lien au territoire (ex: propriétaire héritiers vivant à grande distance et en milieu urbain), et leur perception de leur patrimoine foncier (attachement à la terre, identité familiale et transmission, valeur pécuniaire..).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a:ln/>
        </p:spPr>
      </p:sp>
      <p:sp>
        <p:nvSpPr>
          <p:cNvPr id="105475" name="Espace réservé des commentaires 2"/>
          <p:cNvSpPr>
            <a:spLocks noGrp="1"/>
          </p:cNvSpPr>
          <p:nvPr>
            <p:ph type="body" idx="1"/>
          </p:nvPr>
        </p:nvSpPr>
        <p:spPr>
          <a:noFill/>
        </p:spPr>
        <p:txBody>
          <a:bodyPr/>
          <a:lstStyle/>
          <a:p>
            <a:pPr algn="just" eaLnBrk="1" hangingPunct="1"/>
            <a:r>
              <a:rPr lang="fr-FR" sz="1100" smtClean="0"/>
              <a:t>Outre les relations entretenues avec les propriétaires, les agriculteurs sont également contraints par les règlements sur la vocation du sol décidés à l’échelle communale, dans les Plans Locaux d’Urbanisme.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ln/>
        </p:spPr>
      </p:sp>
      <p:sp>
        <p:nvSpPr>
          <p:cNvPr id="118787" name="Espace réservé des commentaires 2"/>
          <p:cNvSpPr>
            <a:spLocks noGrp="1"/>
          </p:cNvSpPr>
          <p:nvPr>
            <p:ph type="body" idx="1"/>
          </p:nvPr>
        </p:nvSpPr>
        <p:spPr>
          <a:xfrm>
            <a:off x="679450" y="4714875"/>
            <a:ext cx="5743575" cy="4468813"/>
          </a:xfrm>
        </p:spPr>
        <p:txBody>
          <a:bodyPr/>
          <a:lstStyle/>
          <a:p>
            <a:pPr algn="just" eaLnBrk="1" hangingPunct="1">
              <a:defRPr/>
            </a:pPr>
            <a:r>
              <a:rPr lang="fr-FR" sz="1100" dirty="0" smtClean="0"/>
              <a:t>Au vu de la taille moyenne actuelle des exploitations agricoles et de la dispersion de leur parcellaire, il n’est pas rare que</a:t>
            </a:r>
            <a:r>
              <a:rPr lang="fr-FR" sz="1100" b="1" dirty="0" smtClean="0"/>
              <a:t> l’ensemble d’une exploitation </a:t>
            </a:r>
            <a:r>
              <a:rPr lang="fr-FR" sz="1100" dirty="0" smtClean="0"/>
              <a:t>agricole soit « administré » par plusieurs communes différentes (c’est-à-dire que ses parcelles cultivées sont intégrés dans des PLU différents). </a:t>
            </a:r>
          </a:p>
          <a:p>
            <a:pPr algn="just" eaLnBrk="1" hangingPunct="1">
              <a:defRPr/>
            </a:pPr>
            <a:r>
              <a:rPr lang="fr-FR" sz="1100" dirty="0" smtClean="0"/>
              <a:t>L</a:t>
            </a:r>
            <a:r>
              <a:rPr lang="fr-FR" sz="1100" b="1" dirty="0" smtClean="0"/>
              <a:t>’</a:t>
            </a:r>
            <a:r>
              <a:rPr lang="fr-FR" sz="1100" dirty="0" smtClean="0"/>
              <a:t>exploitant agricole doit donc entretenir des relations avec trois types de protagonistes par rapport à son parcellaire, ou son « foncier », en qualité de propriétaire, et/ou de fermier : </a:t>
            </a:r>
          </a:p>
          <a:p>
            <a:pPr marL="171450" indent="-171450" algn="just" eaLnBrk="1" hangingPunct="1">
              <a:buFont typeface="Arial" pitchFamily="34" charset="0"/>
              <a:buChar char="•"/>
              <a:defRPr/>
            </a:pPr>
            <a:r>
              <a:rPr lang="fr-FR" sz="1100" dirty="0" smtClean="0"/>
              <a:t>Relation avec  les propriétaires des diverses parcelles cultivées,</a:t>
            </a:r>
          </a:p>
          <a:p>
            <a:pPr marL="171450" indent="-171450" algn="just" eaLnBrk="1" hangingPunct="1">
              <a:buFont typeface="Arial" pitchFamily="34" charset="0"/>
              <a:buChar char="•"/>
              <a:defRPr/>
            </a:pPr>
            <a:r>
              <a:rPr lang="fr-FR" sz="1100" dirty="0" smtClean="0"/>
              <a:t>Relations avec les autres exploitants agricoles en fermage</a:t>
            </a:r>
          </a:p>
          <a:p>
            <a:pPr marL="171450" indent="-171450" algn="just" eaLnBrk="1" hangingPunct="1">
              <a:buFont typeface="Arial" pitchFamily="34" charset="0"/>
              <a:buChar char="•"/>
              <a:defRPr/>
            </a:pPr>
            <a:r>
              <a:rPr lang="fr-FR" sz="1100" dirty="0" smtClean="0"/>
              <a:t>Relations avec les autorités locales en matière d’urbanisme . </a:t>
            </a:r>
          </a:p>
          <a:p>
            <a:pPr algn="just" eaLnBrk="1" hangingPunct="1">
              <a:defRPr/>
            </a:pPr>
            <a:endParaRPr lang="fr-FR" dirty="0" smtClean="0"/>
          </a:p>
          <a:p>
            <a:pPr algn="just" eaLnBrk="1" hangingPunct="1">
              <a:defRPr/>
            </a:pPr>
            <a:endParaRPr lang="fr-F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algn="just"/>
            <a:r>
              <a:rPr lang="fr-FR" sz="1100" smtClean="0"/>
              <a:t>Les parcelles d’une même exploitation ne sont pas forcément classées A ou N dans les PLU.</a:t>
            </a:r>
          </a:p>
          <a:p>
            <a:pPr algn="just"/>
            <a:r>
              <a:rPr lang="fr-FR" sz="1100" smtClean="0"/>
              <a:t>Certaines parcelles sont dans un zonage AU, c’est à dire prévu pour une urbanisation future sans échéance précise, ce qui engendre de l’incertitude sur la pérennité de l’usage agricole de cette parcelle.</a:t>
            </a:r>
          </a:p>
          <a:p>
            <a:pPr algn="just"/>
            <a:r>
              <a:rPr lang="fr-FR" sz="1100" smtClean="0"/>
              <a:t>Dans certains PLU, il y a aujourd’hui un zonage N pour reconnaître la valeur paysagère de certains espaces, ce qui nuit, pour les agriculteurs, à la reconnaissance économique de l’agriculture. Ces derniers souhaiteraient que le zonage N soit réservé aux espaces environnementaux qualifiés.</a:t>
            </a:r>
          </a:p>
          <a:p>
            <a:pPr algn="just"/>
            <a:endParaRPr lang="fr-FR" sz="1100" smtClean="0"/>
          </a:p>
          <a:p>
            <a:pPr algn="just"/>
            <a:r>
              <a:rPr lang="fr-FR" sz="1100" smtClean="0"/>
              <a:t>De plus, l’exploitation ci-dessous a des parcelles « sous » 3 PLU différents dont les dates de révision, modification et d’approbation ne sont pas les mêmes.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pPr algn="just"/>
            <a:r>
              <a:rPr lang="fr-FR" sz="1100" smtClean="0"/>
              <a:t>Selon la taille du troupeau, un bâtiment d’exploitation doit respecter telle ou telle distance (50 ou 100 m) par rapport aux habitations voisines.</a:t>
            </a:r>
          </a:p>
          <a:p>
            <a:pPr algn="just"/>
            <a:endParaRPr lang="fr-FR" sz="1100" smtClean="0"/>
          </a:p>
          <a:p>
            <a:pPr algn="just"/>
            <a:r>
              <a:rPr lang="fr-FR" sz="1100" smtClean="0"/>
              <a:t>Des réglementations ont depuis longtemps prévu des distances d’éloignement des bâtiments d’élevage vis-à-vis des constructions de tiers.</a:t>
            </a:r>
          </a:p>
          <a:p>
            <a:pPr algn="just"/>
            <a:r>
              <a:rPr lang="fr-FR" sz="1100" smtClean="0"/>
              <a:t>La loi d’orientation agricole du 9 juillet 1999 introduit un principe de réciprocité en imposant aux constructions d’habitations et immeubles habituellement occupés par des tiers un éloignement par rapport aux bâtiments agricoles afin de permettre aux exploitations d’exercer normalement leur activité. </a:t>
            </a:r>
          </a:p>
          <a:p>
            <a:pPr algn="just"/>
            <a:r>
              <a:rPr lang="fr-FR" sz="1100" smtClean="0"/>
              <a:t>Faire cohabiter au mieux les activités et bâtiments agricoles avec les espaces habités ou à urbaniser est un enjeu majeur à appréhender dans les réflexions du PLU.</a:t>
            </a:r>
          </a:p>
          <a:p>
            <a:pPr algn="just"/>
            <a:endParaRPr lang="fr-FR" sz="1100" smtClean="0"/>
          </a:p>
          <a:p>
            <a:pPr algn="just"/>
            <a:endParaRPr lang="fr-FR" sz="11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xfrm>
            <a:off x="374650" y="4603750"/>
            <a:ext cx="6103938" cy="4468813"/>
          </a:xfrm>
          <a:noFill/>
        </p:spPr>
        <p:txBody>
          <a:bodyPr/>
          <a:lstStyle/>
          <a:p>
            <a:pPr algn="just" eaLnBrk="1" hangingPunct="1"/>
            <a:r>
              <a:rPr lang="fr-FR" sz="1100" smtClean="0"/>
              <a:t>Pour conclure, sur cette seconde partie « le foncier dans tout cela »,  l’organisation spatiale de l’agriculture est conditionnée par un ensemble de trois éléments : </a:t>
            </a:r>
          </a:p>
          <a:p>
            <a:pPr algn="just" eaLnBrk="1" hangingPunct="1"/>
            <a:r>
              <a:rPr lang="fr-FR" sz="1100" smtClean="0"/>
              <a:t>-Tout d’abord, nous avons vu à quel point la fonctionnalité de l’espace agricole est liée aux productions qui y sont faites, à la forme des exploitations et à leur taille, à leur imbrication, aux filières auxquelles elles appartiennent, aux cultures locales qui sont liées aux productions, et enfin à la santé économique de tous ces éléments (dépend des ressources, du relief, du terroir, des savoir-faire et traditions locales, de la vitalité économique des filières…).</a:t>
            </a:r>
          </a:p>
          <a:p>
            <a:pPr algn="just" eaLnBrk="1" hangingPunct="1"/>
            <a:r>
              <a:rPr lang="fr-FR" sz="1100" smtClean="0"/>
              <a:t>-Ensuite, bien sûr, c’est l’histoire foncière du territoire qui conditionne son organisation spatiale agricole, avec les remembrements éventuels, les modes de transmission intergénérationnels pratiqués au niveau du foncier, le degré de compétition foncière pour l’usage agricole entre les agriculteurs, et au final le taux de propriété des agriculteurs sur leur SAU (Surface Agricole Utile).</a:t>
            </a:r>
          </a:p>
          <a:p>
            <a:pPr algn="just" eaLnBrk="1" hangingPunct="1">
              <a:spcBef>
                <a:spcPct val="0"/>
              </a:spcBef>
            </a:pPr>
            <a:r>
              <a:rPr lang="fr-FR" sz="1100" smtClean="0"/>
              <a:t>(histoire foncière dont d’éventuels remembrements, traditions des structures sociales locales en termes de baux, structure cadastrale, rapport entre l’offre et la demande de foncier…)</a:t>
            </a:r>
          </a:p>
          <a:p>
            <a:pPr algn="just" eaLnBrk="1" hangingPunct="1"/>
            <a:r>
              <a:rPr lang="fr-FR" sz="1100" smtClean="0"/>
              <a:t>-Enfin, c’est l’aménagement du territoire, traduit dans les documents d’urbanisme, et la place qui y est laissée à l’activité agricole économique et à ses représentants. Mais cette place dépend fortement de l’implication des organisations professionnelles agricoles, elle-même liée à l’importance de cette activité (agricole) parmi les autres activités économiques du territoire et à la perception de la population vis-à-vis de l’agriculture de son territoire. Aussi, sur ce dernier point également, on observera de grandes disparités entre les nombreux territoires français: entre des territoires ruraux et des territoires périurbains, entre des zones fortement industrialisées et des zones touristiques, etc.</a:t>
            </a:r>
          </a:p>
          <a:p>
            <a:pPr algn="just" eaLnBrk="1" hangingPunct="1">
              <a:spcBef>
                <a:spcPct val="0"/>
              </a:spcBef>
            </a:pPr>
            <a:r>
              <a:rPr lang="fr-FR" sz="1100" smtClean="0"/>
              <a:t>(histoire et intensité des instances de représentation agricole, perception de l’agriculture par la population, importance de l’activité agricole dans </a:t>
            </a:r>
            <a:r>
              <a:rPr lang="fr-FR" sz="1100" i="1" smtClean="0"/>
              <a:t>les économies</a:t>
            </a:r>
            <a:r>
              <a:rPr lang="fr-FR" sz="1100" smtClean="0"/>
              <a:t>…)</a:t>
            </a:r>
          </a:p>
          <a:p>
            <a:pPr algn="just" eaLnBrk="1" hangingPunct="1">
              <a:spcBef>
                <a:spcPct val="0"/>
              </a:spcBef>
            </a:pPr>
            <a:endParaRPr lang="fr-FR" sz="1100" smtClean="0"/>
          </a:p>
          <a:p>
            <a:pPr algn="just" eaLnBrk="1" hangingPunct="1">
              <a:spcBef>
                <a:spcPct val="0"/>
              </a:spcBef>
            </a:pPr>
            <a:endParaRPr lang="fr-FR" sz="1100" smtClean="0"/>
          </a:p>
          <a:p>
            <a:pPr algn="just" eaLnBrk="1" hangingPunct="1"/>
            <a:endParaRPr lang="fr-FR" b="1" smtClean="0"/>
          </a:p>
          <a:p>
            <a:pPr algn="just" eaLnBrk="1" hangingPunct="1"/>
            <a:endParaRPr lang="fr-FR" b="1"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noFill/>
        </p:spPr>
        <p:txBody>
          <a:bodyPr/>
          <a:lstStyle/>
          <a:p>
            <a:pPr algn="just"/>
            <a:endParaRPr lang="fr-FR" smtClean="0"/>
          </a:p>
          <a:p>
            <a:pPr algn="just"/>
            <a:r>
              <a:rPr lang="fr-FR" sz="3200" smtClean="0">
                <a:sym typeface="Wingdings" pitchFamily="2" charset="2"/>
              </a:rPr>
              <a:t> </a:t>
            </a:r>
            <a:r>
              <a:rPr lang="fr-FR" sz="1000" b="1" smtClean="0"/>
              <a:t>Quelles sont les effets de l’urbanisation sur l’exploitation agricole ? Sont-ils repérables sur vos territoires ? </a:t>
            </a:r>
          </a:p>
          <a:p>
            <a:pPr algn="just"/>
            <a:endParaRPr lang="fr-FR" sz="1100" smtClean="0"/>
          </a:p>
          <a:p>
            <a:pPr algn="just"/>
            <a:r>
              <a:rPr lang="fr-FR" sz="1100" smtClean="0"/>
              <a:t>Observons les mutations de l’activité agricole (en cours) face aux espaces périurbains, les conséquences sur le fonctionnement des exploitations.</a:t>
            </a:r>
          </a:p>
          <a:p>
            <a:pPr algn="just"/>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ln/>
        </p:spPr>
      </p:sp>
      <p:sp>
        <p:nvSpPr>
          <p:cNvPr id="111619" name="Espace réservé des commentaires 2"/>
          <p:cNvSpPr>
            <a:spLocks noGrp="1"/>
          </p:cNvSpPr>
          <p:nvPr>
            <p:ph type="body" idx="1"/>
          </p:nvPr>
        </p:nvSpPr>
        <p:spPr>
          <a:noFill/>
        </p:spPr>
        <p:txBody>
          <a:bodyPr/>
          <a:lstStyle/>
          <a:p>
            <a:pPr algn="just" eaLnBrk="1" hangingPunct="1"/>
            <a:r>
              <a:rPr lang="fr-FR" sz="1100" smtClean="0"/>
              <a:t>Nous allons donc, en continuant la présentation, essayer de toujours garder à l’esprit que les conséquences directes de cette reconfiguration, peuvent avoir lieu sur le système d’exploitation, indifféremment, à plusieurs niveaux : le travail au quotidien, les moyens de production, les produits agricoles en eux-mêmes et les rendements observés, le matériel utilisé, et les charges de l’exploitation. Ce sont les différents niveaux auxquels on observe l’impact de l’urbanisation sur l’exploitation agricole.</a:t>
            </a:r>
          </a:p>
          <a:p>
            <a:pPr algn="just" eaLnBrk="1" hangingPunct="1"/>
            <a:endParaRPr lang="fr-FR" sz="1100" smtClean="0"/>
          </a:p>
          <a:p>
            <a:pPr algn="just" eaLnBrk="1" hangingPunct="1"/>
            <a:r>
              <a:rPr lang="fr-FR" sz="1100" smtClean="0"/>
              <a:t>Il ne faut pas oublier non plus, nous le verrons plus loin, que l’urbanisation modifie le comportement des acteurs et la gouvernance foncière, ce qui a un impact plus « indirect » sur le fonctionnement de l’exploitation agricole.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a:ln/>
        </p:spPr>
      </p:sp>
      <p:sp>
        <p:nvSpPr>
          <p:cNvPr id="112643" name="Espace réservé des commentaires 2"/>
          <p:cNvSpPr>
            <a:spLocks noGrp="1"/>
          </p:cNvSpPr>
          <p:nvPr>
            <p:ph type="body" idx="1"/>
          </p:nvPr>
        </p:nvSpPr>
        <p:spPr>
          <a:noFill/>
        </p:spPr>
        <p:txBody>
          <a:bodyPr/>
          <a:lstStyle/>
          <a:p>
            <a:pPr eaLnBrk="1" hangingPunct="1"/>
            <a:r>
              <a:rPr lang="fr-FR" sz="1100" smtClean="0"/>
              <a:t>Notre territoire agricole de tout à l’heure était plutôt « rural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a:ln/>
        </p:spPr>
      </p:sp>
      <p:sp>
        <p:nvSpPr>
          <p:cNvPr id="113667" name="Espace réservé des commentaires 2"/>
          <p:cNvSpPr>
            <a:spLocks noGrp="1"/>
          </p:cNvSpPr>
          <p:nvPr>
            <p:ph type="body" idx="1"/>
          </p:nvPr>
        </p:nvSpPr>
        <p:spPr>
          <a:xfrm>
            <a:off x="303213" y="4603750"/>
            <a:ext cx="6119812" cy="5184775"/>
          </a:xfrm>
          <a:noFill/>
        </p:spPr>
        <p:txBody>
          <a:bodyPr/>
          <a:lstStyle/>
          <a:p>
            <a:pPr algn="just" eaLnBrk="1" hangingPunct="1"/>
            <a:r>
              <a:rPr lang="fr-FR" sz="1100" smtClean="0"/>
              <a:t>Mais voyons maintenant un territoire agricole périurbain.</a:t>
            </a:r>
          </a:p>
          <a:p>
            <a:pPr algn="just" eaLnBrk="1" hangingPunct="1"/>
            <a:r>
              <a:rPr lang="fr-FR" sz="1100" smtClean="0"/>
              <a:t>On y voit une agglomération centre, en haut, qui s’étale par un front urbain (par exemple pavillonnaire), aménagé au fur et à mesure au niveau des flux de transports avec des axes circulaires (périphérique, rocade, en rouge). Des espaces agricoles se retrouvent coincés entre axe routier et front urbain.</a:t>
            </a:r>
          </a:p>
          <a:p>
            <a:pPr algn="just" eaLnBrk="1" hangingPunct="1"/>
            <a:r>
              <a:rPr lang="fr-FR" sz="1100" smtClean="0"/>
              <a:t>L’agglomération centre, pourvoyeuse d’emploi, draine des flux  de voyageurs quotidiens, notamment en voiture (mouvements pendulaires), venant d’agglomérations ou de pôles secondaires. Ces derniers connaissent un accroissement de population rapide et une expansion spatiale rapide également, car la densité de l’habitat est faible (habitat pavillonnaire).</a:t>
            </a:r>
          </a:p>
          <a:p>
            <a:pPr algn="just" eaLnBrk="1" hangingPunct="1"/>
            <a:r>
              <a:rPr lang="fr-FR" sz="1100" smtClean="0"/>
              <a:t>Les axes reliant l’agglomération centre  aux pôles secondaires connaissent un trafic bien supérieur à celui pour lequel ils étaient prévus à l’origine. Ils peuvent être alors réaménagés.</a:t>
            </a:r>
          </a:p>
          <a:p>
            <a:pPr algn="just" eaLnBrk="1" hangingPunct="1"/>
            <a:r>
              <a:rPr lang="fr-FR" sz="1100" smtClean="0"/>
              <a:t>Globalement, le territoire agricole environnant l’agglomération centre et ses villages environnant ont connu le phénomène de mitage durant plusieurs décennies: des maisons isolées.</a:t>
            </a:r>
          </a:p>
          <a:p>
            <a:pPr algn="just" eaLnBrk="1" hangingPunct="1"/>
            <a:r>
              <a:rPr lang="fr-FR" sz="1100" smtClean="0"/>
              <a:t>Cette description pourrait correspondre à l’évolution vue en accéléré de nombreux territoires en France depuis une cinquantaine d’années. Même si elle est grossière, simpliste, elle peut nous aider a comprendre les changements spatiaux qu’ont connu les espaces agricoles.</a:t>
            </a:r>
          </a:p>
          <a:p>
            <a:pPr algn="just" eaLnBrk="1" hangingPunct="1"/>
            <a:r>
              <a:rPr lang="fr-FR" sz="1100" smtClean="0"/>
              <a:t>Ce que l’on voit ici, c’est donc les trois vecteurs de reconfiguration de l’espace agricole périurbain: le mitage (montrer les maisons isolées), l’avancée du front urbain (montrer le desserrement de la ville en proximité immédiate de la ville et autour du pôle secondaire), et le fractionnement spatial de l’espace (montrer la rocade et l’axe routier recevant des voyages automobiles pendulaires quotidiens, et l’espace agricole de part et d’autre).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p:spPr>
        <p:txBody>
          <a:bodyPr/>
          <a:lstStyle/>
          <a:p>
            <a:pPr algn="just" eaLnBrk="1" hangingPunct="1"/>
            <a:r>
              <a:rPr lang="fr-FR" sz="1100" smtClean="0"/>
              <a:t>Pour comprendre l’organisation de l’espace agricole en général, il faut se représenter un petit territoire agricole en parcelles cultivées. Evidemment, dans la réalité, ce n’est pas aussi simple que cela, que ce soit dans la forme des parcelles, ou dans leur relief.</a:t>
            </a:r>
          </a:p>
          <a:p>
            <a:pPr algn="just" eaLnBrk="1" hangingPunct="1"/>
            <a:r>
              <a:rPr lang="fr-FR" sz="1100" smtClean="0"/>
              <a:t>Mais cette modélisation a le mérite de constituer un support simple pour comprendre quelques grands principes de l’organisation de l’espace agricole.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a:ln/>
        </p:spPr>
      </p:sp>
      <p:sp>
        <p:nvSpPr>
          <p:cNvPr id="114691" name="Espace réservé des commentaires 2"/>
          <p:cNvSpPr>
            <a:spLocks noGrp="1"/>
          </p:cNvSpPr>
          <p:nvPr>
            <p:ph type="body" idx="1"/>
          </p:nvPr>
        </p:nvSpPr>
        <p:spPr>
          <a:noFill/>
        </p:spPr>
        <p:txBody>
          <a:bodyPr/>
          <a:lstStyle/>
          <a:p>
            <a:pPr algn="just" eaLnBrk="1" hangingPunct="1"/>
            <a:r>
              <a:rPr lang="fr-FR" sz="1100" smtClean="0"/>
              <a:t>Dans ce contexte, l’organisation en filière est encore valable. Ce n’est pas parce qu’on est à proximité de la ville qu’il n’y a pas de filières et que chaque exploitation commercialise elle-même ses produits en direct aux habitants de la ville. Et non ! Les volumes produits sont bien plus importants que ça! Et il existe aussi des filières dans ces territoires. D’ailleurs, pour les filières, ces territoires périurbains sont parfois des « territoires de confins », c’est-à-dire qu’ils deviennent comparables à ces territoires montagneux peu denses en exploitations, où la collecte de lait et de bête est rendue difficile et peu rentable.</a:t>
            </a:r>
          </a:p>
          <a:p>
            <a:pPr algn="just" eaLnBrk="1" hangingPunct="1"/>
            <a:r>
              <a:rPr lang="fr-FR" sz="1100" smtClean="0"/>
              <a:t>Et même des éléments économiques structurants (ex : abattoir) peuvent avoir été peu à peu gagnés par l’urbanisation. Ceci peut gêner leur fonctionnement quotidien (flux de marchandises) ou remettre en cause leur existence à proximité de zone habitée (externalités négatives).</a:t>
            </a:r>
          </a:p>
          <a:p>
            <a:pPr algn="just" eaLnBrk="1" hangingPunct="1"/>
            <a:endParaRPr lang="fr-FR" sz="1100" smtClean="0"/>
          </a:p>
          <a:p>
            <a:pPr algn="just" eaLnBrk="1" hangingPunct="1"/>
            <a:r>
              <a:rPr lang="fr-FR" sz="3200" smtClean="0">
                <a:sym typeface="Wingdings" pitchFamily="2" charset="2"/>
              </a:rPr>
              <a:t></a:t>
            </a:r>
            <a:r>
              <a:rPr lang="fr-FR" sz="1000" smtClean="0">
                <a:sym typeface="Wingdings" pitchFamily="2" charset="2"/>
              </a:rPr>
              <a:t> </a:t>
            </a:r>
            <a:r>
              <a:rPr lang="fr-FR" sz="1000" b="1" smtClean="0">
                <a:sym typeface="Wingdings" pitchFamily="2" charset="2"/>
              </a:rPr>
              <a:t>Quelles sont les autres fonctions de l’agriculture périurbaine ?  </a:t>
            </a:r>
            <a:endParaRPr lang="fr-FR" sz="1000" b="1" smtClean="0"/>
          </a:p>
          <a:p>
            <a:pPr algn="just" eaLnBrk="1" hangingPunct="1"/>
            <a:endParaRPr lang="fr-FR" sz="11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a:ln/>
        </p:spPr>
      </p:sp>
      <p:sp>
        <p:nvSpPr>
          <p:cNvPr id="115715" name="Espace réservé des commentaires 2"/>
          <p:cNvSpPr>
            <a:spLocks noGrp="1"/>
          </p:cNvSpPr>
          <p:nvPr>
            <p:ph type="body" idx="1"/>
          </p:nvPr>
        </p:nvSpPr>
        <p:spPr>
          <a:noFill/>
        </p:spPr>
        <p:txBody>
          <a:bodyPr/>
          <a:lstStyle/>
          <a:p>
            <a:pPr algn="just" eaLnBrk="1" hangingPunct="1"/>
            <a:r>
              <a:rPr lang="fr-FR" sz="1100" smtClean="0"/>
              <a:t>Au niveau de l’exploitation s’observent aussi les effets de ces changements spatiaux. Par exemple, l’augmentation de trafic de l’axe centre-pôle secondaire peut  réduire les possibilités de pâture d’une exploitation laitière.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ln/>
        </p:spPr>
      </p:sp>
      <p:sp>
        <p:nvSpPr>
          <p:cNvPr id="116739" name="Espace réservé des commentaires 2"/>
          <p:cNvSpPr>
            <a:spLocks noGrp="1"/>
          </p:cNvSpPr>
          <p:nvPr>
            <p:ph type="body" idx="1"/>
          </p:nvPr>
        </p:nvSpPr>
        <p:spPr>
          <a:noFill/>
        </p:spPr>
        <p:txBody>
          <a:bodyPr/>
          <a:lstStyle/>
          <a:p>
            <a:pPr algn="just" eaLnBrk="1" hangingPunct="1"/>
            <a:r>
              <a:rPr lang="fr-FR" sz="1100" smtClean="0"/>
              <a:t>Le mitage de l’espace peut remettre en cause l’activité agricole de par les externalités négatives qu’elle génère pour des habitants: bruit mécaniques, odeurs et mouches des troupeaux, installation de stockage des fumiers et lisiers…</a:t>
            </a:r>
          </a:p>
          <a:p>
            <a:pPr algn="just" eaLnBrk="1" hangingPunct="1"/>
            <a:r>
              <a:rPr lang="fr-FR" sz="1100" smtClean="0"/>
              <a:t>C’est aussi la qualité des conditions de travail des agriculteurs qui en pâtissent, leurs relations avec le voisinage, etc.</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a:ln/>
        </p:spPr>
      </p:sp>
      <p:sp>
        <p:nvSpPr>
          <p:cNvPr id="117763" name="Espace réservé des commentaires 2"/>
          <p:cNvSpPr>
            <a:spLocks noGrp="1"/>
          </p:cNvSpPr>
          <p:nvPr>
            <p:ph type="body" idx="1"/>
          </p:nvPr>
        </p:nvSpPr>
        <p:spPr>
          <a:noFill/>
        </p:spPr>
        <p:txBody>
          <a:bodyPr/>
          <a:lstStyle/>
          <a:p>
            <a:pPr algn="just" eaLnBrk="1" hangingPunct="1"/>
            <a:r>
              <a:rPr lang="fr-FR" sz="1100" smtClean="0"/>
              <a:t>Enfin, la perspective d’un nouveau type de rente foncière (construction) pour les propriétaires, usagers ou non, peut les inciter à retenir le foncier, à le vendre ou à spéculer sur sa valeur encore agricole.</a:t>
            </a:r>
          </a:p>
          <a:p>
            <a:pPr algn="just" eaLnBrk="1" hangingPunct="1"/>
            <a:r>
              <a:rPr lang="fr-FR" sz="1100" smtClean="0"/>
              <a:t>En Isère, le prix moyen du foncier agricole est de 0,3 à 0,7 € / m² et le prix moyen d’un terrain constructible est 100 à 200 € / m² (source : Observatoire Foncier Partenarial de l’Isère – OFPI)</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p:txBody>
          <a:bodyPr/>
          <a:lstStyle/>
          <a:p>
            <a:pPr algn="just" eaLnBrk="1" hangingPunct="1">
              <a:defRPr/>
            </a:pPr>
            <a:r>
              <a:rPr lang="fr-FR" sz="1100" dirty="0" smtClean="0"/>
              <a:t>Dans cette quatrième partie, voyons comment l’aménagement du territoire se recompose par rapport aux spécificités relevées, et à la complexité de la situation que nous vous avons montrée.</a:t>
            </a:r>
          </a:p>
          <a:p>
            <a:pPr algn="just" eaLnBrk="1" hangingPunct="1">
              <a:defRPr/>
            </a:pPr>
            <a:endParaRPr lang="fr-FR" sz="1100" dirty="0" smtClean="0"/>
          </a:p>
          <a:p>
            <a:pPr algn="just" eaLnBrk="1" hangingPunct="1">
              <a:defRPr/>
            </a:pPr>
            <a:r>
              <a:rPr lang="fr-FR" sz="1100" dirty="0" smtClean="0"/>
              <a:t>Le système foncier local se crispe. Rappelons-le, il est composé de trois types d’acteurs, à savoir les propriétaires, les usagers (les agriculteurs) et les autorités locales en matière d’urbanisme . Il se crispe à différents niveaux:</a:t>
            </a:r>
          </a:p>
          <a:p>
            <a:pPr marL="171450" indent="-171450" algn="just" eaLnBrk="1" hangingPunct="1">
              <a:buFont typeface="Arial" pitchFamily="34" charset="0"/>
              <a:buChar char="•"/>
              <a:defRPr/>
            </a:pPr>
            <a:r>
              <a:rPr lang="fr-FR" sz="1100" dirty="0" smtClean="0"/>
              <a:t>Les propriétaires exercent sur les autorités publiques des pressions à l’urbanisation, dans leur recherche de rente foncière.</a:t>
            </a:r>
          </a:p>
          <a:p>
            <a:pPr marL="171450" indent="-171450" algn="just" eaLnBrk="1" hangingPunct="1">
              <a:buFont typeface="Arial" pitchFamily="34" charset="0"/>
              <a:buChar char="•"/>
              <a:defRPr/>
            </a:pPr>
            <a:r>
              <a:rPr lang="fr-FR" sz="1100" dirty="0" smtClean="0"/>
              <a:t>Les usagers agriculteurs deviennent précaires sur les terres qu’ils exploitent en fermage, car les propriétaires auraient tendance à la rétention, à l’éviction.</a:t>
            </a:r>
          </a:p>
          <a:p>
            <a:pPr marL="171450" indent="-171450" algn="just" eaLnBrk="1" hangingPunct="1">
              <a:buFont typeface="Arial" pitchFamily="34" charset="0"/>
              <a:buChar char="•"/>
              <a:defRPr/>
            </a:pPr>
            <a:r>
              <a:rPr lang="fr-FR" sz="1100" dirty="0" smtClean="0"/>
              <a:t>Une concurrence forte entre les usagers agriculteurs pour l’accès à la terre en fermage.</a:t>
            </a:r>
          </a:p>
          <a:p>
            <a:pPr marL="171450" indent="-171450" algn="just" eaLnBrk="1" hangingPunct="1">
              <a:buFont typeface="Arial" pitchFamily="34" charset="0"/>
              <a:buChar char="•"/>
              <a:defRPr/>
            </a:pPr>
            <a:r>
              <a:rPr lang="fr-FR" sz="1100" dirty="0" smtClean="0"/>
              <a:t>Les autorités publiques, de par leurs projets et les outils dont elles disposent (déclaration d’utilité publique et autres outils d’aménagement urbain), créent pour les propriétaires une incertitude sur leur patrimoine, et pour les agriculteurs une incertitude quant à leur moyen de production, qu’ils soient dans ce cas propriétaire ou non.</a:t>
            </a:r>
          </a:p>
          <a:p>
            <a:pPr marL="171450" indent="-171450" algn="just" eaLnBrk="1" hangingPunct="1">
              <a:buFont typeface="Arial" pitchFamily="34" charset="0"/>
              <a:buChar char="•"/>
              <a:defRPr/>
            </a:pPr>
            <a:endParaRPr lang="fr-FR" dirty="0" smtClean="0"/>
          </a:p>
          <a:p>
            <a:pPr marL="171450" indent="-171450" algn="just" eaLnBrk="1" hangingPunct="1">
              <a:buFont typeface="Arial" pitchFamily="34" charset="0"/>
              <a:buChar char="•"/>
              <a:defRPr/>
            </a:pPr>
            <a:endParaRPr lang="fr-F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a:ln/>
        </p:spPr>
      </p:sp>
      <p:sp>
        <p:nvSpPr>
          <p:cNvPr id="119811" name="Espace réservé des commentaires 2"/>
          <p:cNvSpPr>
            <a:spLocks noGrp="1"/>
          </p:cNvSpPr>
          <p:nvPr>
            <p:ph type="body" idx="1"/>
          </p:nvPr>
        </p:nvSpPr>
        <p:spPr>
          <a:noFill/>
        </p:spPr>
        <p:txBody>
          <a:bodyPr/>
          <a:lstStyle/>
          <a:p>
            <a:pPr algn="just" eaLnBrk="1" hangingPunct="1"/>
            <a:r>
              <a:rPr lang="fr-FR" sz="1100" smtClean="0"/>
              <a:t>Nous avons vu dans la diapositive précédente comment l’aménagement du territoire se recompose au niveau local, mais cette recomposition est elle-même soumise à des dynamiques supra-territoriales, augmentant encore la complexité des interactions observées.</a:t>
            </a:r>
          </a:p>
          <a:p>
            <a:pPr algn="just" eaLnBrk="1" hangingPunct="1">
              <a:spcBef>
                <a:spcPct val="50000"/>
              </a:spcBef>
            </a:pPr>
            <a:r>
              <a:rPr lang="fr-FR" sz="1100" smtClean="0"/>
              <a:t>Ainsi, le système foncier local est soumis aux influences des projets d’infrastructures routières et ferroviaires parfois nationaux, à la répartition de l’habitat et des activités économiques programmée par les EPCI, SCoTs, DTA, au développement agricole lui-même partagé entre les mains du Conseil régional, du Pays parfois, et des organisations professionnelles agricoles telles que la chambre d’agriculture, enfin, il est soumis à la conception que font les EPCI, SCoTs, DTA,…etc. des espaces naturels et agricoles en tant que cadre de vie.</a:t>
            </a:r>
          </a:p>
          <a:p>
            <a:pPr algn="just" eaLnBrk="1" hangingPunct="1">
              <a:spcBef>
                <a:spcPct val="50000"/>
              </a:spcBef>
            </a:pPr>
            <a:endParaRPr lang="fr-FR" sz="1100" smtClean="0"/>
          </a:p>
          <a:p>
            <a:pPr algn="just" eaLnBrk="1" hangingPunct="1">
              <a:spcBef>
                <a:spcPct val="50000"/>
              </a:spcBef>
            </a:pPr>
            <a:r>
              <a:rPr lang="fr-FR" sz="1100" smtClean="0"/>
              <a:t>Mesures compensatoires : une emprise foncière sur une zone humide (ou un habitat naturel prioritaire) doit être compensée par reconstitution d’une zone humide (ou de l’habitat) équivalent à 2 (ou 3) fois l’emprise initiale. Ce qui peut induire des emprises supplémentaires sur l’espace productif agricole.</a:t>
            </a:r>
          </a:p>
          <a:p>
            <a:pPr algn="just" eaLnBrk="1" hangingPunct="1"/>
            <a:endParaRPr lang="fr-FR" smtClean="0"/>
          </a:p>
          <a:p>
            <a:pPr algn="just" eaLnBrk="1" hangingPunct="1"/>
            <a:endParaRPr lang="fr-FR" smtClean="0"/>
          </a:p>
          <a:p>
            <a:pPr algn="just"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a:ln/>
        </p:spPr>
      </p:sp>
      <p:sp>
        <p:nvSpPr>
          <p:cNvPr id="120835" name="Espace réservé des commentaires 2"/>
          <p:cNvSpPr>
            <a:spLocks noGrp="1"/>
          </p:cNvSpPr>
          <p:nvPr>
            <p:ph type="body" idx="1"/>
          </p:nvPr>
        </p:nvSpPr>
        <p:spPr>
          <a:noFill/>
        </p:spPr>
        <p:txBody>
          <a:bodyPr/>
          <a:lstStyle/>
          <a:p>
            <a:pPr algn="just" eaLnBrk="1" hangingPunct="1"/>
            <a:r>
              <a:rPr lang="fr-FR" sz="3200" smtClean="0">
                <a:sym typeface="Wingdings" pitchFamily="2" charset="2"/>
              </a:rPr>
              <a:t></a:t>
            </a:r>
            <a:r>
              <a:rPr lang="fr-FR" sz="3200" b="1" smtClean="0">
                <a:sym typeface="Wingdings" pitchFamily="2" charset="2"/>
              </a:rPr>
              <a:t> </a:t>
            </a:r>
            <a:r>
              <a:rPr lang="fr-FR" sz="1000" b="1" smtClean="0">
                <a:cs typeface="Arial" charset="0"/>
              </a:rPr>
              <a:t>Comment mieux valoriser la présence d’une agriculture péri urbaine ? </a:t>
            </a:r>
          </a:p>
          <a:p>
            <a:pPr algn="just" eaLnBrk="1" hangingPunct="1"/>
            <a:endParaRPr lang="fr-FR" sz="1100" smtClean="0">
              <a:cs typeface="Arial" charset="0"/>
            </a:endParaRPr>
          </a:p>
          <a:p>
            <a:pPr algn="just" eaLnBrk="1" hangingPunct="1"/>
            <a:r>
              <a:rPr lang="fr-FR" sz="1100" smtClean="0">
                <a:cs typeface="Arial" charset="0"/>
              </a:rPr>
              <a:t>Nous l’avons vu, la périurbanisation conduit à un processus de complexification des interactions entre les exploitations, les filières, les propriétaires, les autorités publiques et la société civile, qui n’est pas forcément très favorable à l’activité économique agricole.</a:t>
            </a:r>
          </a:p>
          <a:p>
            <a:pPr algn="just" eaLnBrk="1" hangingPunct="1"/>
            <a:r>
              <a:rPr lang="fr-FR" sz="1100" smtClean="0">
                <a:cs typeface="Arial" charset="0"/>
              </a:rPr>
              <a:t>Car, il y a mise en tension, tout d’abord, de l’organisation du travail et des pratiques, nous l’avons vu, même si des opportunités existent en termes de commercialisation dans certaines filières.</a:t>
            </a:r>
          </a:p>
          <a:p>
            <a:pPr algn="just" eaLnBrk="1" hangingPunct="1"/>
            <a:r>
              <a:rPr lang="fr-FR" sz="1100" smtClean="0">
                <a:cs typeface="Arial" charset="0"/>
              </a:rPr>
              <a:t>Ensuite, il y a évidemment mise en tension dans l’accès à la terre pour les agriculteurs, qui est le premier moyen de production des exploitations, conséquence de la pression foncière et de la diminution nette de la ressource.</a:t>
            </a:r>
          </a:p>
          <a:p>
            <a:pPr algn="just" eaLnBrk="1" hangingPunct="1"/>
            <a:r>
              <a:rPr lang="fr-FR" sz="1100" smtClean="0">
                <a:cs typeface="Arial" charset="0"/>
              </a:rPr>
              <a:t>Enfin, comme nous venons de le voir avec cette schématisation dans les deux dernières diapositives, il y a une mise en tension importante de la gouvernance locale, où chaque acteur poursuit des objectifs bien distincts de ceux des autres, et parfois contradictoires, où se confondent stratégies privées et/ou individuelles et logiques collectives, et enfin où persiste la concurrence irrésolue entre les différentes occupations du sol : habitat, zones économiques, agriculture…</a:t>
            </a:r>
          </a:p>
          <a:p>
            <a:pPr algn="just" eaLnBrk="1" hangingPunct="1"/>
            <a:endParaRPr lang="fr-FR" sz="1100" smtClean="0"/>
          </a:p>
          <a:p>
            <a:pPr algn="just" eaLnBrk="1" hangingPunct="1"/>
            <a:r>
              <a:rPr lang="fr-FR" sz="1100" smtClean="0">
                <a:cs typeface="Arial" charset="0"/>
              </a:rPr>
              <a:t>Cependant, des outils, pour gérer, valoriser et protéger efficacement ce foncier agricole existent : PAEN, ZAP. Ils permettent, par un zonage spécifique à l’échelle parcellaire, de pérenniser la vocation agricole et naturel du sol  (et peuvent s’imposer aux documents de planification  ultérieurs).</a:t>
            </a:r>
          </a:p>
          <a:p>
            <a:pPr algn="just" eaLnBrk="1" hangingPunct="1"/>
            <a:endParaRPr lang="fr-FR" smtClean="0">
              <a:cs typeface="Arial" charset="0"/>
            </a:endParaRPr>
          </a:p>
          <a:p>
            <a:pPr algn="just" eaLnBrk="1" hangingPunct="1"/>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a:ln/>
        </p:spPr>
      </p:sp>
      <p:sp>
        <p:nvSpPr>
          <p:cNvPr id="121859" name="Espace réservé des commentaires 2"/>
          <p:cNvSpPr>
            <a:spLocks noGrp="1"/>
          </p:cNvSpPr>
          <p:nvPr>
            <p:ph type="body" idx="1"/>
          </p:nvPr>
        </p:nvSpPr>
        <p:spPr>
          <a:noFill/>
        </p:spPr>
        <p:txBody>
          <a:bodyPr/>
          <a:lstStyle/>
          <a:p>
            <a:pPr algn="just"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image des diapositives 1"/>
          <p:cNvSpPr>
            <a:spLocks noGrp="1" noRot="1" noChangeAspect="1" noTextEdit="1"/>
          </p:cNvSpPr>
          <p:nvPr>
            <p:ph type="sldImg"/>
          </p:nvPr>
        </p:nvSpPr>
        <p:spPr>
          <a:ln/>
        </p:spPr>
      </p:sp>
      <p:sp>
        <p:nvSpPr>
          <p:cNvPr id="122883" name="Espace réservé des commentaires 2"/>
          <p:cNvSpPr>
            <a:spLocks noGrp="1"/>
          </p:cNvSpPr>
          <p:nvPr>
            <p:ph type="body" idx="1"/>
          </p:nvPr>
        </p:nvSpPr>
        <p:spPr>
          <a:noFill/>
        </p:spPr>
        <p:txBody>
          <a:bodyPr/>
          <a:lstStyle/>
          <a:p>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a:ln/>
        </p:spPr>
      </p:sp>
      <p:sp>
        <p:nvSpPr>
          <p:cNvPr id="123907" name="Espace réservé des commentaires 2"/>
          <p:cNvSpPr>
            <a:spLocks noGrp="1"/>
          </p:cNvSpPr>
          <p:nvPr>
            <p:ph type="body" idx="1"/>
          </p:nvPr>
        </p:nvSpPr>
        <p:spPr>
          <a:noFill/>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p:spPr>
        <p:txBody>
          <a:bodyPr/>
          <a:lstStyle/>
          <a:p>
            <a:pPr eaLnBrk="1" hangingPunct="1"/>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a:ln/>
        </p:spPr>
      </p:sp>
      <p:sp>
        <p:nvSpPr>
          <p:cNvPr id="124931" name="Espace réservé des commentaires 2"/>
          <p:cNvSpPr>
            <a:spLocks noGrp="1"/>
          </p:cNvSpPr>
          <p:nvPr>
            <p:ph type="body" idx="1"/>
          </p:nvPr>
        </p:nvSpPr>
        <p:spPr>
          <a:noFill/>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p:spPr>
        <p:txBody>
          <a:bodyPr/>
          <a:lstStyle/>
          <a:p>
            <a:pPr algn="just" eaLnBrk="1" hangingPunct="1"/>
            <a:r>
              <a:rPr lang="fr-FR" sz="1100" smtClean="0"/>
              <a:t>Ici nous voyons que cet espace agricole, composé de parcelles cultivées, est réparti entre plusieurs exploitations symbolisées par une couleur.</a:t>
            </a:r>
          </a:p>
          <a:p>
            <a:pPr algn="just" eaLnBrk="1" hangingPunct="1"/>
            <a:r>
              <a:rPr lang="fr-FR" sz="1100" smtClean="0"/>
              <a:t>Le parcellaire de telle ou telle exploitation n’est pas forcément contigu. Regardez, par exemple, le parcellaire de l’exploitation coloriée en rouge. </a:t>
            </a:r>
          </a:p>
          <a:p>
            <a:pPr algn="just" eaLnBrk="1" hangingPunct="1"/>
            <a:r>
              <a:rPr lang="fr-FR" sz="1100" smtClean="0"/>
              <a:t>Par conséquent il existe une imbrication des parcellaires respectifs des exploitations en présence. Sur un même espace, des parcelles côte à côte sont cultivées par des agriculteurs différents, avec des occupations du sol (ou production, culture) qui peuvent être différentes. Et chaque exploitation a une organisation du travail spécifique, ce qui entraîne donc, que deux parcelles contiguës peuvent être utilisées/cultivées différemment, entrainer une diversité des opérations culturales/pratiques agricoles différentes, par des agriculteurs différents (voir les quatre parcelles contiguës dans le carré noir).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p:spPr>
        <p:txBody>
          <a:bodyPr/>
          <a:lstStyle/>
          <a:p>
            <a:pPr algn="just" eaLnBrk="1" hangingPunct="1"/>
            <a:r>
              <a:rPr lang="fr-FR" sz="1100" smtClean="0"/>
              <a:t>Et gardons toujours à l’esprit que tout ceci se passe sur des territoires très souvent en relief.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p:spPr>
        <p:txBody>
          <a:bodyPr/>
          <a:lstStyle/>
          <a:p>
            <a:pPr algn="just" eaLnBrk="1" hangingPunct="1"/>
            <a:r>
              <a:rPr lang="fr-FR" sz="1100" smtClean="0"/>
              <a:t>Si l’on revient au schéma de notre espace agricole, composé de parcelles cultivées, on peut se focaliser sur une exploitation en particulier.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modifier le style des sous-titres du masque</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40D7D3F-2305-4845-93D3-E2048D66DC1F}" type="slidenum">
              <a:rPr lang="fr-FR"/>
              <a:pPr>
                <a:defRPr/>
              </a:pPr>
              <a:t>‹N°›</a:t>
            </a:fld>
            <a:endParaRPr lang="fr-FR" dirty="0"/>
          </a:p>
        </p:txBody>
      </p:sp>
    </p:spTree>
    <p:extLst>
      <p:ext uri="{BB962C8B-B14F-4D97-AF65-F5344CB8AC3E}">
        <p14:creationId xmlns:p14="http://schemas.microsoft.com/office/powerpoint/2010/main" val="102805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A14CF2D-5132-4CC3-B807-F36F4EEB88BA}" type="slidenum">
              <a:rPr lang="fr-FR"/>
              <a:pPr>
                <a:defRPr/>
              </a:pPr>
              <a:t>‹N°›</a:t>
            </a:fld>
            <a:endParaRPr lang="fr-FR" dirty="0"/>
          </a:p>
        </p:txBody>
      </p:sp>
    </p:spTree>
    <p:extLst>
      <p:ext uri="{BB962C8B-B14F-4D97-AF65-F5344CB8AC3E}">
        <p14:creationId xmlns:p14="http://schemas.microsoft.com/office/powerpoint/2010/main" val="39047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C4AAD2-DBEF-497A-BE46-D062D36CFF90}" type="slidenum">
              <a:rPr lang="fr-FR"/>
              <a:pPr>
                <a:defRPr/>
              </a:pPr>
              <a:t>‹N°›</a:t>
            </a:fld>
            <a:endParaRPr lang="fr-FR" dirty="0"/>
          </a:p>
        </p:txBody>
      </p:sp>
    </p:spTree>
    <p:extLst>
      <p:ext uri="{BB962C8B-B14F-4D97-AF65-F5344CB8AC3E}">
        <p14:creationId xmlns:p14="http://schemas.microsoft.com/office/powerpoint/2010/main" val="325731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1"/>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1"/>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9"/>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21F1EC9F-531D-4D96-968F-627CA408C62D}" type="slidenum">
              <a:rPr lang="fr-FR"/>
              <a:pPr>
                <a:defRPr/>
              </a:pPr>
              <a:t>‹N°›</a:t>
            </a:fld>
            <a:endParaRPr lang="fr-FR" dirty="0"/>
          </a:p>
        </p:txBody>
      </p:sp>
    </p:spTree>
    <p:extLst>
      <p:ext uri="{BB962C8B-B14F-4D97-AF65-F5344CB8AC3E}">
        <p14:creationId xmlns:p14="http://schemas.microsoft.com/office/powerpoint/2010/main" val="157595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1"/>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9"/>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AA2759BC-650E-4A97-B322-B3B2277F4AD5}" type="slidenum">
              <a:rPr lang="fr-FR"/>
              <a:pPr>
                <a:defRPr/>
              </a:pPr>
              <a:t>‹N°›</a:t>
            </a:fld>
            <a:endParaRPr lang="fr-FR" dirty="0"/>
          </a:p>
        </p:txBody>
      </p:sp>
    </p:spTree>
    <p:extLst>
      <p:ext uri="{BB962C8B-B14F-4D97-AF65-F5344CB8AC3E}">
        <p14:creationId xmlns:p14="http://schemas.microsoft.com/office/powerpoint/2010/main" val="396957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1"/>
            <a:ext cx="8229600" cy="4525963"/>
          </a:xfrm>
        </p:spPr>
        <p:txBody>
          <a:bodyPr/>
          <a:lstStyle/>
          <a:p>
            <a:pPr lvl="0"/>
            <a:endParaRPr lang="fr-F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53D6B9-91B3-41AF-84AF-1C44E490B102}" type="slidenum">
              <a:rPr lang="fr-FR"/>
              <a:pPr>
                <a:defRPr/>
              </a:pPr>
              <a:t>‹N°›</a:t>
            </a:fld>
            <a:endParaRPr lang="fr-FR" dirty="0"/>
          </a:p>
        </p:txBody>
      </p:sp>
    </p:spTree>
    <p:extLst>
      <p:ext uri="{BB962C8B-B14F-4D97-AF65-F5344CB8AC3E}">
        <p14:creationId xmlns:p14="http://schemas.microsoft.com/office/powerpoint/2010/main" val="302287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6CE5442-67F9-47F0-82FC-D6D560F0537D}" type="slidenum">
              <a:rPr lang="fr-FR"/>
              <a:pPr>
                <a:defRPr/>
              </a:pPr>
              <a:t>‹N°›</a:t>
            </a:fld>
            <a:endParaRPr lang="fr-FR" dirty="0"/>
          </a:p>
        </p:txBody>
      </p:sp>
    </p:spTree>
    <p:extLst>
      <p:ext uri="{BB962C8B-B14F-4D97-AF65-F5344CB8AC3E}">
        <p14:creationId xmlns:p14="http://schemas.microsoft.com/office/powerpoint/2010/main" val="81415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0A969C-4E80-4A01-BE24-B57561EC9D22}" type="slidenum">
              <a:rPr lang="fr-FR"/>
              <a:pPr>
                <a:defRPr/>
              </a:pPr>
              <a:t>‹N°›</a:t>
            </a:fld>
            <a:endParaRPr lang="fr-FR" dirty="0"/>
          </a:p>
        </p:txBody>
      </p:sp>
    </p:spTree>
    <p:extLst>
      <p:ext uri="{BB962C8B-B14F-4D97-AF65-F5344CB8AC3E}">
        <p14:creationId xmlns:p14="http://schemas.microsoft.com/office/powerpoint/2010/main" val="132303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C60209-6A1B-4BEF-B0E7-9A012B0EEAB1}" type="slidenum">
              <a:rPr lang="fr-FR"/>
              <a:pPr>
                <a:defRPr/>
              </a:pPr>
              <a:t>‹N°›</a:t>
            </a:fld>
            <a:endParaRPr lang="fr-FR" dirty="0"/>
          </a:p>
        </p:txBody>
      </p:sp>
    </p:spTree>
    <p:extLst>
      <p:ext uri="{BB962C8B-B14F-4D97-AF65-F5344CB8AC3E}">
        <p14:creationId xmlns:p14="http://schemas.microsoft.com/office/powerpoint/2010/main" val="311919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27BBF37-A4D0-4FB9-A64A-20A4024F40DF}" type="slidenum">
              <a:rPr lang="fr-FR"/>
              <a:pPr>
                <a:defRPr/>
              </a:pPr>
              <a:t>‹N°›</a:t>
            </a:fld>
            <a:endParaRPr lang="fr-FR" dirty="0"/>
          </a:p>
        </p:txBody>
      </p:sp>
    </p:spTree>
    <p:extLst>
      <p:ext uri="{BB962C8B-B14F-4D97-AF65-F5344CB8AC3E}">
        <p14:creationId xmlns:p14="http://schemas.microsoft.com/office/powerpoint/2010/main" val="104435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CDD0A6F-48DC-496C-AE94-F88DD9C18E6A}" type="slidenum">
              <a:rPr lang="fr-FR"/>
              <a:pPr>
                <a:defRPr/>
              </a:pPr>
              <a:t>‹N°›</a:t>
            </a:fld>
            <a:endParaRPr lang="fr-FR" dirty="0"/>
          </a:p>
        </p:txBody>
      </p:sp>
    </p:spTree>
    <p:extLst>
      <p:ext uri="{BB962C8B-B14F-4D97-AF65-F5344CB8AC3E}">
        <p14:creationId xmlns:p14="http://schemas.microsoft.com/office/powerpoint/2010/main" val="410721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15743E2-DCDD-46A0-8788-CF4DEBA3D989}" type="slidenum">
              <a:rPr lang="fr-FR"/>
              <a:pPr>
                <a:defRPr/>
              </a:pPr>
              <a:t>‹N°›</a:t>
            </a:fld>
            <a:endParaRPr lang="fr-FR" dirty="0"/>
          </a:p>
        </p:txBody>
      </p:sp>
    </p:spTree>
    <p:extLst>
      <p:ext uri="{BB962C8B-B14F-4D97-AF65-F5344CB8AC3E}">
        <p14:creationId xmlns:p14="http://schemas.microsoft.com/office/powerpoint/2010/main" val="409656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D672EC4-E10D-4EF0-8679-C4A851EF779C}" type="slidenum">
              <a:rPr lang="fr-FR"/>
              <a:pPr>
                <a:defRPr/>
              </a:pPr>
              <a:t>‹N°›</a:t>
            </a:fld>
            <a:endParaRPr lang="fr-FR" dirty="0"/>
          </a:p>
        </p:txBody>
      </p:sp>
    </p:spTree>
    <p:extLst>
      <p:ext uri="{BB962C8B-B14F-4D97-AF65-F5344CB8AC3E}">
        <p14:creationId xmlns:p14="http://schemas.microsoft.com/office/powerpoint/2010/main" val="24594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D378778-6B34-4E07-8B2E-A436D31836B9}" type="slidenum">
              <a:rPr lang="fr-FR"/>
              <a:pPr>
                <a:defRPr/>
              </a:pPr>
              <a:t>‹N°›</a:t>
            </a:fld>
            <a:endParaRPr lang="fr-FR" dirty="0"/>
          </a:p>
        </p:txBody>
      </p:sp>
    </p:spTree>
    <p:extLst>
      <p:ext uri="{BB962C8B-B14F-4D97-AF65-F5344CB8AC3E}">
        <p14:creationId xmlns:p14="http://schemas.microsoft.com/office/powerpoint/2010/main" val="301387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09F74A-914F-4281-9FE0-53C8CDE902DB}"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0.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17.png"/><Relationship Id="rId10" Type="http://schemas.openxmlformats.org/officeDocument/2006/relationships/image" Target="../media/image13.jpeg"/><Relationship Id="rId4" Type="http://schemas.openxmlformats.org/officeDocument/2006/relationships/image" Target="../media/image18.pn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0.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17.png"/><Relationship Id="rId10" Type="http://schemas.openxmlformats.org/officeDocument/2006/relationships/image" Target="../media/image13.jpeg"/><Relationship Id="rId4" Type="http://schemas.openxmlformats.org/officeDocument/2006/relationships/image" Target="../media/image18.png"/><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0.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17.png"/><Relationship Id="rId10" Type="http://schemas.openxmlformats.org/officeDocument/2006/relationships/image" Target="../media/image13.jpeg"/><Relationship Id="rId4" Type="http://schemas.openxmlformats.org/officeDocument/2006/relationships/image" Target="../media/image18.png"/><Relationship Id="rId9" Type="http://schemas.openxmlformats.org/officeDocument/2006/relationships/image" Target="../media/image12.jpe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0.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3.jpeg"/><Relationship Id="rId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image" Target="../media/image40.jpeg"/><Relationship Id="rId9" Type="http://schemas.openxmlformats.org/officeDocument/2006/relationships/image" Target="../media/image11.jpeg"/></Relationships>
</file>

<file path=ppt/slides/_rels/slide3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58.jpeg"/><Relationship Id="rId3" Type="http://schemas.openxmlformats.org/officeDocument/2006/relationships/image" Target="../media/image9.jpeg"/><Relationship Id="rId21" Type="http://schemas.openxmlformats.org/officeDocument/2006/relationships/image" Target="../media/image53.jpeg"/><Relationship Id="rId7" Type="http://schemas.openxmlformats.org/officeDocument/2006/relationships/image" Target="../media/image13.jpeg"/><Relationship Id="rId12" Type="http://schemas.openxmlformats.org/officeDocument/2006/relationships/image" Target="../media/image44.jpeg"/><Relationship Id="rId17" Type="http://schemas.openxmlformats.org/officeDocument/2006/relationships/image" Target="../media/image49.jpeg"/><Relationship Id="rId25" Type="http://schemas.openxmlformats.org/officeDocument/2006/relationships/image" Target="../media/image57.jpeg"/><Relationship Id="rId2" Type="http://schemas.openxmlformats.org/officeDocument/2006/relationships/notesSlide" Target="../notesSlides/notesSlide35.xml"/><Relationship Id="rId16" Type="http://schemas.openxmlformats.org/officeDocument/2006/relationships/image" Target="../media/image48.jpeg"/><Relationship Id="rId20" Type="http://schemas.openxmlformats.org/officeDocument/2006/relationships/image" Target="../media/image52.jpeg"/><Relationship Id="rId29"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11.jpeg"/><Relationship Id="rId15" Type="http://schemas.openxmlformats.org/officeDocument/2006/relationships/image" Target="../media/image47.jpeg"/><Relationship Id="rId23" Type="http://schemas.openxmlformats.org/officeDocument/2006/relationships/image" Target="../media/image55.jpeg"/><Relationship Id="rId28" Type="http://schemas.openxmlformats.org/officeDocument/2006/relationships/image" Target="../media/image60.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10.jpe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 Id="rId27" Type="http://schemas.openxmlformats.org/officeDocument/2006/relationships/image" Target="../media/image59.jpeg"/></Relationships>
</file>

<file path=ppt/slides/_rels/slide3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3.jpeg"/><Relationship Id="rId3" Type="http://schemas.openxmlformats.org/officeDocument/2006/relationships/image" Target="../media/image13.jpeg"/><Relationship Id="rId7" Type="http://schemas.openxmlformats.org/officeDocument/2006/relationships/image" Target="../media/image46.jpeg"/><Relationship Id="rId12" Type="http://schemas.openxmlformats.org/officeDocument/2006/relationships/image" Target="../media/image41.jpeg"/><Relationship Id="rId17" Type="http://schemas.openxmlformats.org/officeDocument/2006/relationships/image" Target="../media/image56.jpeg"/><Relationship Id="rId2" Type="http://schemas.openxmlformats.org/officeDocument/2006/relationships/notesSlide" Target="../notesSlides/notesSlide36.xml"/><Relationship Id="rId16"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42.jpeg"/><Relationship Id="rId5" Type="http://schemas.openxmlformats.org/officeDocument/2006/relationships/image" Target="../media/image61.jpeg"/><Relationship Id="rId15" Type="http://schemas.openxmlformats.org/officeDocument/2006/relationships/image" Target="../media/image60.jpeg"/><Relationship Id="rId10" Type="http://schemas.openxmlformats.org/officeDocument/2006/relationships/image" Target="../media/image43.jpeg"/><Relationship Id="rId4" Type="http://schemas.openxmlformats.org/officeDocument/2006/relationships/image" Target="../media/image15.jpeg"/><Relationship Id="rId9" Type="http://schemas.openxmlformats.org/officeDocument/2006/relationships/image" Target="../media/image48.jpeg"/><Relationship Id="rId14" Type="http://schemas.openxmlformats.org/officeDocument/2006/relationships/image" Target="../media/image59.jpeg"/></Relationships>
</file>

<file path=ppt/slides/_rels/slide37.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3.jpeg"/><Relationship Id="rId3" Type="http://schemas.openxmlformats.org/officeDocument/2006/relationships/image" Target="../media/image13.jpeg"/><Relationship Id="rId7" Type="http://schemas.openxmlformats.org/officeDocument/2006/relationships/image" Target="../media/image46.jpeg"/><Relationship Id="rId12" Type="http://schemas.openxmlformats.org/officeDocument/2006/relationships/image" Target="../media/image41.jpeg"/><Relationship Id="rId17" Type="http://schemas.openxmlformats.org/officeDocument/2006/relationships/image" Target="../media/image56.jpeg"/><Relationship Id="rId2" Type="http://schemas.openxmlformats.org/officeDocument/2006/relationships/notesSlide" Target="../notesSlides/notesSlide37.xml"/><Relationship Id="rId16"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42.jpeg"/><Relationship Id="rId5" Type="http://schemas.openxmlformats.org/officeDocument/2006/relationships/image" Target="../media/image61.jpeg"/><Relationship Id="rId15" Type="http://schemas.openxmlformats.org/officeDocument/2006/relationships/image" Target="../media/image60.jpeg"/><Relationship Id="rId10" Type="http://schemas.openxmlformats.org/officeDocument/2006/relationships/image" Target="../media/image43.jpeg"/><Relationship Id="rId4" Type="http://schemas.openxmlformats.org/officeDocument/2006/relationships/image" Target="../media/image15.jpeg"/><Relationship Id="rId9" Type="http://schemas.openxmlformats.org/officeDocument/2006/relationships/image" Target="../media/image48.jpeg"/><Relationship Id="rId1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58.jpeg"/><Relationship Id="rId3" Type="http://schemas.openxmlformats.org/officeDocument/2006/relationships/image" Target="../media/image9.jpeg"/><Relationship Id="rId21" Type="http://schemas.openxmlformats.org/officeDocument/2006/relationships/image" Target="../media/image53.jpeg"/><Relationship Id="rId7" Type="http://schemas.openxmlformats.org/officeDocument/2006/relationships/image" Target="../media/image13.jpeg"/><Relationship Id="rId12" Type="http://schemas.openxmlformats.org/officeDocument/2006/relationships/image" Target="../media/image44.jpeg"/><Relationship Id="rId17" Type="http://schemas.openxmlformats.org/officeDocument/2006/relationships/image" Target="../media/image49.jpeg"/><Relationship Id="rId25" Type="http://schemas.openxmlformats.org/officeDocument/2006/relationships/image" Target="../media/image57.jpeg"/><Relationship Id="rId2" Type="http://schemas.openxmlformats.org/officeDocument/2006/relationships/notesSlide" Target="../notesSlides/notesSlide39.xml"/><Relationship Id="rId16" Type="http://schemas.openxmlformats.org/officeDocument/2006/relationships/image" Target="../media/image48.jpeg"/><Relationship Id="rId20" Type="http://schemas.openxmlformats.org/officeDocument/2006/relationships/image" Target="../media/image52.jpeg"/><Relationship Id="rId29"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11.jpeg"/><Relationship Id="rId15" Type="http://schemas.openxmlformats.org/officeDocument/2006/relationships/image" Target="../media/image47.jpeg"/><Relationship Id="rId23" Type="http://schemas.openxmlformats.org/officeDocument/2006/relationships/image" Target="../media/image55.jpeg"/><Relationship Id="rId28" Type="http://schemas.openxmlformats.org/officeDocument/2006/relationships/image" Target="../media/image60.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10.jpe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 Id="rId27"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58.jpeg"/><Relationship Id="rId3" Type="http://schemas.openxmlformats.org/officeDocument/2006/relationships/image" Target="../media/image9.jpeg"/><Relationship Id="rId21" Type="http://schemas.openxmlformats.org/officeDocument/2006/relationships/image" Target="../media/image53.jpeg"/><Relationship Id="rId7" Type="http://schemas.openxmlformats.org/officeDocument/2006/relationships/image" Target="../media/image63.jpeg"/><Relationship Id="rId12" Type="http://schemas.openxmlformats.org/officeDocument/2006/relationships/image" Target="../media/image44.jpeg"/><Relationship Id="rId17" Type="http://schemas.openxmlformats.org/officeDocument/2006/relationships/image" Target="../media/image49.jpeg"/><Relationship Id="rId25" Type="http://schemas.openxmlformats.org/officeDocument/2006/relationships/image" Target="../media/image57.jpeg"/><Relationship Id="rId2" Type="http://schemas.openxmlformats.org/officeDocument/2006/relationships/notesSlide" Target="../notesSlides/notesSlide40.xml"/><Relationship Id="rId16" Type="http://schemas.openxmlformats.org/officeDocument/2006/relationships/image" Target="../media/image48.jpeg"/><Relationship Id="rId20" Type="http://schemas.openxmlformats.org/officeDocument/2006/relationships/image" Target="../media/image52.jpeg"/><Relationship Id="rId29"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11.jpeg"/><Relationship Id="rId15" Type="http://schemas.openxmlformats.org/officeDocument/2006/relationships/image" Target="../media/image47.jpeg"/><Relationship Id="rId23" Type="http://schemas.openxmlformats.org/officeDocument/2006/relationships/image" Target="../media/image55.jpeg"/><Relationship Id="rId28" Type="http://schemas.openxmlformats.org/officeDocument/2006/relationships/image" Target="../media/image60.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62.jpe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 Id="rId27" Type="http://schemas.openxmlformats.org/officeDocument/2006/relationships/image" Target="../media/image59.jpeg"/></Relationships>
</file>

<file path=ppt/slides/_rels/slide41.xml.rels><?xml version="1.0" encoding="UTF-8" standalone="yes"?>
<Relationships xmlns="http://schemas.openxmlformats.org/package/2006/relationships"><Relationship Id="rId13" Type="http://schemas.openxmlformats.org/officeDocument/2006/relationships/image" Target="../media/image70.jpeg"/><Relationship Id="rId18" Type="http://schemas.openxmlformats.org/officeDocument/2006/relationships/image" Target="../media/image74.jpeg"/><Relationship Id="rId26" Type="http://schemas.openxmlformats.org/officeDocument/2006/relationships/image" Target="../media/image82.jpeg"/><Relationship Id="rId39" Type="http://schemas.openxmlformats.org/officeDocument/2006/relationships/image" Target="../media/image44.jpeg"/><Relationship Id="rId21" Type="http://schemas.openxmlformats.org/officeDocument/2006/relationships/image" Target="../media/image77.jpeg"/><Relationship Id="rId34" Type="http://schemas.openxmlformats.org/officeDocument/2006/relationships/image" Target="../media/image13.jpeg"/><Relationship Id="rId42" Type="http://schemas.openxmlformats.org/officeDocument/2006/relationships/image" Target="../media/image47.jpeg"/><Relationship Id="rId47" Type="http://schemas.openxmlformats.org/officeDocument/2006/relationships/image" Target="../media/image52.jpeg"/><Relationship Id="rId50" Type="http://schemas.openxmlformats.org/officeDocument/2006/relationships/image" Target="../media/image55.jpeg"/><Relationship Id="rId55" Type="http://schemas.openxmlformats.org/officeDocument/2006/relationships/image" Target="../media/image60.jpeg"/><Relationship Id="rId7" Type="http://schemas.openxmlformats.org/officeDocument/2006/relationships/image" Target="../media/image66.png"/><Relationship Id="rId12" Type="http://schemas.openxmlformats.org/officeDocument/2006/relationships/image" Target="../media/image20.png"/><Relationship Id="rId17" Type="http://schemas.openxmlformats.org/officeDocument/2006/relationships/image" Target="../media/image73.jpeg"/><Relationship Id="rId25" Type="http://schemas.openxmlformats.org/officeDocument/2006/relationships/image" Target="../media/image81.png"/><Relationship Id="rId33" Type="http://schemas.openxmlformats.org/officeDocument/2006/relationships/image" Target="../media/image12.jpeg"/><Relationship Id="rId38" Type="http://schemas.openxmlformats.org/officeDocument/2006/relationships/image" Target="../media/image43.jpeg"/><Relationship Id="rId46" Type="http://schemas.openxmlformats.org/officeDocument/2006/relationships/image" Target="../media/image51.jpeg"/><Relationship Id="rId2" Type="http://schemas.openxmlformats.org/officeDocument/2006/relationships/notesSlide" Target="../notesSlides/notesSlide41.xml"/><Relationship Id="rId16" Type="http://schemas.openxmlformats.org/officeDocument/2006/relationships/image" Target="../media/image72.jpeg"/><Relationship Id="rId20" Type="http://schemas.openxmlformats.org/officeDocument/2006/relationships/image" Target="../media/image76.jpeg"/><Relationship Id="rId29" Type="http://schemas.openxmlformats.org/officeDocument/2006/relationships/image" Target="../media/image85.jpeg"/><Relationship Id="rId41" Type="http://schemas.openxmlformats.org/officeDocument/2006/relationships/image" Target="../media/image46.jpeg"/><Relationship Id="rId54"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9.jpeg"/><Relationship Id="rId24" Type="http://schemas.openxmlformats.org/officeDocument/2006/relationships/image" Target="../media/image80.jpeg"/><Relationship Id="rId32" Type="http://schemas.openxmlformats.org/officeDocument/2006/relationships/image" Target="../media/image11.jpeg"/><Relationship Id="rId37" Type="http://schemas.openxmlformats.org/officeDocument/2006/relationships/image" Target="../media/image42.jpeg"/><Relationship Id="rId40" Type="http://schemas.openxmlformats.org/officeDocument/2006/relationships/image" Target="../media/image45.jpeg"/><Relationship Id="rId45" Type="http://schemas.openxmlformats.org/officeDocument/2006/relationships/image" Target="../media/image50.jpeg"/><Relationship Id="rId53" Type="http://schemas.openxmlformats.org/officeDocument/2006/relationships/image" Target="../media/image58.jpeg"/><Relationship Id="rId5" Type="http://schemas.openxmlformats.org/officeDocument/2006/relationships/image" Target="../media/image64.png"/><Relationship Id="rId15" Type="http://schemas.openxmlformats.org/officeDocument/2006/relationships/image" Target="../media/image71.jpeg"/><Relationship Id="rId23" Type="http://schemas.openxmlformats.org/officeDocument/2006/relationships/image" Target="../media/image79.jpeg"/><Relationship Id="rId28" Type="http://schemas.openxmlformats.org/officeDocument/2006/relationships/image" Target="../media/image84.jpeg"/><Relationship Id="rId36" Type="http://schemas.openxmlformats.org/officeDocument/2006/relationships/image" Target="../media/image41.jpeg"/><Relationship Id="rId49" Type="http://schemas.openxmlformats.org/officeDocument/2006/relationships/image" Target="../media/image54.jpeg"/><Relationship Id="rId10" Type="http://schemas.openxmlformats.org/officeDocument/2006/relationships/image" Target="../media/image68.jpeg"/><Relationship Id="rId19" Type="http://schemas.openxmlformats.org/officeDocument/2006/relationships/image" Target="../media/image75.jpeg"/><Relationship Id="rId31" Type="http://schemas.openxmlformats.org/officeDocument/2006/relationships/image" Target="../media/image10.jpeg"/><Relationship Id="rId44" Type="http://schemas.openxmlformats.org/officeDocument/2006/relationships/image" Target="../media/image49.jpeg"/><Relationship Id="rId52" Type="http://schemas.openxmlformats.org/officeDocument/2006/relationships/image" Target="../media/image57.jpeg"/><Relationship Id="rId4" Type="http://schemas.openxmlformats.org/officeDocument/2006/relationships/image" Target="../media/image16.jpeg"/><Relationship Id="rId9" Type="http://schemas.openxmlformats.org/officeDocument/2006/relationships/image" Target="../media/image18.png"/><Relationship Id="rId14" Type="http://schemas.openxmlformats.org/officeDocument/2006/relationships/image" Target="../media/image17.png"/><Relationship Id="rId22" Type="http://schemas.openxmlformats.org/officeDocument/2006/relationships/image" Target="../media/image78.jpeg"/><Relationship Id="rId27" Type="http://schemas.openxmlformats.org/officeDocument/2006/relationships/image" Target="../media/image83.jpeg"/><Relationship Id="rId30" Type="http://schemas.openxmlformats.org/officeDocument/2006/relationships/image" Target="../media/image9.jpeg"/><Relationship Id="rId35" Type="http://schemas.openxmlformats.org/officeDocument/2006/relationships/image" Target="../media/image14.jpeg"/><Relationship Id="rId43" Type="http://schemas.openxmlformats.org/officeDocument/2006/relationships/image" Target="../media/image48.jpeg"/><Relationship Id="rId48" Type="http://schemas.openxmlformats.org/officeDocument/2006/relationships/image" Target="../media/image53.jpeg"/><Relationship Id="rId56" Type="http://schemas.openxmlformats.org/officeDocument/2006/relationships/image" Target="../media/image61.jpeg"/><Relationship Id="rId8" Type="http://schemas.openxmlformats.org/officeDocument/2006/relationships/image" Target="../media/image67.png"/><Relationship Id="rId51" Type="http://schemas.openxmlformats.org/officeDocument/2006/relationships/image" Target="../media/image56.jpeg"/><Relationship Id="rId3" Type="http://schemas.openxmlformats.org/officeDocument/2006/relationships/image" Target="../media/image40.jpeg"/></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59.jpeg"/><Relationship Id="rId18" Type="http://schemas.openxmlformats.org/officeDocument/2006/relationships/image" Target="../media/image46.jpeg"/><Relationship Id="rId3" Type="http://schemas.openxmlformats.org/officeDocument/2006/relationships/image" Target="../media/image15.jpeg"/><Relationship Id="rId21" Type="http://schemas.openxmlformats.org/officeDocument/2006/relationships/image" Target="../media/image43.jpeg"/><Relationship Id="rId7" Type="http://schemas.openxmlformats.org/officeDocument/2006/relationships/image" Target="../media/image67.png"/><Relationship Id="rId12" Type="http://schemas.openxmlformats.org/officeDocument/2006/relationships/image" Target="../media/image13.jpeg"/><Relationship Id="rId17" Type="http://schemas.openxmlformats.org/officeDocument/2006/relationships/image" Target="../media/image55.jpeg"/><Relationship Id="rId2" Type="http://schemas.openxmlformats.org/officeDocument/2006/relationships/notesSlide" Target="../notesSlides/notesSlide42.xml"/><Relationship Id="rId16" Type="http://schemas.openxmlformats.org/officeDocument/2006/relationships/image" Target="../media/image61.jpeg"/><Relationship Id="rId20"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56.jpeg"/><Relationship Id="rId5" Type="http://schemas.openxmlformats.org/officeDocument/2006/relationships/image" Target="../media/image65.png"/><Relationship Id="rId15" Type="http://schemas.openxmlformats.org/officeDocument/2006/relationships/image" Target="../media/image53.jpeg"/><Relationship Id="rId10" Type="http://schemas.openxmlformats.org/officeDocument/2006/relationships/image" Target="../media/image51.jpeg"/><Relationship Id="rId19" Type="http://schemas.openxmlformats.org/officeDocument/2006/relationships/image" Target="../media/image45.jpeg"/><Relationship Id="rId4" Type="http://schemas.openxmlformats.org/officeDocument/2006/relationships/image" Target="../media/image64.png"/><Relationship Id="rId9" Type="http://schemas.openxmlformats.org/officeDocument/2006/relationships/image" Target="../media/image41.jpeg"/><Relationship Id="rId14" Type="http://schemas.openxmlformats.org/officeDocument/2006/relationships/image" Target="../media/image60.jpeg"/></Relationships>
</file>

<file path=ppt/slides/_rels/slide4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35.png"/><Relationship Id="rId7" Type="http://schemas.openxmlformats.org/officeDocument/2006/relationships/image" Target="../media/image96.jpeg"/><Relationship Id="rId12" Type="http://schemas.openxmlformats.org/officeDocument/2006/relationships/image" Target="../media/image101.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0" Type="http://schemas.openxmlformats.org/officeDocument/2006/relationships/image" Target="../media/image99.jpeg"/><Relationship Id="rId4" Type="http://schemas.openxmlformats.org/officeDocument/2006/relationships/image" Target="../media/image93.jpeg"/><Relationship Id="rId9" Type="http://schemas.openxmlformats.org/officeDocument/2006/relationships/image" Target="../media/image98.jpeg"/></Relationships>
</file>

<file path=ppt/slides/_rels/slide5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6.jpeg"/><Relationship Id="rId7"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0.jpe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6.jpeg"/><Relationship Id="rId7"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0.jpeg"/><Relationship Id="rId4" Type="http://schemas.openxmlformats.org/officeDocument/2006/relationships/image" Target="../media/image17.png"/><Relationship Id="rId9" Type="http://schemas.openxmlformats.org/officeDocument/2006/relationships/image" Target="../media/image103.png"/></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06.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66.pn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109.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10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psdr-ra.fr/"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3.emf"/><Relationship Id="rId5" Type="http://schemas.openxmlformats.org/officeDocument/2006/relationships/image" Target="../media/image112.png"/><Relationship Id="rId4" Type="http://schemas.openxmlformats.org/officeDocument/2006/relationships/image" Target="../media/image111.jpeg"/><Relationship Id="rId9" Type="http://schemas.openxmlformats.org/officeDocument/2006/relationships/image" Target="../media/image116.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307975" y="1844675"/>
            <a:ext cx="8440738" cy="2016125"/>
          </a:xfrm>
        </p:spPr>
        <p:txBody>
          <a:bodyPr>
            <a:normAutofit fontScale="90000"/>
          </a:bodyPr>
          <a:lstStyle/>
          <a:p>
            <a:pPr eaLnBrk="1" hangingPunct="1">
              <a:defRPr/>
            </a:pPr>
            <a:r>
              <a:rPr lang="fr-FR" sz="3000" b="1" dirty="0" smtClean="0">
                <a:solidFill>
                  <a:schemeClr val="tx1"/>
                </a:solidFill>
              </a:rPr>
              <a:t>Les spécificités de l’agriculture face à l’urbanisation</a:t>
            </a:r>
            <a:br>
              <a:rPr lang="fr-FR" sz="3000" b="1" dirty="0" smtClean="0">
                <a:solidFill>
                  <a:schemeClr val="tx1"/>
                </a:solidFill>
              </a:rPr>
            </a:br>
            <a:r>
              <a:rPr lang="fr-FR" sz="3000" b="1" dirty="0" smtClean="0">
                <a:solidFill>
                  <a:schemeClr val="tx1"/>
                </a:solidFill>
              </a:rPr>
              <a:t/>
            </a:r>
            <a:br>
              <a:rPr lang="fr-FR" sz="3000" b="1" dirty="0" smtClean="0">
                <a:solidFill>
                  <a:schemeClr val="tx1"/>
                </a:solidFill>
              </a:rPr>
            </a:br>
            <a:r>
              <a:rPr lang="fr-FR" sz="3000" b="1" dirty="0" smtClean="0">
                <a:solidFill>
                  <a:schemeClr val="tx1"/>
                </a:solidFill>
              </a:rPr>
              <a:t>Foncier et organisation de l’espace </a:t>
            </a:r>
            <a:br>
              <a:rPr lang="fr-FR" sz="3000" b="1" dirty="0" smtClean="0">
                <a:solidFill>
                  <a:schemeClr val="tx1"/>
                </a:solidFill>
              </a:rPr>
            </a:br>
            <a:endParaRPr lang="fr-FR" sz="3000" b="1" dirty="0" smtClean="0">
              <a:solidFill>
                <a:schemeClr val="tx1"/>
              </a:solidFill>
            </a:endParaRPr>
          </a:p>
        </p:txBody>
      </p:sp>
      <p:pic>
        <p:nvPicPr>
          <p:cNvPr id="2" name="Picture 10" descr="http://www.inra.fr/var/plain/storage/images/les_partenariats/recherches_pour_et_sur/programmes_pour_et_sur_le_developpement_regional/psdr_3/120801-23-fre-FR/psdr_3_inra_article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69863"/>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AutoShape 12" descr="data:image/jpeg;base64,/9j/4AAQSkZJRgABAQAAAQABAAD/2wCEAAkGBhQSEBQUEBQUFBUVFxUUFRUVFxQWFRcYFxYVFxQXFxQaGyYeFxkjGRcYIS8gIycpLCwuFx4xNTAqNSYrLCkBCQoKDgwOGQ8PGikcHBwpKSkpKSkpKSkpKSkpKSkpKSkpKSwpLCktKSksNSkpKSksNSk1NSkpKSopLCksKTYpLP/AABEIAM0A9gMBIgACEQEDEQH/xAAcAAACAgMBAQAAAAAAAAAAAAAABwEGBAUIAwL/xABMEAABAwICBgUGCgcHAwUAAAABAAIDBBESIQUGBzFBURNhcYGRIjI0cnOyFCM1QlKCkqGxsxdik8HR0vAkM0NTVIOiFmPCFSVF4fH/xAAZAQEBAQEBAQAAAAAAAAAAAAAAAgEDBQT/xAAlEQEBAAICAgEEAgMAAAAAAAAAAQIRITEDQRIEIjJRQnETYcH/2gAMAwEAAhEDEQA/AHihCEAhCEAhCEAhCEAhCEAhCEAhCEAhCEAhCEAhCEAhCi6CUKLqUAhCi6CUIQgEIQgEIQgEKLoQShRiRdBKFAKLoJQvCtrWwxvkkNmMaXONr2AFzkFWv0o0H+a79nJ/KmhbELD0VpWOpibLCcTHXsSCNxIORz3hZd0EoUXRdBKFF0XQShfEkgAucgASSdwA3krU/wDWNH/qoP2jUG5QsCg07BOS2CWOQgXIY4Egc7clnBBi6WqTHBK9u9rHOF91wCQqbDrPXdB8IwwuiBIORBFnYTliurbrB6LP7N/ulLb4BL8AbKJHGLGQ6G5AHlkA3Bzu78QvJ+u8meOf228Y28OeVu+DK0NpPp4GSgYcQzHIgkEX45hajWLTJbJHHHURQ53kc4tLmt4AMIIub7zZbTQ8jDSxmAWZgBYBwy3doNwl7oallmZNhhhlLnHG6R1pGki+WYtmTn2q/P58scMcZzcvf9T/AK228GfE+7RnfIZ5Z9dxksOp07BG/BJKxrj80kX7+XesDU+mkjpQyTCS1zw3C4OGG9wLjLffLhZVrVWmglNUarC5+Ik494BxYiOu4OfUF18n1GUmHxnOX79N+XS9UmkY5b9E9r8JscJvY8itX8Ik+H4enj6PDfocukvbf5t7cfOWp2agdHPbd0gt2YV9f/N/7f8A4KL57n48Mr/Kw31VtnqWsaXPcGgbySAB2krFotOwynDFKxzuQOfgcyqztBf5VM1xtE55L+WRaM+xpd96xdbqOKF1M6mDWSYssHEC1ibb/KIz43KeX6rLDLLUmsdf3z+mXLleaqrbG0vkcGtG8k5DgsI6x0+Jremju61hiHHdnwusPXP0GX6nvtVW0pomJmiopA0Y3FhLvnHHiuCeX8Fvn+pzwysxnU223kxwULE0O8mnhJzJjjJPPyRdC+7G7kv7UzFBUqHBUE3rXtAqhWTNp5nMiY7A0NDCPJFnG5F83AnwWBS7TK9huZQ8cpGMI8QAfvTTGoNDnemjJNyS7EXXJucySd6p2vezeKKF1RSAtwZviuXNLeLmkm4I5XzF10lx6VLG41U2oR1LxFUNEMrsmkEmN55AnNpPAHfzV5BXMf8AX70+9Q9MuqaGJ7zd7bxvPMsyv2kWPaSsyx0WMrXD5PqvYye6Vz0uhdcPk+q9jJ7pXParx9GJ67NPkyD6/wCY5WdVfZr8mQf7n5jlaFzvaQhCFgEIQUFM2o6f6Cj6Nps+e7BzDLfGHws36yWmq+qUla2csNhEwlvJ0lrsj8Lnw5ppay7P466YSyzSts0MaxuDCAMza7b3JOfctrq7q/HRQCGK5Fy4udbE5x4m2W4AdgCuZSRuyV1N038ErY5Dky/Ryeo42df1TY/VXQDFR9JbJ6eaaSTpJWdI4uLG4MIJ86123sTc95Vw0bSdFCyMuc/A0NxOtidYWBNsrplZS3b0qqcSMcx3muBaeGRFjmsKLQETacwBvxZxXBJJ8o3Oe/etkhcbhjbuxjD0boxkEfRxXDQSQCS7fmcytbW6lU0ry8tc1zvOwOLQedx/Bb5Cy+HDKTGziM1GLQ6PZDG2OMWa3cLk7yScz1lUvTUMXTyYqGV7sRwubj6OQ8CWjr/BX66iy5ebwTyYzGca/wBbLNq1qNoh8MLjKMLpHYsPEAAAX5X327Ft/wD0SP4R8Isekthvc2ta3m7lnAKVWHhxwwmHchqRiaQ0XHOzBK0Ob+/mDvBWt0dqbTwvD2tJcMwXOLrHmBzW9Qqy8OGV+Vm6ajFr9HMmjMcgu11ri9txBGfcsafV+J8DYHAmNuGwxG/k7s962d0Bbl48cubDTzp4AxjWN3NAaOwCwQvVCucNQhBSb2kazy/D3shlkY2JrWEMe5oLvOcTY5nO3cqk2HHda7WMgUlRfd0Mt/sOVC1G18ggpiKyokdKZHO8oTSWbZoaMViBuPFYuvO0plRCaelDsL8pJHDDdu/C1u/PK5NsrrZjdt1S7Cc+yOEt0eSdz5ZHN7AGtP3tKVer+gJayYRwjre/5rG8XH9w4mwT+0Vo1lPDHFHk2NoaOeXE9ZOferzvpuXTD1w+T6r2Mnulc9roTXD5PqvYye6Vz2njbicGqWscFHoiB9Q+1+kwtGb3HpHZNbx/Baiu2zPJ+Ip2gcDI4k/ZbkPEqm6vaCmr5mxRnJjbFzrlsbL3Nh1uJNhvPYmG3Y5T4LGabFbzvi8N/Vw7u/vWWYy8s4a2g2yvxDp6duE7zE4hw+q7I+ITH0RpeOpibLC7Ex248QRvBHAjkkBrBoR9JUPhksS2xDgMnNPmuA4X+4gq2bItLFlU+Ak4ZWF4H67OI6y0n7KZYzW4WcbOBfEsoa0ucQABckkAADeSTuC+kotqWtrpJTSRG0cZ+Nt89+/CT9FvLnfkFGM3Uybb7Tu1yGMltKwzkfPJwR93F3gB1qtybXqsnJkAHLC8/eXZqtatavvrahsLDb5z32vgYN7rcTmABzKcFDs4oY2BphEhtm6QuLj177DuCu/HFWpFR0ftllBHwiBjhxMbi13Xk64PZcJgav60QVjMUD7kWxMdk9t/pN5dYyS/192cMhidUUYIazOSIkuAbxewnOw4jPnwVE0ZpOSnlbLC7C9pyPMZXa4cWnK4/wD1NS9GnSSruuWt3wCON/RdLjeWWx4LWaXXvhN9yz9XdMtq6aOdmQeMx9FwJDm9diCqftm9Hp/bH8tyjGc6ZO3nQbYOkljj+CkdI9jL9MDbG4Nvbo87XW61n2jwUjjGAZpRkWMIAaeT3nIHqFz1JJRSlrmuabOaQ5pG8EEEHxAVq1N1CfX3kkcY4gSMe973X8oNvy4uN8yulwk5VqNlLtjqCfIhhA6y9333H4La6E2wtc8NqohGD/iMJc0es05gdYv2L60nsei6MmnlkEgHkiTCWuPI2aC2/PhySrc0gkHeCQRyIyKSY3o1K6YilDgCCCCLgg3BB3EHjkvtUTZHpcy0jonG5gcGt9Rwu0dxDgrtUzhjXPcbNaC5x5AC5PguV4QxNMabipYzJO8MbuF8y48mje49QVB0jtmztT09xwdK61/qNv8AiqPrRrG+tqHSvuG5iJnBjOAtzO8niVvdRdn/AMMb005cyG9mhvnSEb7H5rRuvxXWYyTlWtdtlDtnlB8unjI/Ve4HxIKueqevMNeXNY17JGjE5jgDlcC4eMjn3rGk2YUBZhETgfpCSTF25m33Ly1N1ENDVTPEmON7GtZfJ/nXdjFrZWGY33OQU34+mcLmhCFDHhWVIjjc93msa5x7Ggk/gubqyrMsj5Hb3udIfrEuP4pz7UtKdFo9zQbOmc2Ier5z/wDiCPrBJmhpelljjHz3sZ9pwH711w62vFu49n1e5oc2nJBAcPjILkEXGXSX3cLXWkmgdFIWysLXNPlMeCPEb10nHGALDcBYdg3JdbYNCAxR1LRmwiKQji13mE9jsvrpM+dUlemzfXOKS1KYo4H5lnRizJLDPIkkPtnmTeyYl1zPSVTonskYbOY4OaetpBH3rozROkWzwxys82RrXjquLkd2Y7lOeOqnKMPXD5PqvYye6Vz0uhdcPk+q9jJ7pXParx9KxOTZJo0MoTJbypXuJPHCzyGjsyJ71d7KsbNPkyD/AHPzHK0Lne00ndsLAK2M84W37nyWWp2cH/3Sn7ZB4wyf13LcbY/TYvYj35FptnPypTdsn5Ui6z8VejzqZsDHO+i1zvAE/uXNc85e5z3ZlxLieZcST95K6R0lEXQyNG9zHtHaWkD8VzWAs8bMTV2NUI6Goltm57Y79TW4iPFyZCXmxqovTTs4tlDvtMaL+LUw1GXbL286iAPa5rhcOBaRzBFj9y5qqIcD3M+i5zfskj9y6Yc6wudwzK5pq5cUj3fSe53i4n96rxtxM3YxWEx1ER3NcyQfXbZ3uBe+2b0en9sfy3LC2LQm9U7h8U3v8s/12rN2zej0/tj+W5P5nspuxdGaA0cIKaGJoyYxo7Ta7j3m5XOsI8pva38QumQE8hkHLnfWdgFdVAbhPN+Y5dEFc8a1en1Xt5vzHJ4+zFddix8urH6sB8DN/H7ladplaY9Gy2yLyyP7Thf/AIgqq7Fv7yq9WH3pVYNrUROjiR82WInsuR+JWZfky9ksSnHoTaBo+CmiiErvi2Nb/dSbwBiOTd5Nz3pOE5eKuUeymsc0OBhIIBHxh3EZfNXTOS9qq/fpSoP81/7KX+VWaiq2yxtkZfC9oc24INiLjI5jJKCHZHWFzQ8w4bjFZ5Jw38qww5myccUQaAG5AAADkBkAuWUnpN09EIQpYT21/SmOqjhG6JmI+tIf3NaPtLS7PKLpNJU44MLpD9RpI++y9dbNCVUtdUvEE7gZXYXCNxBaDZtjbdYBWHZRoCWOplkmikjwxYW42ubcucL2vvyb967bkx0v0aYWt1k0UKmkmh+mwhvrDNh+0AtmoK4ocyduR49vFNnZBprHBJTuOcRxs9R+/wAH3+0qjrlqjO2um6GCV8bndI0sY5zfL8oi4HB116ak0lVS1sUjqacMcejk+LfbA/K5y3A2Pcu11Yu9Grrh8n1XsZPdK57XQ2tMTn0NS1oLnGGQAAXJOE2AHFIv/pir/wBNP+zf/BThwyHFs0+TIP8Ac/McrQq3s9pnx6OhZI1zHDHdrgQ4fGO3g7lZFFZSf2x+mxexHvyLTbOflSm7X/lSKybVtETzVcboYZJAIQCWMc4A435XA32K1OoWgqiPSNO+SCZjQX3c6NwaPipALm3Oy6yz4q9HUUhde9XjSVjwB8XITJEeonNva05dmHmn0tZrDq7FWQmOcXG9rh5zD9Jp/duPFc8bqpl0T+zzWVtHVfGm0UoDHng0g+Q/sBuD234J4xyBwBaQQRcEZgjgQeKSenNmVXA4mNvwhnBzLY7frRk38LrTRCshGFoqox9FomaPACyuyZdNs2bO0TWtlNTPia4dNK0sa0HNocLOe4cAAcuZSRA/r9y3NHqnWTu8iCUkm5c8FoPWXvsmPqZsybTubNUlskoza0ZxsO+/6zhz3Dhnmksxh022z7V40lG0PFpJD0kg5EgBre5oHfdaPbN6PT+2P5bkw7Ki7WNGyzQQiGN8hEpJDAXEDAczZRjfu2zfJQQee31m/iF0wufIdU6zEP7LPvHzHc10GFXkKCueNavT6r2835jl0OUi9ZNWKp9bUuZTzOa6aVzXBhIILyQQeVlmF5bisOxb+8qvVh96VMHWPRPwmllh4vYQ08nDNh7nAKlbJdETQSVJnikjxNhw42lt7GW9vEJkWWZXll7cyyxFri14Ic0lrmneCDYgpy7N9bGT07IHuAmiaGYSc3taPJc3i7yRY8cl5a97OxVEz05DZreU05Nk4DP5r7ZX48eaVdfoWop32mikjIORINsuIeMu8FdOMort0bdSFUNmYmNCJJ5HyGRzizG4uLWN8kAdpDireuKEoQhBFlFlKAgELF0npWKnjMk7wxgIBcd1ybAZda89E6chqWl1PI2RrThJF8jYG2Y5FBnIQpQfOFSglanSmtNNTPDKiZsbiMQBxbrkXyHMJobWylaSh10o5pGxwzse95Ia0B1yQCTvHIHwW7BQRZTZShBCFKEHzZSpQgiyLKUIIRZShBCFKEEIUoQfNlKlCCCFFl9IQfICkKUIBCEIBQpUFAstsulLCCnB3l0zh2eSz8XeC0uyjTXRVhhd5s7cI9dt3M8RiHhyW+2xaGxMiqWjNh6J/quuWHudcfXCV9NUuje17DZzHB7TyLSCPvC6484qnTpkIWFofSTaiCOZm6Rod2XGY7jcdyzVySEndsPp0fsW++9OJJ3bD6dH7FvvvV4dtx7abZ78qUvrv/IlT6SF2efKlL67/wAiVPpPJ2Xt9IQhQwIQhAIQhAIQhAIQhAIQhBCEIQCEIQShCEAhCEAhCEAoUqEGv0/ooVNNLCf8RpAPJ29p7nAFc6SRlpLXCzmktcORBII7jddNkJIbTtDdBXueBZs4Eo9bdIPEYvrLp47yrFadj2mcUMlM45xnpGX+g/JwHY4f8kxlz5qdpn4LWxSE2biwSeo/yT4ZH6q6CBWZzVZYlJ3bD6dH7FvvvTiSd2w+nR+xb770w7bj202zz5UpfXf+RKn0kLs8+VKX13/kSp9J5O2XtQK3a9FHK+M08pLHOYSHR2OEkXAJ6luNW9fYqqOaRzTCyHDidI5tvKBzuOxJnT3pVR7aX33LwhmkLehZch72nA357xcMy4kXyVfCaboz9LbY42uIpoXSfrvd0bT1hti4jtstbT7Zpb/GU8ZH6r3NPiQQvnRux2VzA6edsbiPMYzHh6i7EAT2DvVc1q1KmoSC8iSNxs2RoIF9+FwPmm3bu38Akx6NQ29WNeaetuIyWSAXMT7B1uJB3OHYrCHLmmkqnxPbJE4tew4muG8ELoXV7TAqqWKZuWNoJHJwycO4gqcsdMs02JctNp/W6nowDO/yiLtjb5T3dYbwHWbBRrbrCKOlfKQC7zY2n5z3eb3DeeoFIWsq5JpXPkcZJHm5JzJJNgAPAADqTHHZJsyKjbQAfi6Ukc3yBp+yGH8V60W2aMutNTvYN12PbJ/xIafC6nV3ZLEIw6tLnSEAljXYWsvwJGbjz4LG1v2XRxwulo8YLAXOiccQc0Zuwm1w4AXtxW/b03hf9D6wQ1UeOnkDxuPBzTyc05grY3XOmr+npKSds0Z3WD28Hs+c0/u5Gy6Do6xssbJGG7Xta9p6nC4+5TljpliK7SEcLHSSvaxjd7nGwH/31Ki6S2xQtJEEL5bfOc7o29ws5x8Aq5tV02+SsMF/i4Q3yeBe4BxcedgQB3rXai6pCumeHuLY4w0uw2xEuJDWgnIXsTfqVTGSbrZFjbtoffOlbbqld/J+5bTR+2GncQJopYusWkaPCzvuWRJsjoyLAzNPPGD9xbZVzSux6Vvo8zZG8Q8YHAcbHNpy7E+ys4NShrWyxskjN2PAc02IuDuyOYWQvGkphGxrG5Na0NHYBYL2XNgQhCAQhCAXy91szwzX0tVrPDK+kmZTAGR7CxtyGjysibndZpKDD/6/oP8AVReJ/gqjtJ0zR1dK0wzxulieHNaCbua7yXtGXYfqqujZbX/5cf7VqP0W1/8Alx/tWrpJP2uaVJPjZ9pv4TQxEm74/in9rLWPe3Ce8pIaQoHwSvilGF7DhcL3z6jxCuWyTTXR1ToHHyZxdvrsDiPFuIfVHJVnNwpxJO7YfTo/Yt996cIKT22H06P2Lffeow7Zj202zz5UpfXf+RKn0kLs8+VKX13/AJEqfSeTtl7c5ae9Kn9tL77la9keihJVvlcL9Cy7R+u84Qe4B3iqpp70qf20vvuV62LzjHUs4lsbh2AuB/EK7+Kr0aYWn1v0aJ6GoYeMbnN6nMBc0+IC3IKw9MThlPM42s2ORxvuyaVxiHNwKcOx+pLqKRp+ZM4DscxjveLknWbgm3saj/s07ucwHhGw/wDl967Z9LvTW7Zq09JTxDcGvlI6yQ1v3NcqfqfNEyuhfUODI2Oxkm9rtBLdwPzrKybYmn4bEeBgFu6R9/xHiqhofRL6mZsMWHG+9sRwjIEnOx4Bbj+JOjt/SHQf6lnhJ/KodtB0eRY1LM8tz/5Uuf0TV3/Z/aH+VH6Jq7/s/tD/ACqPjj+2aioVIAe8MN2hzg082hxwnwsnRsrrTJo5jT/hvfH3XxN8A+3cqN+iau5Q/tD/ACq/bO9W5qKCSOowXdJjbgdiFsDRyHJbnZotL7alol0Ve6Uj4uYBzXcMQaGvbfnkD3rUas60S0MpfEA4OAD2O3OANxmPNIJOf8U+NKaJiqIzHOwPYd4PPgQd4PWEuNNbHXAk0coI+hNkR1CRoz7x3lMc5rVJW60XtapJLCYSQnjiGNn2m3Nu0BW+g0nFM3FDIyRvNjg4fduSF0nqfWU9zLBIGj5zbPb24mk277Jj7IdF4KR8xGczzb1Y7tH/ACxLMsZJuFkX5CELmkIQhAIQhAKCpUICyiylCBSbYND4J46hoykb0b/XZm0ntabfVVEoqt0UjJGedG5r29rTcf11lPbXrQvwmhlYBd7R0jPWZmB3i470iv8A02b/ACZv2Un8q7Y3c0udOi9F17Z4Y5YzdsjWvHeL27t3clPth9Oj9i333qzbJq9/wZ8ErHtMTrsxse27HkmwLgL2dfxWg2tUEr62MxxyPHQtF2se4XxvNrgWuox4yZO1f2efKlL67/yJU+kjtQtFzN0lTOdFK0Bz7l0bwB8TKMyRYZkJ4hM+2Xtzlp70qf20vvuWVqjrAaKqZLvbmyQDeWO326wQCOzrWLp70qo9tL77lt9S9VBXCpZiwSMYx0Ts8IJc64cOIIHdvXT1yv0dWjdLxTxh8MjHtIvcEZdo3tPUVSNpmuUbYHUsLw+SSwkLTcMZe5BIPnOyFuV+pLbS+gp6V5bPG5nDFmWO7JBkR/VlgRRlxswFx5NGI+AzKmYTtmkJ6bN9FmDR8QcLOkxSnn5ZGG/XgDVRtTdmksz2yVjDHCLHo3ZPk6i35rOd8ynCAszy30zKl7tf0OZII6hov0JLX+o+2fYHAfaSv0ZpB0E0csfnRuDh123g8gRkujqmna9jmvAc1wLXNIuCDkQR2JP61bMZoXOfSNM0RuQ0ZyMHIje8dYz5hMMvVJTP1e1khrIw+FwJt5TDbGw8nN3962y5mDnxP3vjePWY8fgQsx+s1SRZ1TORyMr7e8n+M+J86Z1kp6Vt55Ws5Nvd57GDM+CzaKqEkbJG3Ae1rxfIgOAIuOdiufdF6tVNU74mJ7r73uBDM+JkdkfE9i6DpYcEbW/Ra1vgAFOUkZWHNrBAyboHzRtlwh2Bzg0kG9rE5HcclsGuBFxn2JGa9aMqnVk0s0Ega55wuwlzcDfJZ5TbjzQFXIq17cmSOb6r3N+4FVMNkjpZzgMzl25KIog0WaAByAsOZyHWkbqFTuqtIQh73vbGTM4Oe5w8jNuR/Xwp6BTlNFfSEIUsCEIQCEIQChSoKAQhCCLKUIQFkWQhAEKFKhBzlp30uo9tL77ld9jH99U+pH7zlR9PH+1T+1l99yvGxj++qfUj95y7X8V3o1i1fLYwNwA7F9oXFCAFKEIBBCEIPGekY8We1rh+s0O/ELyi0VC03ZFE08wxgPiAstCCAFNkIQRZeMtEx3nsY7ta0/iF7oQeccDWizQAOQAH4L0QhBKEIQCEIQCEIQCEIQRZTZCEBZFkIQFkWQhAWUWUoQa9+r1M4kup4CSSSTFGSSd5JLcyvaj0VFESYoo4yd+BjW37bDNZSEBZFkIQFkWQhAWRZCEBZFkIQFkWQhAWRZCEBZFkIQCEIQCEIQCEIQf/2Q=="/>
          <p:cNvSpPr>
            <a:spLocks noChangeAspect="1" noChangeArrowheads="1"/>
          </p:cNvSpPr>
          <p:nvPr/>
        </p:nvSpPr>
        <p:spPr bwMode="auto">
          <a:xfrm>
            <a:off x="155575" y="-9366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3" name="AutoShape 14" descr="data:image/jpeg;base64,/9j/4AAQSkZJRgABAQAAAQABAAD/2wCEAAkGBhQSEBQUEBQUFBUVFxUUFRUVFxQWFRcYFxYVFxQXFxQaGyYeFxkjGRcYIS8gIycpLCwuFx4xNTAqNSYrLCkBCQoKDgwOGQ8PGikcHBwpKSkpKSkpKSkpKSkpKSkpKSkpKSwpLCktKSksNSkpKSksNSk1NSkpKSopLCksKTYpLP/AABEIAM0A9gMBIgACEQEDEQH/xAAcAAACAgMBAQAAAAAAAAAAAAAABwEGBAUIAwL/xABMEAABAwICBgUGCgcHAwUAAAABAAIDBBESIQUGBzFBURNhcYGRIjI0cnOyFCM1QlKCkqGxsxdik8HR0vAkM0NTVIOiFmPCFSVF4fH/xAAZAQEBAQEBAQAAAAAAAAAAAAAAAgEDBQT/xAAlEQEBAAICAgEEAgMAAAAAAAAAAQIRITEDQRIEIjJRQnETYcH/2gAMAwEAAhEDEQA/AHihCEAhCEAhCEAhCEAhCEAhCEAhCEAhCEAhCEAhCEAhCi6CUKLqUAhCi6CUIQgEIQgEIQgEKLoQShRiRdBKFAKLoJQvCtrWwxvkkNmMaXONr2AFzkFWv0o0H+a79nJ/KmhbELD0VpWOpibLCcTHXsSCNxIORz3hZd0EoUXRdBKFF0XQShfEkgAucgASSdwA3krU/wDWNH/qoP2jUG5QsCg07BOS2CWOQgXIY4Egc7clnBBi6WqTHBK9u9rHOF91wCQqbDrPXdB8IwwuiBIORBFnYTliurbrB6LP7N/ulLb4BL8AbKJHGLGQ6G5AHlkA3Bzu78QvJ+u8meOf228Y28OeVu+DK0NpPp4GSgYcQzHIgkEX45hajWLTJbJHHHURQ53kc4tLmt4AMIIub7zZbTQ8jDSxmAWZgBYBwy3doNwl7oallmZNhhhlLnHG6R1pGki+WYtmTn2q/P58scMcZzcvf9T/AK228GfE+7RnfIZ5Z9dxksOp07BG/BJKxrj80kX7+XesDU+mkjpQyTCS1zw3C4OGG9wLjLffLhZVrVWmglNUarC5+Ik494BxYiOu4OfUF18n1GUmHxnOX79N+XS9UmkY5b9E9r8JscJvY8itX8Ik+H4enj6PDfocukvbf5t7cfOWp2agdHPbd0gt2YV9f/N/7f8A4KL57n48Mr/Kw31VtnqWsaXPcGgbySAB2krFotOwynDFKxzuQOfgcyqztBf5VM1xtE55L+WRaM+xpd96xdbqOKF1M6mDWSYssHEC1ibb/KIz43KeX6rLDLLUmsdf3z+mXLleaqrbG0vkcGtG8k5DgsI6x0+Jremju61hiHHdnwusPXP0GX6nvtVW0pomJmiopA0Y3FhLvnHHiuCeX8Fvn+pzwysxnU223kxwULE0O8mnhJzJjjJPPyRdC+7G7kv7UzFBUqHBUE3rXtAqhWTNp5nMiY7A0NDCPJFnG5F83AnwWBS7TK9huZQ8cpGMI8QAfvTTGoNDnemjJNyS7EXXJucySd6p2vezeKKF1RSAtwZviuXNLeLmkm4I5XzF10lx6VLG41U2oR1LxFUNEMrsmkEmN55AnNpPAHfzV5BXMf8AX70+9Q9MuqaGJ7zd7bxvPMsyv2kWPaSsyx0WMrXD5PqvYye6Vz0uhdcPk+q9jJ7pXParx9GJ67NPkyD6/wCY5WdVfZr8mQf7n5jlaFzvaQhCFgEIQUFM2o6f6Cj6Nps+e7BzDLfGHws36yWmq+qUla2csNhEwlvJ0lrsj8Lnw5ppay7P466YSyzSts0MaxuDCAMza7b3JOfctrq7q/HRQCGK5Fy4udbE5x4m2W4AdgCuZSRuyV1N038ErY5Dky/Ryeo42df1TY/VXQDFR9JbJ6eaaSTpJWdI4uLG4MIJ86123sTc95Vw0bSdFCyMuc/A0NxOtidYWBNsrplZS3b0qqcSMcx3muBaeGRFjmsKLQETacwBvxZxXBJJ8o3Oe/etkhcbhjbuxjD0boxkEfRxXDQSQCS7fmcytbW6lU0ry8tc1zvOwOLQedx/Bb5Cy+HDKTGziM1GLQ6PZDG2OMWa3cLk7yScz1lUvTUMXTyYqGV7sRwubj6OQ8CWjr/BX66iy5ebwTyYzGca/wBbLNq1qNoh8MLjKMLpHYsPEAAAX5X327Ft/wD0SP4R8Isekthvc2ta3m7lnAKVWHhxwwmHchqRiaQ0XHOzBK0Ob+/mDvBWt0dqbTwvD2tJcMwXOLrHmBzW9Qqy8OGV+Vm6ajFr9HMmjMcgu11ri9txBGfcsafV+J8DYHAmNuGwxG/k7s962d0Bbl48cubDTzp4AxjWN3NAaOwCwQvVCucNQhBSb2kazy/D3shlkY2JrWEMe5oLvOcTY5nO3cqk2HHda7WMgUlRfd0Mt/sOVC1G18ggpiKyokdKZHO8oTSWbZoaMViBuPFYuvO0plRCaelDsL8pJHDDdu/C1u/PK5NsrrZjdt1S7Cc+yOEt0eSdz5ZHN7AGtP3tKVer+gJayYRwjre/5rG8XH9w4mwT+0Vo1lPDHFHk2NoaOeXE9ZOferzvpuXTD1w+T6r2Mnulc9roTXD5PqvYye6Vz2njbicGqWscFHoiB9Q+1+kwtGb3HpHZNbx/Baiu2zPJ+Ip2gcDI4k/ZbkPEqm6vaCmr5mxRnJjbFzrlsbL3Nh1uJNhvPYmG3Y5T4LGabFbzvi8N/Vw7u/vWWYy8s4a2g2yvxDp6duE7zE4hw+q7I+ITH0RpeOpibLC7Ex248QRvBHAjkkBrBoR9JUPhksS2xDgMnNPmuA4X+4gq2bItLFlU+Ak4ZWF4H67OI6y0n7KZYzW4WcbOBfEsoa0ucQABckkAADeSTuC+kotqWtrpJTSRG0cZ+Nt89+/CT9FvLnfkFGM3Uybb7Tu1yGMltKwzkfPJwR93F3gB1qtybXqsnJkAHLC8/eXZqtatavvrahsLDb5z32vgYN7rcTmABzKcFDs4oY2BphEhtm6QuLj177DuCu/HFWpFR0ftllBHwiBjhxMbi13Xk64PZcJgav60QVjMUD7kWxMdk9t/pN5dYyS/192cMhidUUYIazOSIkuAbxewnOw4jPnwVE0ZpOSnlbLC7C9pyPMZXa4cWnK4/wD1NS9GnSSruuWt3wCON/RdLjeWWx4LWaXXvhN9yz9XdMtq6aOdmQeMx9FwJDm9diCqftm9Hp/bH8tyjGc6ZO3nQbYOkljj+CkdI9jL9MDbG4Nvbo87XW61n2jwUjjGAZpRkWMIAaeT3nIHqFz1JJRSlrmuabOaQ5pG8EEEHxAVq1N1CfX3kkcY4gSMe973X8oNvy4uN8yulwk5VqNlLtjqCfIhhA6y9333H4La6E2wtc8NqohGD/iMJc0es05gdYv2L60nsei6MmnlkEgHkiTCWuPI2aC2/PhySrc0gkHeCQRyIyKSY3o1K6YilDgCCCCLgg3BB3EHjkvtUTZHpcy0jonG5gcGt9Rwu0dxDgrtUzhjXPcbNaC5x5AC5PguV4QxNMabipYzJO8MbuF8y48mje49QVB0jtmztT09xwdK61/qNv8AiqPrRrG+tqHSvuG5iJnBjOAtzO8niVvdRdn/AMMb005cyG9mhvnSEb7H5rRuvxXWYyTlWtdtlDtnlB8unjI/Ve4HxIKueqevMNeXNY17JGjE5jgDlcC4eMjn3rGk2YUBZhETgfpCSTF25m33Ly1N1ENDVTPEmON7GtZfJ/nXdjFrZWGY33OQU34+mcLmhCFDHhWVIjjc93msa5x7Ggk/gubqyrMsj5Hb3udIfrEuP4pz7UtKdFo9zQbOmc2Ier5z/wDiCPrBJmhpelljjHz3sZ9pwH711w62vFu49n1e5oc2nJBAcPjILkEXGXSX3cLXWkmgdFIWysLXNPlMeCPEb10nHGALDcBYdg3JdbYNCAxR1LRmwiKQji13mE9jsvrpM+dUlemzfXOKS1KYo4H5lnRizJLDPIkkPtnmTeyYl1zPSVTonskYbOY4OaetpBH3rozROkWzwxys82RrXjquLkd2Y7lOeOqnKMPXD5PqvYye6Vz0uhdcPk+q9jJ7pXParx9KxOTZJo0MoTJbypXuJPHCzyGjsyJ71d7KsbNPkyD/AHPzHK0Lne00ndsLAK2M84W37nyWWp2cH/3Sn7ZB4wyf13LcbY/TYvYj35FptnPypTdsn5Ui6z8VejzqZsDHO+i1zvAE/uXNc85e5z3ZlxLieZcST95K6R0lEXQyNG9zHtHaWkD8VzWAs8bMTV2NUI6Goltm57Y79TW4iPFyZCXmxqovTTs4tlDvtMaL+LUw1GXbL286iAPa5rhcOBaRzBFj9y5qqIcD3M+i5zfskj9y6Yc6wudwzK5pq5cUj3fSe53i4n96rxtxM3YxWEx1ER3NcyQfXbZ3uBe+2b0en9sfy3LC2LQm9U7h8U3v8s/12rN2zej0/tj+W5P5nspuxdGaA0cIKaGJoyYxo7Ta7j3m5XOsI8pva38QumQE8hkHLnfWdgFdVAbhPN+Y5dEFc8a1en1Xt5vzHJ4+zFddix8urH6sB8DN/H7ladplaY9Gy2yLyyP7Thf/AIgqq7Fv7yq9WH3pVYNrUROjiR82WInsuR+JWZfky9ksSnHoTaBo+CmiiErvi2Nb/dSbwBiOTd5Nz3pOE5eKuUeymsc0OBhIIBHxh3EZfNXTOS9qq/fpSoP81/7KX+VWaiq2yxtkZfC9oc24INiLjI5jJKCHZHWFzQ8w4bjFZ5Jw38qww5myccUQaAG5AAADkBkAuWUnpN09EIQpYT21/SmOqjhG6JmI+tIf3NaPtLS7PKLpNJU44MLpD9RpI++y9dbNCVUtdUvEE7gZXYXCNxBaDZtjbdYBWHZRoCWOplkmikjwxYW42ubcucL2vvyb967bkx0v0aYWt1k0UKmkmh+mwhvrDNh+0AtmoK4ocyduR49vFNnZBprHBJTuOcRxs9R+/wAH3+0qjrlqjO2um6GCV8bndI0sY5zfL8oi4HB116ak0lVS1sUjqacMcejk+LfbA/K5y3A2Pcu11Yu9Grrh8n1XsZPdK57XQ2tMTn0NS1oLnGGQAAXJOE2AHFIv/pir/wBNP+zf/BThwyHFs0+TIP8Ac/McrQq3s9pnx6OhZI1zHDHdrgQ4fGO3g7lZFFZSf2x+mxexHvyLTbOflSm7X/lSKybVtETzVcboYZJAIQCWMc4A435XA32K1OoWgqiPSNO+SCZjQX3c6NwaPipALm3Oy6yz4q9HUUhde9XjSVjwB8XITJEeonNva05dmHmn0tZrDq7FWQmOcXG9rh5zD9Jp/duPFc8bqpl0T+zzWVtHVfGm0UoDHng0g+Q/sBuD234J4xyBwBaQQRcEZgjgQeKSenNmVXA4mNvwhnBzLY7frRk38LrTRCshGFoqox9FomaPACyuyZdNs2bO0TWtlNTPia4dNK0sa0HNocLOe4cAAcuZSRA/r9y3NHqnWTu8iCUkm5c8FoPWXvsmPqZsybTubNUlskoza0ZxsO+/6zhz3Dhnmksxh022z7V40lG0PFpJD0kg5EgBre5oHfdaPbN6PT+2P5bkw7Ki7WNGyzQQiGN8hEpJDAXEDAczZRjfu2zfJQQee31m/iF0wufIdU6zEP7LPvHzHc10GFXkKCueNavT6r2835jl0OUi9ZNWKp9bUuZTzOa6aVzXBhIILyQQeVlmF5bisOxb+8qvVh96VMHWPRPwmllh4vYQ08nDNh7nAKlbJdETQSVJnikjxNhw42lt7GW9vEJkWWZXll7cyyxFri14Ic0lrmneCDYgpy7N9bGT07IHuAmiaGYSc3taPJc3i7yRY8cl5a97OxVEz05DZreU05Nk4DP5r7ZX48eaVdfoWop32mikjIORINsuIeMu8FdOMort0bdSFUNmYmNCJJ5HyGRzizG4uLWN8kAdpDireuKEoQhBFlFlKAgELF0npWKnjMk7wxgIBcd1ybAZda89E6chqWl1PI2RrThJF8jYG2Y5FBnIQpQfOFSglanSmtNNTPDKiZsbiMQBxbrkXyHMJobWylaSh10o5pGxwzse95Ia0B1yQCTvHIHwW7BQRZTZShBCFKEHzZSpQgiyLKUIIRZShBCFKEEIUoQfNlKlCCCFFl9IQfICkKUIBCEIBQpUFAstsulLCCnB3l0zh2eSz8XeC0uyjTXRVhhd5s7cI9dt3M8RiHhyW+2xaGxMiqWjNh6J/quuWHudcfXCV9NUuje17DZzHB7TyLSCPvC6484qnTpkIWFofSTaiCOZm6Rod2XGY7jcdyzVySEndsPp0fsW++9OJJ3bD6dH7FvvvV4dtx7abZ78qUvrv/IlT6SF2efKlL67/wAiVPpPJ2Xt9IQhQwIQhAIQhAIQhAIQhAIQhBCEIQCEIQShCEAhCEAhCEAoUqEGv0/ooVNNLCf8RpAPJ29p7nAFc6SRlpLXCzmktcORBII7jddNkJIbTtDdBXueBZs4Eo9bdIPEYvrLp47yrFadj2mcUMlM45xnpGX+g/JwHY4f8kxlz5qdpn4LWxSE2biwSeo/yT4ZH6q6CBWZzVZYlJ3bD6dH7FvvvTiSd2w+nR+xb770w7bj202zz5UpfXf+RKn0kLs8+VKX13/kSp9J5O2XtQK3a9FHK+M08pLHOYSHR2OEkXAJ6luNW9fYqqOaRzTCyHDidI5tvKBzuOxJnT3pVR7aX33LwhmkLehZch72nA357xcMy4kXyVfCaboz9LbY42uIpoXSfrvd0bT1hti4jtstbT7Zpb/GU8ZH6r3NPiQQvnRux2VzA6edsbiPMYzHh6i7EAT2DvVc1q1KmoSC8iSNxs2RoIF9+FwPmm3bu38Akx6NQ29WNeaetuIyWSAXMT7B1uJB3OHYrCHLmmkqnxPbJE4tew4muG8ELoXV7TAqqWKZuWNoJHJwycO4gqcsdMs02JctNp/W6nowDO/yiLtjb5T3dYbwHWbBRrbrCKOlfKQC7zY2n5z3eb3DeeoFIWsq5JpXPkcZJHm5JzJJNgAPAADqTHHZJsyKjbQAfi6Ukc3yBp+yGH8V60W2aMutNTvYN12PbJ/xIafC6nV3ZLEIw6tLnSEAljXYWsvwJGbjz4LG1v2XRxwulo8YLAXOiccQc0Zuwm1w4AXtxW/b03hf9D6wQ1UeOnkDxuPBzTyc05grY3XOmr+npKSds0Z3WD28Hs+c0/u5Gy6Do6xssbJGG7Xta9p6nC4+5TljpliK7SEcLHSSvaxjd7nGwH/31Ki6S2xQtJEEL5bfOc7o29ws5x8Aq5tV02+SsMF/i4Q3yeBe4BxcedgQB3rXai6pCumeHuLY4w0uw2xEuJDWgnIXsTfqVTGSbrZFjbtoffOlbbqld/J+5bTR+2GncQJopYusWkaPCzvuWRJsjoyLAzNPPGD9xbZVzSux6Vvo8zZG8Q8YHAcbHNpy7E+ys4NShrWyxskjN2PAc02IuDuyOYWQvGkphGxrG5Na0NHYBYL2XNgQhCAQhCAXy91szwzX0tVrPDK+kmZTAGR7CxtyGjysibndZpKDD/6/oP8AVReJ/gqjtJ0zR1dK0wzxulieHNaCbua7yXtGXYfqqujZbX/5cf7VqP0W1/8Alx/tWrpJP2uaVJPjZ9pv4TQxEm74/in9rLWPe3Ce8pIaQoHwSvilGF7DhcL3z6jxCuWyTTXR1ToHHyZxdvrsDiPFuIfVHJVnNwpxJO7YfTo/Yt996cIKT22H06P2Lffeow7Zj202zz5UpfXf+RKn0kLs8+VKX13/AJEqfSeTtl7c5ae9Kn9tL77la9keihJVvlcL9Cy7R+u84Qe4B3iqpp70qf20vvuV62LzjHUs4lsbh2AuB/EK7+Kr0aYWn1v0aJ6GoYeMbnN6nMBc0+IC3IKw9MThlPM42s2ORxvuyaVxiHNwKcOx+pLqKRp+ZM4DscxjveLknWbgm3saj/s07ucwHhGw/wDl967Z9LvTW7Zq09JTxDcGvlI6yQ1v3NcqfqfNEyuhfUODI2Oxkm9rtBLdwPzrKybYmn4bEeBgFu6R9/xHiqhofRL6mZsMWHG+9sRwjIEnOx4Bbj+JOjt/SHQf6lnhJ/KodtB0eRY1LM8tz/5Uuf0TV3/Z/aH+VH6Jq7/s/tD/ACqPjj+2aioVIAe8MN2hzg082hxwnwsnRsrrTJo5jT/hvfH3XxN8A+3cqN+iau5Q/tD/ACq/bO9W5qKCSOowXdJjbgdiFsDRyHJbnZotL7alol0Ve6Uj4uYBzXcMQaGvbfnkD3rUas60S0MpfEA4OAD2O3OANxmPNIJOf8U+NKaJiqIzHOwPYd4PPgQd4PWEuNNbHXAk0coI+hNkR1CRoz7x3lMc5rVJW60XtapJLCYSQnjiGNn2m3Nu0BW+g0nFM3FDIyRvNjg4fduSF0nqfWU9zLBIGj5zbPb24mk277Jj7IdF4KR8xGczzb1Y7tH/ACxLMsZJuFkX5CELmkIQhAIQhAKCpUICyiylCBSbYND4J46hoykb0b/XZm0ntabfVVEoqt0UjJGedG5r29rTcf11lPbXrQvwmhlYBd7R0jPWZmB3i470iv8A02b/ACZv2Un8q7Y3c0udOi9F17Z4Y5YzdsjWvHeL27t3clPth9Oj9i333qzbJq9/wZ8ErHtMTrsxse27HkmwLgL2dfxWg2tUEr62MxxyPHQtF2se4XxvNrgWuox4yZO1f2efKlL67/yJU+kjtQtFzN0lTOdFK0Bz7l0bwB8TKMyRYZkJ4hM+2Xtzlp70qf20vvuWVqjrAaKqZLvbmyQDeWO326wQCOzrWLp70qo9tL77lt9S9VBXCpZiwSMYx0Ts8IJc64cOIIHdvXT1yv0dWjdLxTxh8MjHtIvcEZdo3tPUVSNpmuUbYHUsLw+SSwkLTcMZe5BIPnOyFuV+pLbS+gp6V5bPG5nDFmWO7JBkR/VlgRRlxswFx5NGI+AzKmYTtmkJ6bN9FmDR8QcLOkxSnn5ZGG/XgDVRtTdmksz2yVjDHCLHo3ZPk6i35rOd8ynCAszy30zKl7tf0OZII6hov0JLX+o+2fYHAfaSv0ZpB0E0csfnRuDh123g8gRkujqmna9jmvAc1wLXNIuCDkQR2JP61bMZoXOfSNM0RuQ0ZyMHIje8dYz5hMMvVJTP1e1khrIw+FwJt5TDbGw8nN3962y5mDnxP3vjePWY8fgQsx+s1SRZ1TORyMr7e8n+M+J86Z1kp6Vt55Ws5Nvd57GDM+CzaKqEkbJG3Ae1rxfIgOAIuOdiufdF6tVNU74mJ7r73uBDM+JkdkfE9i6DpYcEbW/Ra1vgAFOUkZWHNrBAyboHzRtlwh2Bzg0kG9rE5HcclsGuBFxn2JGa9aMqnVk0s0Ega55wuwlzcDfJZ5TbjzQFXIq17cmSOb6r3N+4FVMNkjpZzgMzl25KIog0WaAByAsOZyHWkbqFTuqtIQh73vbGTM4Oe5w8jNuR/Xwp6BTlNFfSEIUsCEIQCEIQChSoKAQhCCLKUIQFkWQhAEKFKhBzlp30uo9tL77ld9jH99U+pH7zlR9PH+1T+1l99yvGxj++qfUj95y7X8V3o1i1fLYwNwA7F9oXFCAFKEIBBCEIPGekY8We1rh+s0O/ELyi0VC03ZFE08wxgPiAstCCAFNkIQRZeMtEx3nsY7ta0/iF7oQeccDWizQAOQAH4L0QhBKEIQCEIQCEIQCEIQRZTZCEBZFkIQFkWQhAWUWUoQa9+r1M4kup4CSSSTFGSSd5JLcyvaj0VFESYoo4yd+BjW37bDNZSEBZFkIQFkWQhAWRZCEBZFkIQFkWQhAWRZCEBZFkIQCEIQCEIQCEIQf/2Q=="/>
          <p:cNvSpPr>
            <a:spLocks noChangeAspect="1" noChangeArrowheads="1"/>
          </p:cNvSpPr>
          <p:nvPr/>
        </p:nvSpPr>
        <p:spPr bwMode="auto">
          <a:xfrm>
            <a:off x="307975" y="-7842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4" name="AutoShape 18" descr="data:image/jpeg;base64,/9j/4AAQSkZJRgABAQAAAQABAAD/2wCEAAkGBhISEBUUEhQQFRMWFxUXFxcXGCIaFhYbGBcVFhkWFRkdHSceGBkjGRcZHzAkJCgtLi0tFh4yNzAqNSYrLSkBCQoKDgwOFA8PGiwkHiQqLCw1NSosLDUqKSkpLjItLDMwLCowKjI1KSktKjAsKiwrKSkvNTUqKSw1MCksKTQpKf/AABEIAOkA2AMBIgACEQEDEQH/xAAbAAEBAAMBAQEAAAAAAAAAAAAABQMEBgcCAf/EAEUQAAIBAwEFAgkLAwIGAgMAAAECAwAEERIFBhMhMSJBFDRRU1SRk7PTBxUWIzJhcXJzgdFCUtKhwyQzNWKDsYKiFyVD/8QAGgEBAAIDAQAAAAAAAAAAAAAAAAMEAgUGAf/EACkRAQABAwEHAgcAAAAAAAAAAAABAgMRBBIhMjNRsfBBcgUTIjFhkcH/2gAMAwEAAhEDEQA/APcaUpQQbC5vJk1q9qqlpAAY3JwrsnMiQZ+z5K2OFfecs/ZP8Wm6/iy/nm99JVajxJ4V95yz9k/xacK+85Z+yf4tVS1fmseUUepfCvvOWfsn+LThX3nLP2T/ABaqax5RTWPKKCXwr7zln7J/i04V95yz9k/xaqax5RTWPKKCXwr7zln7J/i04V95yz9k/wAWqmseUU1jyigl8K+85Z+yf4tOFfecs/ZP8WqoYfdX7QSeFfecs/ZP8WnCvvOWfsn+LVahNBJ4V95yz9k/xacK+85Z+yf4tVdQpqFDCVwr7zln7J/i04V95yz9k/xaq6hTUKGErhX3nLP2T/Fpwr7zln7J/i1V1CmoUMJXCvvOWfsn+LThX3nLP2T/ABarZpQRRdXMc8KStbssrOvYRlYaY3fOS5H9OOlWqk7V8ZtP1JfcS1WoFKUoFKUoJO6/iy/nm99JVapO6/iy/nm99JVag83+WDrbfhN/tV5zXo3ywdbb8Jv9qvOa3Wl5VPnqo3eOSlKVZRFKUoFb2xNjSXUyxRjJPU9yLkZc/cM/vyHfWjXr3yY7ISOzEvV5iST5ArMqr/oT+JqC/d+XRlJbp2pw6LZGxoraMRxKFA6n+pj/AHMe81vUpWkmZmcyv/YrFcuQpIQv/wBoxk/cNRA9ZrLSvHsPBNrODPKVjMQ1tiMjBTmeyR3EeStSu2+VONxPGTjhlSVwAO1kB8nqTgJ6q4mqFUYmYd5pbvzbNFfWClKVisFKUoPZdwP+nQ/+T3j10Nc9uB/06H/ye8euhq/Rww4LV8+57p7pO1fGbT9SX3EtVqk7V8ZtP1JfcS1WrJXKUpQKUpQSd1/Fl/PN76Sq1Sd1/Fl/PN76Sq1B5v8ALB1tvwm/2q85r0b5YOtt+E3+1XnNbrS8qnz1UbvHJSlKsoilWt392zOHlkbh20QJkk/DnoTyuf8ATI8oBoR7KtZsBnitehWPIMulhlWmkkkUZIwcKD1qKbtMThnFEy5WvXPkrvNdkU83Iw/ZsP8A+2Nc/wD/AIqZ01Q3MT+TlyP/AMlJ/wDVUdx92L60k1MsYRyFkQuCSBnDrpyMqe7PMN6quouW7luYid6W3TVTVvh6DSlK1a2VrbQuOGhbUqgcySC2P/iCCT+9bNfhGeVB5nv1dSTWkMjgYMr6GC6exp/qGo4JI6Z/prhq9w2/Y25tHjmMccOMA8lCH+kr3ZB6Dv6d9eIMOfl+/wAtVL0fVl1nwe7tWNjpPd+UpSoW5KUpQey7gf8ATof/ACe8euhrntwP+nQ/+T3j10NX6OGHBavn3PdPdJ2r4zafqS+4lqtUnavjNp+pL7iWq1ZK5SlKBSlKCTuv4sv55vfSVWqTuv4sv55vfSVWoPN/lg6234Tf7Vec16P8rsZJtsAnlN0GfNV534O39reo1utLyqfPVRu8cvis9kiFwZCRGObY+0R/av8A3Hp92c91Y/B2/tb1Gng7f2t6jViUat84T3c8caKNOoCOBOUSqGDY09Mcslm/E165tXYVrPGPCVjJHIvnSwOOmsaT+3+leRbFS8OqK1SQM/2igw5XppL8tKZ+8ZJ555YxS7KuIZTFpDSHIKqFlwTyIzggN+HMVUuWtqYiJxj9pqasRvjK7teODZ8nEsL3LZw0f2xj72UaCB5G5/fmuo3LS8lc3V67hAuIkYBV7WMyaRgDlyBIydR/ePu1uq9o3FuVsg2BoE0vNPvChSCf35VW2tvTDH25JPCpFIMcMKlYVbqGdu1qIPlJxyIUHnUNydr6ad89fP6zp3b53fh3FKi7uSXcimW50oHxohA/5Y8rseZY+Tu+48harX1RicLETkpU/b21xbW7ykFiOSqP6mPID8PL9wNeZjf7aOrOQR/aYhpH3Dlq/wBaiquRTulf02hu6imaqcYjq7D5S7rTZFeeXdVHZyDg6uZ/p5LnP3eryWr28G8t1eBVlUBVOQqIQCcYycknOCfXUXwd/wC1/UarXKtqcw6f4fYnT2dir75yx0rJ4O/9r+o08Hf+1/UajX8wx0rJ4O/9r+o08Hf+1/UaGYew7gf9Oh/8nvHroa5/cFSNnwggg/Wdf1HroKv0cMOD1XPue6e6TtXxm0/Ul9xLVapO1fGbT9SX3EtVqyVylKUClKUEndfxZfzze+kqtUndfxZfzze+kqtQal9tSOExiQkGVxGmFY6mIJC9kHHJSefkNfN7teGIOXdRwwrOBlmVXJVWKrlsEggHH9J8hqXt9JjdWrpDJLFDxpG0FAdZjMSAB3XPZeTn3cv20NqWN1KJQ0cxV7i0OlXU6Yoljlcx5YYzMrIenLBxQdfSuSs9n3/FgSR5RGoEjMrBu0ZpJGhdi4ZlWMRxZKtkMx64ZfyHYdyUtuK1yxa4Ek442RGq8eSNftDIDtCpwTnhg8+tB1Iuk4nD1LxAoYrntBSSAxHcCQR+xrNXP7q2lyOJLdFxJJjKdnQpBc5TS7ZGGC57PKNTjJJO3b7IlW9kuDcytE8aotuR9XGRjLqc9Tg939R5nlgG3NurAAoGqZwxjTS5DadOokojEBQwJ5ZqhbTq6K6nKsoYHmMggEHB5jke+uY3hsZ5LxXWK5MaQOiNFIiEvK6FslnDBQsa88HqcA4rQbalzJdStFxcAXBtVJxFOYolj0EBgFUTa2y4BbIwcAUHZ39+kMZkkOlBjJwTjJCjkAT1Ir7hukcsFZWKNpYA50tgNpbyHDA4PcR5a5GLZ10wKSLcMjXVqfrHQnhxKkrSYD4XVOmCo6Bhgd1ZYtn3TPCXWbsz3kxzIMAZdbdGw+ShRhy5408wKDqEu0Z2QMpdApZQeahs6dQ7s4PqrNULdKzuFiL3JfiyaC6tpwrBFDFdLsOZz3gYVcKMZOxs3ZEsdzcSvcyyxylNETDsQ6QQQnPv/AdOeTzoPvaO8EED6JGcNoaTCxu/YUgM50KcAEjP4jy1RBrnX2PJLtCSVxNHGkcCRMrgCTTI8soYAk6T9WuCBkA1prY3iRIf+JdpJZDKnFXVHGDO8UaMWAXOqJGZTnC+XmA66lcULC/CK4ExnjsFRSzqQZ3b60sNelmARWGeyemeVb9rse4MkIeW6EarM7niYJYyxNFGRrYlQofqTy5Z54oOlZgBknAHMmvmCdXVXRlZGAZWU5VgRkEEciCDnNcYljtAJMc3BdrafhjiqQsskzmNAdfIxxhO136m7XICti8sLtZJ3iWbJFpEmXU5iBDTOq8QASdplzyPLIJoOptbtJF1RsrrkjUpyCQSpwe/BBH7VmrT2PaNFBGjMzMqgEtjP4cieQ6dTyA5nqdygk7V8ZtP1JfcS1WqTtXxm0/Ul9xLVagUpSgUpSgk7r+LL+eb30lVqk7r+LL+eb30lVqDWu4ZGxokCdc9jVn/AFGKweCXHn19kP8AKuZ+U6IFbE8PiHw2FdHIcQMshMeW5YYqvI8uQzXPbNvHTYs00MjoJLxdMIwxt0knjhe1IlUjIDMcYABYY5cyHoduksihkuY2U9GWNSp/AhsGsnglx59fZD/KuS2ld3EEFoEku4w93wShSESiLhy4RQqcPrEGUgDk4HOs+xL++F3ZxXbsGe2uZJUwmC0csaxlioOG4cnaCnTqHKg6bwS48+vsh/lTwS48+vsh/lXH3O2LoC0Cy3LmW4v43EYh4jrCbjhhTIoQEcJefLPPqTX3sLeC5lbZeufVx4rozhVADPDpABBQMrKxKtpwCV8lB1vglx59fZD/ACrBDsV0ZmSSJWbOphAoZsnJyQcnnzrm9v70T20u0GV9SQwWjRKwGhGnkkjZ2IAZlGlWwW/u8vLdupbm2u7SPwmWeO5MkTh1QMjLE0oliKIuB2CCDkcxQXvBLjz6+yH+VPBLjz6+yH+Vcxu7ti4ls9myPM5eeYiU4Qaxw7l9OAuFGYl+zg9efOv3c7aFzNM/ElumRJrxMssXBZYpjEiZVRIJMYOTyOhuvcHTeCXHnx7If5U8EuPPr7If5Vw+9lkX2yAtvHck2EjcJn0BmWYKrZwctjsjocHqMV8bzbXuLS48Ht5pkAgslhDBGiWR5ZIf+IdlLBGWMDOc5zjmRQd34JcefX2Q/wAqeCXHn19kP8q5zebfB7e+t0B+pVkW57JI/wCILRxHVghNDKGOSCQ69a19q7z3Frd3BlYmx1JDrAGq0kaKN1kPZ5xMz6SWzpIHccUHV+CXHn19kP8AKnglx59fZD/KuY2LtS4upkgaeSIJZ207MgQSTPPq1NlkKqi6cYUDm3XAxX5vXvVLZG2XiGQR6JLt9HN4iwhydK6YySXk7h9QQOuKDqPBLjz6+yH+VPBLjz6+yH+Vc9tXaF54ZdxW0mWWyjlgRtOgSu8yZ1Fc/wD81wGOMk/tKud45jbRGKe9EhvoYJY5EiFxHrUaoTlNDE/bVunbHPFB6FArBQGbU3ecYz+3dWSp2wGcwKZDMXJbPFCiQDU2FcJ2MhcDI64BqjQSdq+M2n6kvuJarVJ2r4zafqS+4lqtQKUpQKUpQSd1/Fl/PN76Sq1Sd1/Fl/PN76Sq1BP2rsKG5MZmVm4TiSPDsulx0caWHMdxPTJ8talxuXZvxcxH650klCyOqu6HKuVVgA2cHIHMgE8wKt0oJH0UtuxlXJSXjqWlkZuJpChyxfLEKNIyTgculbG0tiQzlGkVtcerQ6O0brqGGAdGVgCAMjODgeSt+lBJn3WtmEI0MogBEWiR49GRpJUowOSMjPXmfKaxybnWhEQEbIIVZYuHI8egP9vBRwct3nqe+rVKCTDuraqXxEMSRJC6lmZWjRdKoVYlcAZHTvPlNaB3KWKWOW1leJ40MYWQtPFoJBKqrvqj6D/lsvQZBwK6WlBG2XutBCVcKNalyNJcRIz51tFEzssROT9nynymvqw3UtoXDxo4YM7jMsjKHkzrfQzldZ1Nk4z2j5ar0oJ7bBgNyLoqeOE0B9bfY66dOrTjPPGOvPrWG/3WtZnkeWPWZYxFJlmwyA6gunVgYbmCACCSc5qtSgjy7p2rRSxMjNHMVMgaR2LlAiqSxfVyCKOv9IrOuwINMqlNSzgCUOzOHAQR8wxP9IA5dcCqNKCBtjdGOVYuF9TJEERJVZ1dYwV1R6lZWZSq4wT356862F3TtRHJHwzoljSJ11vhkRSqp9rkME9MZyc5yar0oI30QteZ0NlokhJ4kmdEZyig6+Wk8wRzBJOeZr8l3PtWTSyOfrBNq4smsyABVkaTXrZgAACTywMYxVqlBrbP2dHAmiMELlmOWLMSxJJZmJZjk95rZpSgk7V8ZtP1JfcS1WqTtXxm0/Ul9xLVagUpSgUpSg53d6+dYABBMwDzdpTHg/XSdNUgPrFUvnOT0a49cXxaw7r+LL+eb30lVqPE/wCc5PRrj1xfFp85yejXHri+LVClHqf85yejXHri+LT5yk9GuPXF8WqFKCf85SejXHri+LT5yk9GuPXF8WqFKCf85yejXHri+LT5zk9GuPXF8WqFKCf85yejXHri+LT5zk9GuPXF8WqFKCf85yejXHri+LT5zk9GuPXF8WqFKCf85SejXHri+LT5zk9GuPXF8WqFKCf85yejXHri+LT5zk9GuPXF8WqFKCf85SejXHri+LT5yk9GuPXF8WqFKCf85SejXHri+LT5yk9GuPXF8WqFKCBd3bPdWoaKWPty82KYP1EvIaXY1fqTtXxm0/Ul9xLVagUpSgUpSgk7r+LL+eb30lVqk7r+LL+eb30lVqBSlKBSlKBWnDtiB5mhWWJpkGXjDgyKOXNkzkDmOeO8VuV5zvFsW4O0FvLNTx47lYH1KQrwTQQRlycdtY5AW5ZH2vJQdo28toOJm5t/qTiX6xfqjnGJOfYORjnjpX1DvBau6RrPAXkXXGoddUi4J1IM5ZcAnI5cq8uXY0qW23o0huMSkCD6p8zAIVynZ+sJPUjy5qxcbpC9t7WM8aG5hs7ZoJtDK0EydQSQB1ADL1wAccgaDt5d5bRQC1xbqC5jGXAy46xjJ5v/ANvWsrbbtxJwzNEH1BdOsZ1HBCYz9ogg464IrzXbNvey2WzzcQyeErtWOWdY0ZgqxvKrS9kHEZGGz07YxW182XEV7xLQzNDNelrizniYqp4x1XcEpXCr2eKOeDkDmcLQdqN8rD0yz6av+cn2Scauv2c9/SsE2+dutyYmltgiqdcnHQGOTUAIpIzgqWByD36SOXLMGPZh+kTHhP4MdmiDPDPBzxg3C1Y0fY7s9KlWMMse1dpzSLc+DNJETGLeRxdoLaaIomE7WHZeXSg7+feezR2R7m2R0xrVpFBTPTUCeznuz1r7u94LWJwks8COwyqs4DMPKoJyR+FeYb07MvpLvaxt4nxLbW6FWjbEyhCJo4JMaOKATjk3PljNZNr2Mklzso2i3kEcVncRh3gkLW5MPDRZuzyfIxn9x3UHqtneRyoJInSRG+yyMGU88ciOR5g+qs1aWyLlZI9SRvGpeTAdCjHttlyjAMAzZYZHMHPfW7QKUpQKUpQSdq+M2n6kvuJarVJ2r4zafqS+4lqtQKUpQKUpQSd1/Fl/PN76Sq1Sd1/Fl/PN76Sq1ArT2vtRLaCSeTVw41LvpGSFHMnHfgc63Ki752Ek+z7mGJdUksMkajIHN1KjJJAA50Hxs3fO2nZEXiLJLEJ4kddJljIyGjJ7LHB5jOR3gVj2LvxBdLG0KXBjldkWQx4TUurIbnleakZIxnA7xXPbM3RuWn2ZLKnDXZ1qUK6lZ5pWhWIquk6RGNOclgTnGAOdY/k73bu7GGNXgk4pdlkJmVoUjaYyl1HEJD6SRhVGTjPSg7DaW80UFzBbuJOLca+FhchtADPk55YBB5+Xlms15tuKK4ggfVxLji8PCkr9UodtTdF5HlnrXPb2bHuJNp7OuIomeO1NyZMMgP1saooUMwycgk9P3q7aGSQNLNbhXRn4K5VpNGlR9oNpDMQ3fgAgE0GeLbELXD24dTNGiSMneFcsFP8A9f2yvlFag3oiaWWOJZZmhIEpjXKxkjOgkkanx1Vckd4Fci+697He2l/GgaZi63ceUX6qQ6iusviQxnATyhFyRitjZu717YR7Qjt1MjXE01zbTKU7LyKMJOshHJWUcwGyCeh5UFw782/EijVbh3mh48YWPm0Y5k4JBBH9p5/dXy+/9nwbaZGeSO6kEMLKvWQkqEYHBU5BHMY5GuZ2juftC4urV5HkjdbJ4ZbiJ0UpNJ2tSKCpKBuXQcvv51rjdS9NnsyDwWONrK8ilk4bpw3SMsTImWB1vqyQcc89KDun3phM7wxrLNJEAZRGuoRahkB2JA1Ec9K5b7qw2m+dvJcx26CXiSwi4TKYHDJxqOcFTkY0kZB7qk7t7EuLC5vcRNPDcztco6MgZGf7Ucodl5A4wV1ZGenSv3aGxbldrQXyxcRPBWt5I43XUjF+JqUyFA6ZOO49+KClc77QRmEOk4M8rwxjQOciOUZTz5doHmeXLNfe8O+UFkGMyz6EEZZ1Qsg4jFVXPexI6DpkZxkVz28O7V077OZItfAupLmYK6jSJJGfQpZl1EasdwOK+9/tl3t/s+aFLfSxmh4as6ZKIUdnchyoy2oAAn7I8vILVzvxBG8SSJcI8spgRTHgmQBWx1xghgQ3T7+VZNsb5QWscskyzBIXSN2C5GXClcAHJB1r3f1fjidvvsGe4exnhTUbW5WZ4tSq7KRhghJ0ax5CQDz51o77bu3V3s+5SOL62eeF1QuoKrFwQdbatIJ4ROFJ6j78Bf8Apnb/APEA8VZLVOJNGUw6pgtrXudcAnsk+TryrLsbeqK54fDScLLGZI3ZMIyjT35OD2gQDgkA+Q1yMe6l5E+0l4ZnW8gbhTvIvHQtGyLbS6m5oueRXyc855Utw9j3FpFBE0MgzGgnd5VdVMUegLCA7NgnBxgKO1yyaDtaUpQSdq+M2n6kvuJarVJ2r4zafqS+4lqtQKUpQKUpQSd1/Fl/PN76Sq1Sd1/Fl/PN76Sq1Armds71yQ7Qt7NIY3a4SV1dpSgXhLqIYCNuvlHqrpq5nbW6ks20Le8jliQ26SoqNGW1cVdJJIdcY8n+tBIl+VRTbQTRwdqS8Wxljkk0GCU5ySwVgyjGcjHIj7xXWbF2jJNGXZI1Gfq2SQukqFVYSAlFI5kjGP6c5INclN8lgFtBFHMNSXovpZJI9XGlGcjSGARDnGOeAB15mur2Ns2SFWVmi0AKsUcaFEiVQeXNmJOT15DAAA5cw0dz96WvRclolj8HuZbbk5fUYtOX+wuAdQwOdfUG9B8GuZ5oWjEEs8aqDqaYRNoRkGBzkbkF58yOZzU7Ym5t1apcpHcwjwm5luGbgtqTildSJ9bjOFwGPQnODV3a+yWneIF8RI2t1GpXZgDow6uCoUnVjnkhemOYR7zfxRsf5yiQSLwlk4ZfT1IVk1BT2lbI6f0mqF/vC0WzWvOGpKwGcx6yAQE4hUPp645Z01zifJnItjeWSXCCC5kZ4wY2Y24ZgzICZO2OQx0wcnnmql7utdS2rWzXEIjNq9v2Ym5llVOK2ZeelQ2F8rZzyoNG9+UhoY7GaW3Agu1iaRxL4sJdOkuCg1LlgCcjHqrfTfUvtU2CRAgQtLxS+AdL8NlCBT0fK5z1VuXLnhl3DMlktpNJG0S2YtchCGyujRMMuQCDGraefPvr9stxmhv4rqOVdMVoLQIyks3a4hld9XNixyeXPJOcmgx7o7+S36RukEKhmkDrxy0kaoWQSFeEAVLgDqDgk88GsOyvlJMzSwvAIbqMoyxPIdE0TsqCaKQR5I7WSNPL14+91dxJbCFI0ntzpdmeXglZHQycUxZ4hAGeWSDgFsAE5rNcbkRXUNmzSRtNbPHJFPEOTKrhmT7RyjqMHn15/cQ/b/fC5ivbe0NtDrufCTGTOQAsAJBfEJwXXBwM4z31t3O+aRXVpazIUluUJPPKxOFBWNmxgliHAx1KdOdNrbrPNtK0vBIii2WZdBQkvxV0N2tQ04HMcjU/eD5P2u4n1T6Lk3CTxzLr0xGMgRlYeJpLLGNGe/mepoMu0N8LmK9t7U20Oq5NzwyZyAFgBYM4EJxrXBwM4z31im+UIxXUsNzCsSw2YvJGEmsqMhTEF0AMwY4zqweXlrd2jurLNf2V20sYNqsoKCM4kMyaGIOvsAdQOf41r7R3BFxfT3EsimKe1No0QUhgurVrD6sas/8Ab5KDHLv+0Vva3VxAsdtdPGoKyapIhKC0TyLoAIIxqwcrn+qvk/KLou5rWaDhSBZGtnLkxXXDzrQNoyjjHTB/9avqXcF5be1tbiZHtrV4mGlCskwhUrGkhLEKAMasDLY5aa2Nu7ipe2ssFwy5aR5YpEUhoWY5Vhljkjv6ZHkoOltZSyKxABKgkA5AyM4BwM+qstfESYUDyAD1Cvugk7V8ZtP1JfcS1WqTtXxm0/Ul9xLVagUpSgUpSgk7r+LL+eb30lVqk7r+LL+eb30lVqBSlKBSlKDjt79tXEW0NnQRSFI7p50k7KkjhorKVLKcHJ++uZ2t8ot2uz75gyLc2N2tuXVBw5VMgQMUbOlsZyAeuPLiu/2xuvFczwTu0qyW5cxFCAFLgBiQQQcgAc60rv5PrOS0e1KyCKSTiyEOdcshYMXkc5ZmLAHr3AdOVBtbt3EkgeRpZHiLMqCSMJIpiklifUAq8mKqRkAjnUrcrbs891tBJpNSW1xwoxpUdnBOWIAya6Gy2QI5GkLyuzKq9sjCgFj2VUALktknGTgZ6CpSbiQr4Tpkul8KYtPpcDWSCDg6cpyOOyRQaW+G/fgVzbJhDC0iLcuSMxrKJFiIHk1qWY9wUf3Cs3ynbdms9mS3FuwWSNosZUMDrkRCCCPIx6Y5gVu7Q3Mt54Z4pQzrO2pycah9kAI2nKgBFA8mkV97W3ShubIWczTNDhAe122CEFdT4yTlQc9Tjn30HDb4bxX8dhfM4PBWaGKB5YgrTxykJKssZAOkZwCAurPSt293iOzNmyzwDVG0vCt4pIhEI5ONLHI0ioqYjJXXjAOSRyzmuw3h3YivbfwecyGPKk6SFLFTkEkDyjPLFY7rdGCZZUuOJOkyqjLI3ZAViw0BQoRtR1ahzyF58hQYrm0u4otXhWvSkhk1RIOYjYqYsL2QHx2W1cu/lz4ax3/u5LPZUnEcS3d0kMx4GI9Du6/VsU06gFHQnqeXk9Ei2AAhRprmQaCg1uCQpGD0Ua2x/U+o/fzNTI/k8tVhtoQZhHaSiaEahlXDFgSdOWAJPI+Wggw7yXcm072zE7pw5IUtyIVZAXt5Z247aPs/V6RzBOe+vRq576EwiW5lWS5SS608ZlcAnQpRdJ05QhSRlcHnV+KMKoUDAAAA8gHIUH1SlatttKOSSSNCS0RUP2WCqWUOF1EaWOkgkAnGoZxkUG1SlKCTtXxm0/Ul9xLVapO1fGbT9SX3EtVqBSlKBSlKCTuv4sv55vfSVWqTuv4sv55vfSVWoFct8p8rJsm6dGdHSPUrKxVlII5gqQRXU1gvbGOZCkqRyIequoZT+KkEGg5DdfZgliUTmeN3SMhBcSHipGtvJxcluRLvpbTjIfSc1pfJbbGVbiWSS4Z4b67jTVK5XQAqiMqzEFRqyOXIj8c9tabEt4m1RQQI2nRlI1U6f7MgZ08hy6cq+7DZUMAYQxRRBjqYRoEDHynSBk/fQecbWcna201aaeOOOwEyFZXQRPjPEUBgAeX4Hvzk1HfbV9MdjO6yPPPbXzPFxGiW4MURMLOFIGSMP06t3d3rM27tq7mR7e2aRsanaJSxxgjLEZOMD1V93exLeV1eWGCR1GFZ41ZlHkUkZH7UGpBbRraSRxu7qomGWdmYElnKaydXZLaRzyNIHdUH5K9pf/p7SSaRmklLDU7FndzLIAMkkk6V/YL5BXWw7MhSLhJFEsXa+rVAE7RJbsgY5kkny5NasO7FmmNFrarp1adMSDTqBVsYXlkEg+XJoOPi3vmTbERkL+A3imCHKMqLJGzGNwzDS/GBYgr1DJn7NffyhXLptLZgQTSB/DdcMchTjCOAOq/aCkg5Iz312M2wbZ0RGgt2SPBjUxqVTHQopGF/aslzsqCR0kkiieRPsOyAsn5GIyv7UHj1xteZ9gRzi5mZjfKOUj8S3jaTSbaWQkOxUdS39wxkYNdnvuNEG0WRpFaOxjZSrsCjBrnDLg9lsIvMc+yK6v5itsSjgW+JjmUcNcSnrmTl2z+OaLsK2ERhEEHCb7UfDXQ3QdpcYPIDr5BQeebibVkbaUcbSTQqNnwO0UsjP4UzgN4RFklQB0JB1E5yORxu2G98y7YUSl/A72PRbakZVR4mcrgsArcVDryP7kX+mu0k3etWCBre3IjBWMGNSEVhgqnLsgjkQK+pthWzhFeCBliwYwY1Ijx0KAjs4+6g47cW+03e12lkfhw3BA1uxWKMKXIXJIVR15Vj2Nb+EbY2rC8lxwlFiyKJXUJqQSuFwewHZe1jGQSO+uvfdWyJYm1tCXOXzCh1Hrluz2j+NbMOyYEkaVIoVlf7bhAHf8zAZb96Dzvcy0M0W0nkkuS1vfX0cf10mAix6VjILc1XVkd4IBr7+Slnktraa4aUMV+rkaZ28JZ2ug6urHSSqxqw5ZGnOcEiu+t9h26K6pBAqyZMgWNQHJ6lwBhifvr4td3bWJlaO3tkZM6CkSqU1AhtJA7OQTnHXJoKNKUoJO1fGbT9SX3EtVqk7V8ZtP1JfcS1WoFKUoFKUoOa2Bt+2jgCSTwqwebKs4BH10h5gnyVR+lNn6Tb+0X+aqUoJf0ps/Sbf2i/zT6U2fpNv7Rf5qpSgl/Smz9Jt/aL/NPpTZ+k2/tF/mqlKCX9KbP0m39ov80+lNn6Tb+0X+aqUoJf0ps/Sbf2i/zT6U2fpNv7Rf5qpSgl/Smz9Jt/aL/NPpTZ+k2/tF/mqlKCX9KbP0m39ov80+lNn6Tb+0X+aqUoJf0ps/Sbf2i/zT6U2fpNv7Rf5qpSgl/Smz9Jt/aL/NPpTZ+k2/tF/mqlKCX9KbP0m39ov80+lNn6Tb+0X+aqUoJf0ps/Sbf2i/zT6U2fpNv7Rf5qpSg5642vBNdWoilikIeUkIwYgcCQZOK6GlKBSlKBSlKBSlKBSlKBSlKBSlKBSlKBSlKBSlKBSlKBSlKBSlKBSlKBSlKBSlKD/9k="/>
          <p:cNvSpPr>
            <a:spLocks noChangeAspect="1" noChangeArrowheads="1"/>
          </p:cNvSpPr>
          <p:nvPr/>
        </p:nvSpPr>
        <p:spPr bwMode="auto">
          <a:xfrm>
            <a:off x="155575" y="-1058863"/>
            <a:ext cx="2057400" cy="221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205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5243513"/>
            <a:ext cx="80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975" y="5372100"/>
            <a:ext cx="1671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5229225"/>
            <a:ext cx="579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4" descr="irst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256213"/>
            <a:ext cx="609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5963" y="5046663"/>
            <a:ext cx="3984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6" descr="2011newlogo_CA_Rhone_Alpes_RV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88" y="4941888"/>
            <a:ext cx="7223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ZoneTexte 27"/>
          <p:cNvSpPr txBox="1">
            <a:spLocks noChangeArrowheads="1"/>
          </p:cNvSpPr>
          <p:nvPr/>
        </p:nvSpPr>
        <p:spPr bwMode="auto">
          <a:xfrm>
            <a:off x="6948488" y="6334125"/>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2000"/>
              <a:t>2013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3924300"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67" name="AutoShape 3"/>
          <p:cNvSpPr>
            <a:spLocks noChangeArrowheads="1"/>
          </p:cNvSpPr>
          <p:nvPr/>
        </p:nvSpPr>
        <p:spPr bwMode="auto">
          <a:xfrm>
            <a:off x="5148263" y="2278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68" name="AutoShape 4"/>
          <p:cNvSpPr>
            <a:spLocks noChangeArrowheads="1"/>
          </p:cNvSpPr>
          <p:nvPr/>
        </p:nvSpPr>
        <p:spPr bwMode="auto">
          <a:xfrm>
            <a:off x="6372225"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69"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1510" name="AutoShape 6"/>
          <p:cNvSpPr>
            <a:spLocks noChangeArrowheads="1"/>
          </p:cNvSpPr>
          <p:nvPr/>
        </p:nvSpPr>
        <p:spPr bwMode="auto">
          <a:xfrm>
            <a:off x="3492500" y="2638425"/>
            <a:ext cx="1582739" cy="285750"/>
          </a:xfrm>
          <a:prstGeom prst="parallelogram">
            <a:avLst>
              <a:gd name="adj" fmla="val 138472"/>
            </a:avLst>
          </a:prstGeom>
          <a:blipFill dpi="0" rotWithShape="1">
            <a:blip r:embed="rId3"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11273" name="AutoShape 7"/>
          <p:cNvSpPr>
            <a:spLocks noChangeArrowheads="1"/>
          </p:cNvSpPr>
          <p:nvPr/>
        </p:nvSpPr>
        <p:spPr bwMode="auto">
          <a:xfrm>
            <a:off x="4716463"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74" name="AutoShape 8"/>
          <p:cNvSpPr>
            <a:spLocks noChangeArrowheads="1"/>
          </p:cNvSpPr>
          <p:nvPr/>
        </p:nvSpPr>
        <p:spPr bwMode="auto">
          <a:xfrm>
            <a:off x="5940425" y="26384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75" name="AutoShape 9"/>
          <p:cNvSpPr>
            <a:spLocks noChangeArrowheads="1"/>
          </p:cNvSpPr>
          <p:nvPr/>
        </p:nvSpPr>
        <p:spPr bwMode="auto">
          <a:xfrm>
            <a:off x="7164388"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76" name="AutoShape 10"/>
          <p:cNvSpPr>
            <a:spLocks noChangeArrowheads="1"/>
          </p:cNvSpPr>
          <p:nvPr/>
        </p:nvSpPr>
        <p:spPr bwMode="auto">
          <a:xfrm>
            <a:off x="29892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77" name="AutoShape 11"/>
          <p:cNvSpPr>
            <a:spLocks noChangeArrowheads="1"/>
          </p:cNvSpPr>
          <p:nvPr/>
        </p:nvSpPr>
        <p:spPr bwMode="auto">
          <a:xfrm>
            <a:off x="4213225" y="3000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1516" name="AutoShape 12"/>
          <p:cNvSpPr>
            <a:spLocks noChangeArrowheads="1"/>
          </p:cNvSpPr>
          <p:nvPr/>
        </p:nvSpPr>
        <p:spPr bwMode="auto">
          <a:xfrm>
            <a:off x="5437189" y="2998789"/>
            <a:ext cx="1582737" cy="287337"/>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11281" name="AutoShape 13"/>
          <p:cNvSpPr>
            <a:spLocks noChangeArrowheads="1"/>
          </p:cNvSpPr>
          <p:nvPr/>
        </p:nvSpPr>
        <p:spPr bwMode="auto">
          <a:xfrm>
            <a:off x="66595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82" name="AutoShape 14"/>
          <p:cNvSpPr>
            <a:spLocks noChangeArrowheads="1"/>
          </p:cNvSpPr>
          <p:nvPr/>
        </p:nvSpPr>
        <p:spPr bwMode="auto">
          <a:xfrm>
            <a:off x="2484438"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83" name="AutoShape 15"/>
          <p:cNvSpPr>
            <a:spLocks noChangeArrowheads="1"/>
          </p:cNvSpPr>
          <p:nvPr/>
        </p:nvSpPr>
        <p:spPr bwMode="auto">
          <a:xfrm>
            <a:off x="3709988"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84" name="AutoShape 16"/>
          <p:cNvSpPr>
            <a:spLocks noChangeArrowheads="1"/>
          </p:cNvSpPr>
          <p:nvPr/>
        </p:nvSpPr>
        <p:spPr bwMode="auto">
          <a:xfrm>
            <a:off x="49323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85" name="AutoShape 17"/>
          <p:cNvSpPr>
            <a:spLocks noChangeArrowheads="1"/>
          </p:cNvSpPr>
          <p:nvPr/>
        </p:nvSpPr>
        <p:spPr bwMode="auto">
          <a:xfrm>
            <a:off x="6156325" y="33591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1522" name="AutoShape 18"/>
          <p:cNvSpPr>
            <a:spLocks noChangeArrowheads="1"/>
          </p:cNvSpPr>
          <p:nvPr/>
        </p:nvSpPr>
        <p:spPr bwMode="auto">
          <a:xfrm>
            <a:off x="2700340" y="2276475"/>
            <a:ext cx="1582737" cy="287338"/>
          </a:xfrm>
          <a:prstGeom prst="parallelogram">
            <a:avLst>
              <a:gd name="adj" fmla="val 137707"/>
            </a:avLst>
          </a:prstGeom>
          <a:blipFill dpi="0" rotWithShape="1">
            <a:blip r:embed="rId5"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11289" name="AutoShape 19"/>
          <p:cNvSpPr>
            <a:spLocks noChangeArrowheads="1"/>
          </p:cNvSpPr>
          <p:nvPr/>
        </p:nvSpPr>
        <p:spPr bwMode="auto">
          <a:xfrm>
            <a:off x="226853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90" name="AutoShape 20"/>
          <p:cNvSpPr>
            <a:spLocks noChangeArrowheads="1"/>
          </p:cNvSpPr>
          <p:nvPr/>
        </p:nvSpPr>
        <p:spPr bwMode="auto">
          <a:xfrm>
            <a:off x="1765300" y="29987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91" name="AutoShape 21"/>
          <p:cNvSpPr>
            <a:spLocks noChangeArrowheads="1"/>
          </p:cNvSpPr>
          <p:nvPr/>
        </p:nvSpPr>
        <p:spPr bwMode="auto">
          <a:xfrm>
            <a:off x="12620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92" name="AutoShape 22"/>
          <p:cNvSpPr>
            <a:spLocks noChangeArrowheads="1"/>
          </p:cNvSpPr>
          <p:nvPr/>
        </p:nvSpPr>
        <p:spPr bwMode="auto">
          <a:xfrm>
            <a:off x="75723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293" name="AutoShape 23"/>
          <p:cNvSpPr>
            <a:spLocks noChangeArrowheads="1"/>
          </p:cNvSpPr>
          <p:nvPr/>
        </p:nvSpPr>
        <p:spPr bwMode="auto">
          <a:xfrm>
            <a:off x="1981200" y="3717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1528" name="AutoShape 24"/>
          <p:cNvSpPr>
            <a:spLocks noChangeArrowheads="1"/>
          </p:cNvSpPr>
          <p:nvPr/>
        </p:nvSpPr>
        <p:spPr bwMode="auto">
          <a:xfrm>
            <a:off x="3205165" y="3716339"/>
            <a:ext cx="1582737" cy="287337"/>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1529" name="AutoShape 25"/>
          <p:cNvSpPr>
            <a:spLocks noChangeArrowheads="1"/>
          </p:cNvSpPr>
          <p:nvPr/>
        </p:nvSpPr>
        <p:spPr bwMode="auto">
          <a:xfrm>
            <a:off x="4429125" y="3716339"/>
            <a:ext cx="1582739" cy="287337"/>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11300" name="AutoShape 26"/>
          <p:cNvSpPr>
            <a:spLocks noChangeArrowheads="1"/>
          </p:cNvSpPr>
          <p:nvPr/>
        </p:nvSpPr>
        <p:spPr bwMode="auto">
          <a:xfrm>
            <a:off x="565308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1" name="AutoShape 27"/>
          <p:cNvSpPr>
            <a:spLocks noChangeArrowheads="1"/>
          </p:cNvSpPr>
          <p:nvPr/>
        </p:nvSpPr>
        <p:spPr bwMode="auto">
          <a:xfrm>
            <a:off x="1547813"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2" name="AutoShape 28"/>
          <p:cNvSpPr>
            <a:spLocks noChangeArrowheads="1"/>
          </p:cNvSpPr>
          <p:nvPr/>
        </p:nvSpPr>
        <p:spPr bwMode="auto">
          <a:xfrm>
            <a:off x="2771775"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3" name="AutoShape 29"/>
          <p:cNvSpPr>
            <a:spLocks noChangeArrowheads="1"/>
          </p:cNvSpPr>
          <p:nvPr/>
        </p:nvSpPr>
        <p:spPr bwMode="auto">
          <a:xfrm>
            <a:off x="3995738"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4" name="AutoShape 30"/>
          <p:cNvSpPr>
            <a:spLocks noChangeArrowheads="1"/>
          </p:cNvSpPr>
          <p:nvPr/>
        </p:nvSpPr>
        <p:spPr bwMode="auto">
          <a:xfrm>
            <a:off x="5219700"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5" name="AutoShape 31"/>
          <p:cNvSpPr>
            <a:spLocks noChangeArrowheads="1"/>
          </p:cNvSpPr>
          <p:nvPr/>
        </p:nvSpPr>
        <p:spPr bwMode="auto">
          <a:xfrm>
            <a:off x="1116013" y="4435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1306" name="AutoShape 32"/>
          <p:cNvSpPr>
            <a:spLocks noChangeArrowheads="1"/>
          </p:cNvSpPr>
          <p:nvPr/>
        </p:nvSpPr>
        <p:spPr bwMode="auto">
          <a:xfrm>
            <a:off x="2339975"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7" name="AutoShape 33"/>
          <p:cNvSpPr>
            <a:spLocks noChangeArrowheads="1"/>
          </p:cNvSpPr>
          <p:nvPr/>
        </p:nvSpPr>
        <p:spPr bwMode="auto">
          <a:xfrm>
            <a:off x="3563938" y="4435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8" name="AutoShape 34"/>
          <p:cNvSpPr>
            <a:spLocks noChangeArrowheads="1"/>
          </p:cNvSpPr>
          <p:nvPr/>
        </p:nvSpPr>
        <p:spPr bwMode="auto">
          <a:xfrm>
            <a:off x="4787900"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09" name="AutoShape 35"/>
          <p:cNvSpPr>
            <a:spLocks noChangeArrowheads="1"/>
          </p:cNvSpPr>
          <p:nvPr/>
        </p:nvSpPr>
        <p:spPr bwMode="auto">
          <a:xfrm>
            <a:off x="323850" y="40735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1310" name="AutoShape 36"/>
          <p:cNvSpPr>
            <a:spLocks noChangeArrowheads="1"/>
          </p:cNvSpPr>
          <p:nvPr/>
        </p:nvSpPr>
        <p:spPr bwMode="auto">
          <a:xfrm>
            <a:off x="-107950" y="44338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pic>
        <p:nvPicPr>
          <p:cNvPr id="9264" name="Picture 37"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40" descr="batiments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1384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3" name="Text Box 41"/>
          <p:cNvSpPr txBox="1">
            <a:spLocks noChangeArrowheads="1"/>
          </p:cNvSpPr>
          <p:nvPr/>
        </p:nvSpPr>
        <p:spPr bwMode="auto">
          <a:xfrm>
            <a:off x="2051050" y="83026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1 : Une exploitation de polyculture-élevage</a:t>
            </a:r>
          </a:p>
        </p:txBody>
      </p:sp>
      <p:sp>
        <p:nvSpPr>
          <p:cNvPr id="43"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131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7C9C26-B61C-4F0E-821F-1D3200FD2745}" type="slidenum">
              <a:rPr lang="fr-FR" smtClean="0"/>
              <a:pPr eaLnBrk="1" hangingPunct="1"/>
              <a:t>10</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65"/>
                                        </p:tgtEl>
                                        <p:attrNameLst>
                                          <p:attrName>style.visibility</p:attrName>
                                        </p:attrNameLst>
                                      </p:cBhvr>
                                      <p:to>
                                        <p:strVal val="visible"/>
                                      </p:to>
                                    </p:set>
                                  </p:childTnLst>
                                </p:cTn>
                              </p:par>
                              <p:par>
                                <p:cTn id="9" presetID="47" presetClass="entr" presetSubtype="0" fill="hold" nodeType="withEffect">
                                  <p:stCondLst>
                                    <p:cond delay="0"/>
                                  </p:stCondLst>
                                  <p:childTnLst>
                                    <p:set>
                                      <p:cBhvr>
                                        <p:cTn id="10" dur="1" fill="hold">
                                          <p:stCondLst>
                                            <p:cond delay="0"/>
                                          </p:stCondLst>
                                        </p:cTn>
                                        <p:tgtEl>
                                          <p:spTgt spid="21522"/>
                                        </p:tgtEl>
                                        <p:attrNameLst>
                                          <p:attrName>style.visibility</p:attrName>
                                        </p:attrNameLst>
                                      </p:cBhvr>
                                      <p:to>
                                        <p:strVal val="visible"/>
                                      </p:to>
                                    </p:set>
                                    <p:animEffect transition="in" filter="fade">
                                      <p:cBhvr>
                                        <p:cTn id="11" dur="500"/>
                                        <p:tgtEl>
                                          <p:spTgt spid="21522"/>
                                        </p:tgtEl>
                                      </p:cBhvr>
                                    </p:animEffect>
                                    <p:anim calcmode="lin" valueType="num">
                                      <p:cBhvr>
                                        <p:cTn id="12" dur="500" fill="hold"/>
                                        <p:tgtEl>
                                          <p:spTgt spid="21522"/>
                                        </p:tgtEl>
                                        <p:attrNameLst>
                                          <p:attrName>ppt_x</p:attrName>
                                        </p:attrNameLst>
                                      </p:cBhvr>
                                      <p:tavLst>
                                        <p:tav tm="0">
                                          <p:val>
                                            <p:strVal val="#ppt_x"/>
                                          </p:val>
                                        </p:tav>
                                        <p:tav tm="100000">
                                          <p:val>
                                            <p:strVal val="#ppt_x"/>
                                          </p:val>
                                        </p:tav>
                                      </p:tavLst>
                                    </p:anim>
                                    <p:anim calcmode="lin" valueType="num">
                                      <p:cBhvr>
                                        <p:cTn id="13" dur="500" fill="hold"/>
                                        <p:tgtEl>
                                          <p:spTgt spid="2152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fade">
                                      <p:cBhvr>
                                        <p:cTn id="16" dur="500"/>
                                        <p:tgtEl>
                                          <p:spTgt spid="21510"/>
                                        </p:tgtEl>
                                      </p:cBhvr>
                                    </p:animEffect>
                                    <p:anim calcmode="lin" valueType="num">
                                      <p:cBhvr>
                                        <p:cTn id="17" dur="500" fill="hold"/>
                                        <p:tgtEl>
                                          <p:spTgt spid="21510"/>
                                        </p:tgtEl>
                                        <p:attrNameLst>
                                          <p:attrName>ppt_x</p:attrName>
                                        </p:attrNameLst>
                                      </p:cBhvr>
                                      <p:tavLst>
                                        <p:tav tm="0">
                                          <p:val>
                                            <p:strVal val="#ppt_x"/>
                                          </p:val>
                                        </p:tav>
                                        <p:tav tm="100000">
                                          <p:val>
                                            <p:strVal val="#ppt_x"/>
                                          </p:val>
                                        </p:tav>
                                      </p:tavLst>
                                    </p:anim>
                                    <p:anim calcmode="lin" valueType="num">
                                      <p:cBhvr>
                                        <p:cTn id="18" dur="500" fill="hold"/>
                                        <p:tgtEl>
                                          <p:spTgt spid="21510"/>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500"/>
                            </p:stCondLst>
                            <p:childTnLst>
                              <p:par>
                                <p:cTn id="20" presetID="7" presetClass="entr" presetSubtype="2" fill="hold" nodeType="afterEffect">
                                  <p:stCondLst>
                                    <p:cond delay="500"/>
                                  </p:stCondLst>
                                  <p:childTnLst>
                                    <p:set>
                                      <p:cBhvr>
                                        <p:cTn id="21" dur="1" fill="hold">
                                          <p:stCondLst>
                                            <p:cond delay="0"/>
                                          </p:stCondLst>
                                        </p:cTn>
                                        <p:tgtEl>
                                          <p:spTgt spid="21516"/>
                                        </p:tgtEl>
                                        <p:attrNameLst>
                                          <p:attrName>style.visibility</p:attrName>
                                        </p:attrNameLst>
                                      </p:cBhvr>
                                      <p:to>
                                        <p:strVal val="visible"/>
                                      </p:to>
                                    </p:set>
                                    <p:anim calcmode="lin" valueType="num">
                                      <p:cBhvr additive="base">
                                        <p:cTn id="22" dur="500" fill="hold"/>
                                        <p:tgtEl>
                                          <p:spTgt spid="21516"/>
                                        </p:tgtEl>
                                        <p:attrNameLst>
                                          <p:attrName>ppt_x</p:attrName>
                                        </p:attrNameLst>
                                      </p:cBhvr>
                                      <p:tavLst>
                                        <p:tav tm="0">
                                          <p:val>
                                            <p:strVal val="1+#ppt_w/2"/>
                                          </p:val>
                                        </p:tav>
                                        <p:tav tm="100000">
                                          <p:val>
                                            <p:strVal val="#ppt_x"/>
                                          </p:val>
                                        </p:tav>
                                      </p:tavLst>
                                    </p:anim>
                                    <p:anim calcmode="lin" valueType="num">
                                      <p:cBhvr additive="base">
                                        <p:cTn id="23" dur="500" fill="hold"/>
                                        <p:tgtEl>
                                          <p:spTgt spid="21516"/>
                                        </p:tgtEl>
                                        <p:attrNameLst>
                                          <p:attrName>ppt_y</p:attrName>
                                        </p:attrNameLst>
                                      </p:cBhvr>
                                      <p:tavLst>
                                        <p:tav tm="0">
                                          <p:val>
                                            <p:strVal val="#ppt_y"/>
                                          </p:val>
                                        </p:tav>
                                        <p:tav tm="100000">
                                          <p:val>
                                            <p:strVal val="#ppt_y"/>
                                          </p:val>
                                        </p:tav>
                                      </p:tavLst>
                                    </p:anim>
                                  </p:childTnLst>
                                </p:cTn>
                              </p:par>
                              <p:par>
                                <p:cTn id="24" presetID="7" presetClass="entr" presetSubtype="2" fill="hold" nodeType="withEffect">
                                  <p:stCondLst>
                                    <p:cond delay="0"/>
                                  </p:stCondLst>
                                  <p:childTnLst>
                                    <p:set>
                                      <p:cBhvr>
                                        <p:cTn id="25" dur="1" fill="hold">
                                          <p:stCondLst>
                                            <p:cond delay="0"/>
                                          </p:stCondLst>
                                        </p:cTn>
                                        <p:tgtEl>
                                          <p:spTgt spid="21529"/>
                                        </p:tgtEl>
                                        <p:attrNameLst>
                                          <p:attrName>style.visibility</p:attrName>
                                        </p:attrNameLst>
                                      </p:cBhvr>
                                      <p:to>
                                        <p:strVal val="visible"/>
                                      </p:to>
                                    </p:set>
                                    <p:anim calcmode="lin" valueType="num">
                                      <p:cBhvr additive="base">
                                        <p:cTn id="26" dur="500" fill="hold"/>
                                        <p:tgtEl>
                                          <p:spTgt spid="21529"/>
                                        </p:tgtEl>
                                        <p:attrNameLst>
                                          <p:attrName>ppt_x</p:attrName>
                                        </p:attrNameLst>
                                      </p:cBhvr>
                                      <p:tavLst>
                                        <p:tav tm="0">
                                          <p:val>
                                            <p:strVal val="1+#ppt_w/2"/>
                                          </p:val>
                                        </p:tav>
                                        <p:tav tm="100000">
                                          <p:val>
                                            <p:strVal val="#ppt_x"/>
                                          </p:val>
                                        </p:tav>
                                      </p:tavLst>
                                    </p:anim>
                                    <p:anim calcmode="lin" valueType="num">
                                      <p:cBhvr additive="base">
                                        <p:cTn id="27" dur="500" fill="hold"/>
                                        <p:tgtEl>
                                          <p:spTgt spid="21529"/>
                                        </p:tgtEl>
                                        <p:attrNameLst>
                                          <p:attrName>ppt_y</p:attrName>
                                        </p:attrNameLst>
                                      </p:cBhvr>
                                      <p:tavLst>
                                        <p:tav tm="0">
                                          <p:val>
                                            <p:strVal val="#ppt_y"/>
                                          </p:val>
                                        </p:tav>
                                        <p:tav tm="100000">
                                          <p:val>
                                            <p:strVal val="#ppt_y"/>
                                          </p:val>
                                        </p:tav>
                                      </p:tavLst>
                                    </p:anim>
                                  </p:childTnLst>
                                </p:cTn>
                              </p:par>
                              <p:par>
                                <p:cTn id="28" presetID="7" presetClass="entr" presetSubtype="2" fill="hold" nodeType="withEffect">
                                  <p:stCondLst>
                                    <p:cond delay="0"/>
                                  </p:stCondLst>
                                  <p:childTnLst>
                                    <p:set>
                                      <p:cBhvr>
                                        <p:cTn id="29" dur="1" fill="hold">
                                          <p:stCondLst>
                                            <p:cond delay="0"/>
                                          </p:stCondLst>
                                        </p:cTn>
                                        <p:tgtEl>
                                          <p:spTgt spid="21528"/>
                                        </p:tgtEl>
                                        <p:attrNameLst>
                                          <p:attrName>style.visibility</p:attrName>
                                        </p:attrNameLst>
                                      </p:cBhvr>
                                      <p:to>
                                        <p:strVal val="visible"/>
                                      </p:to>
                                    </p:set>
                                    <p:anim calcmode="lin" valueType="num">
                                      <p:cBhvr additive="base">
                                        <p:cTn id="30" dur="500" fill="hold"/>
                                        <p:tgtEl>
                                          <p:spTgt spid="21528"/>
                                        </p:tgtEl>
                                        <p:attrNameLst>
                                          <p:attrName>ppt_x</p:attrName>
                                        </p:attrNameLst>
                                      </p:cBhvr>
                                      <p:tavLst>
                                        <p:tav tm="0">
                                          <p:val>
                                            <p:strVal val="1+#ppt_w/2"/>
                                          </p:val>
                                        </p:tav>
                                        <p:tav tm="100000">
                                          <p:val>
                                            <p:strVal val="#ppt_x"/>
                                          </p:val>
                                        </p:tav>
                                      </p:tavLst>
                                    </p:anim>
                                    <p:anim calcmode="lin" valueType="num">
                                      <p:cBhvr additive="base">
                                        <p:cTn id="31" dur="500" fill="hold"/>
                                        <p:tgtEl>
                                          <p:spTgt spid="215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3924300" y="2278063"/>
            <a:ext cx="1582738" cy="287337"/>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2291" name="AutoShape 3"/>
          <p:cNvSpPr>
            <a:spLocks noChangeArrowheads="1"/>
          </p:cNvSpPr>
          <p:nvPr/>
        </p:nvSpPr>
        <p:spPr bwMode="auto">
          <a:xfrm>
            <a:off x="5148263" y="2278063"/>
            <a:ext cx="1582737" cy="287337"/>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2292" name="AutoShape 4"/>
          <p:cNvSpPr>
            <a:spLocks noChangeArrowheads="1"/>
          </p:cNvSpPr>
          <p:nvPr/>
        </p:nvSpPr>
        <p:spPr bwMode="auto">
          <a:xfrm>
            <a:off x="6372225" y="2278063"/>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2293" name="AutoShape 5"/>
          <p:cNvSpPr>
            <a:spLocks noChangeArrowheads="1"/>
          </p:cNvSpPr>
          <p:nvPr/>
        </p:nvSpPr>
        <p:spPr bwMode="auto">
          <a:xfrm>
            <a:off x="7594600" y="2276475"/>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2294" name="AutoShape 6"/>
          <p:cNvSpPr>
            <a:spLocks noChangeArrowheads="1"/>
          </p:cNvSpPr>
          <p:nvPr/>
        </p:nvSpPr>
        <p:spPr bwMode="auto">
          <a:xfrm>
            <a:off x="3492500" y="2638425"/>
            <a:ext cx="1582738" cy="285750"/>
          </a:xfrm>
          <a:prstGeom prst="parallelogram">
            <a:avLst>
              <a:gd name="adj" fmla="val 138472"/>
            </a:avLst>
          </a:prstGeom>
          <a:solidFill>
            <a:srgbClr val="FF0000"/>
          </a:solidFill>
          <a:ln w="9525">
            <a:solidFill>
              <a:schemeClr val="tx1"/>
            </a:solidFill>
            <a:miter lim="800000"/>
            <a:headEnd/>
            <a:tailEnd/>
          </a:ln>
        </p:spPr>
        <p:txBody>
          <a:bodyPr wrap="none" anchor="ctr"/>
          <a:lstStyle/>
          <a:p>
            <a:endParaRPr lang="fr-FR"/>
          </a:p>
        </p:txBody>
      </p:sp>
      <p:sp>
        <p:nvSpPr>
          <p:cNvPr id="12295" name="AutoShape 7"/>
          <p:cNvSpPr>
            <a:spLocks noChangeArrowheads="1"/>
          </p:cNvSpPr>
          <p:nvPr/>
        </p:nvSpPr>
        <p:spPr bwMode="auto">
          <a:xfrm>
            <a:off x="4716463" y="2638425"/>
            <a:ext cx="1582737"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2296" name="AutoShape 8"/>
          <p:cNvSpPr>
            <a:spLocks noChangeArrowheads="1"/>
          </p:cNvSpPr>
          <p:nvPr/>
        </p:nvSpPr>
        <p:spPr bwMode="auto">
          <a:xfrm>
            <a:off x="5940425" y="2638425"/>
            <a:ext cx="1582738"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2297" name="AutoShape 9"/>
          <p:cNvSpPr>
            <a:spLocks noChangeArrowheads="1"/>
          </p:cNvSpPr>
          <p:nvPr/>
        </p:nvSpPr>
        <p:spPr bwMode="auto">
          <a:xfrm>
            <a:off x="7164388" y="2638425"/>
            <a:ext cx="1582737"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2298" name="AutoShape 10"/>
          <p:cNvSpPr>
            <a:spLocks noChangeArrowheads="1"/>
          </p:cNvSpPr>
          <p:nvPr/>
        </p:nvSpPr>
        <p:spPr bwMode="auto">
          <a:xfrm>
            <a:off x="2989263" y="30003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299" name="AutoShape 11"/>
          <p:cNvSpPr>
            <a:spLocks noChangeArrowheads="1"/>
          </p:cNvSpPr>
          <p:nvPr/>
        </p:nvSpPr>
        <p:spPr bwMode="auto">
          <a:xfrm>
            <a:off x="4213225" y="3000375"/>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2300" name="AutoShape 12"/>
          <p:cNvSpPr>
            <a:spLocks noChangeArrowheads="1"/>
          </p:cNvSpPr>
          <p:nvPr/>
        </p:nvSpPr>
        <p:spPr bwMode="auto">
          <a:xfrm>
            <a:off x="5437188" y="299878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2301" name="AutoShape 13"/>
          <p:cNvSpPr>
            <a:spLocks noChangeArrowheads="1"/>
          </p:cNvSpPr>
          <p:nvPr/>
        </p:nvSpPr>
        <p:spPr bwMode="auto">
          <a:xfrm>
            <a:off x="6659563" y="30003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2302" name="AutoShape 14"/>
          <p:cNvSpPr>
            <a:spLocks noChangeArrowheads="1"/>
          </p:cNvSpPr>
          <p:nvPr/>
        </p:nvSpPr>
        <p:spPr bwMode="auto">
          <a:xfrm>
            <a:off x="248443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03" name="AutoShape 15"/>
          <p:cNvSpPr>
            <a:spLocks noChangeArrowheads="1"/>
          </p:cNvSpPr>
          <p:nvPr/>
        </p:nvSpPr>
        <p:spPr bwMode="auto">
          <a:xfrm>
            <a:off x="370998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04" name="AutoShape 16"/>
          <p:cNvSpPr>
            <a:spLocks noChangeArrowheads="1"/>
          </p:cNvSpPr>
          <p:nvPr/>
        </p:nvSpPr>
        <p:spPr bwMode="auto">
          <a:xfrm>
            <a:off x="4932363" y="3359150"/>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2305" name="AutoShape 17"/>
          <p:cNvSpPr>
            <a:spLocks noChangeArrowheads="1"/>
          </p:cNvSpPr>
          <p:nvPr/>
        </p:nvSpPr>
        <p:spPr bwMode="auto">
          <a:xfrm>
            <a:off x="6156325" y="3359150"/>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2306" name="AutoShape 18"/>
          <p:cNvSpPr>
            <a:spLocks noChangeArrowheads="1"/>
          </p:cNvSpPr>
          <p:nvPr/>
        </p:nvSpPr>
        <p:spPr bwMode="auto">
          <a:xfrm>
            <a:off x="2700338" y="2276475"/>
            <a:ext cx="1582737"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2307" name="AutoShape 19"/>
          <p:cNvSpPr>
            <a:spLocks noChangeArrowheads="1"/>
          </p:cNvSpPr>
          <p:nvPr/>
        </p:nvSpPr>
        <p:spPr bwMode="auto">
          <a:xfrm>
            <a:off x="2268538" y="2636838"/>
            <a:ext cx="1582737"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2308" name="AutoShape 20"/>
          <p:cNvSpPr>
            <a:spLocks noChangeArrowheads="1"/>
          </p:cNvSpPr>
          <p:nvPr/>
        </p:nvSpPr>
        <p:spPr bwMode="auto">
          <a:xfrm>
            <a:off x="1765300" y="2998788"/>
            <a:ext cx="1582738"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2309" name="AutoShape 21"/>
          <p:cNvSpPr>
            <a:spLocks noChangeArrowheads="1"/>
          </p:cNvSpPr>
          <p:nvPr/>
        </p:nvSpPr>
        <p:spPr bwMode="auto">
          <a:xfrm>
            <a:off x="1262063"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10" name="AutoShape 22"/>
          <p:cNvSpPr>
            <a:spLocks noChangeArrowheads="1"/>
          </p:cNvSpPr>
          <p:nvPr/>
        </p:nvSpPr>
        <p:spPr bwMode="auto">
          <a:xfrm>
            <a:off x="757238" y="371792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11" name="AutoShape 23"/>
          <p:cNvSpPr>
            <a:spLocks noChangeArrowheads="1"/>
          </p:cNvSpPr>
          <p:nvPr/>
        </p:nvSpPr>
        <p:spPr bwMode="auto">
          <a:xfrm>
            <a:off x="1981200" y="3717925"/>
            <a:ext cx="1582738" cy="287338"/>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2312" name="AutoShape 24"/>
          <p:cNvSpPr>
            <a:spLocks noChangeArrowheads="1"/>
          </p:cNvSpPr>
          <p:nvPr/>
        </p:nvSpPr>
        <p:spPr bwMode="auto">
          <a:xfrm>
            <a:off x="3205163" y="371633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2313" name="AutoShape 25"/>
          <p:cNvSpPr>
            <a:spLocks noChangeArrowheads="1"/>
          </p:cNvSpPr>
          <p:nvPr/>
        </p:nvSpPr>
        <p:spPr bwMode="auto">
          <a:xfrm>
            <a:off x="4429125" y="3716338"/>
            <a:ext cx="1582738"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2314" name="AutoShape 26"/>
          <p:cNvSpPr>
            <a:spLocks noChangeArrowheads="1"/>
          </p:cNvSpPr>
          <p:nvPr/>
        </p:nvSpPr>
        <p:spPr bwMode="auto">
          <a:xfrm>
            <a:off x="5653088" y="3717925"/>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2315" name="AutoShape 27"/>
          <p:cNvSpPr>
            <a:spLocks noChangeArrowheads="1"/>
          </p:cNvSpPr>
          <p:nvPr/>
        </p:nvSpPr>
        <p:spPr bwMode="auto">
          <a:xfrm>
            <a:off x="1547813" y="4075113"/>
            <a:ext cx="1582737"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2316" name="AutoShape 28"/>
          <p:cNvSpPr>
            <a:spLocks noChangeArrowheads="1"/>
          </p:cNvSpPr>
          <p:nvPr/>
        </p:nvSpPr>
        <p:spPr bwMode="auto">
          <a:xfrm>
            <a:off x="2771775" y="4075113"/>
            <a:ext cx="1582738"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2317" name="AutoShape 29"/>
          <p:cNvSpPr>
            <a:spLocks noChangeArrowheads="1"/>
          </p:cNvSpPr>
          <p:nvPr/>
        </p:nvSpPr>
        <p:spPr bwMode="auto">
          <a:xfrm>
            <a:off x="3995738" y="4075113"/>
            <a:ext cx="1582737"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2318" name="AutoShape 30"/>
          <p:cNvSpPr>
            <a:spLocks noChangeArrowheads="1"/>
          </p:cNvSpPr>
          <p:nvPr/>
        </p:nvSpPr>
        <p:spPr bwMode="auto">
          <a:xfrm>
            <a:off x="5219700" y="4075113"/>
            <a:ext cx="1582738"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2319" name="AutoShape 31"/>
          <p:cNvSpPr>
            <a:spLocks noChangeArrowheads="1"/>
          </p:cNvSpPr>
          <p:nvPr/>
        </p:nvSpPr>
        <p:spPr bwMode="auto">
          <a:xfrm>
            <a:off x="1116013" y="4435475"/>
            <a:ext cx="1582737" cy="285750"/>
          </a:xfrm>
          <a:prstGeom prst="parallelogram">
            <a:avLst>
              <a:gd name="adj" fmla="val 138472"/>
            </a:avLst>
          </a:prstGeom>
          <a:solidFill>
            <a:srgbClr val="CC99FF"/>
          </a:solidFill>
          <a:ln w="9525">
            <a:solidFill>
              <a:schemeClr val="tx1"/>
            </a:solidFill>
            <a:miter lim="800000"/>
            <a:headEnd/>
            <a:tailEnd/>
          </a:ln>
        </p:spPr>
        <p:txBody>
          <a:bodyPr wrap="none" anchor="ctr"/>
          <a:lstStyle/>
          <a:p>
            <a:endParaRPr lang="fr-FR"/>
          </a:p>
        </p:txBody>
      </p:sp>
      <p:sp>
        <p:nvSpPr>
          <p:cNvPr id="12320" name="AutoShape 32"/>
          <p:cNvSpPr>
            <a:spLocks noChangeArrowheads="1"/>
          </p:cNvSpPr>
          <p:nvPr/>
        </p:nvSpPr>
        <p:spPr bwMode="auto">
          <a:xfrm>
            <a:off x="2339975" y="443547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21" name="AutoShape 33"/>
          <p:cNvSpPr>
            <a:spLocks noChangeArrowheads="1"/>
          </p:cNvSpPr>
          <p:nvPr/>
        </p:nvSpPr>
        <p:spPr bwMode="auto">
          <a:xfrm>
            <a:off x="3563938" y="44354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22" name="AutoShape 34"/>
          <p:cNvSpPr>
            <a:spLocks noChangeArrowheads="1"/>
          </p:cNvSpPr>
          <p:nvPr/>
        </p:nvSpPr>
        <p:spPr bwMode="auto">
          <a:xfrm>
            <a:off x="4787900" y="4435475"/>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2323" name="AutoShape 35"/>
          <p:cNvSpPr>
            <a:spLocks noChangeArrowheads="1"/>
          </p:cNvSpPr>
          <p:nvPr/>
        </p:nvSpPr>
        <p:spPr bwMode="auto">
          <a:xfrm>
            <a:off x="323850" y="407352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2324" name="AutoShape 36"/>
          <p:cNvSpPr>
            <a:spLocks noChangeArrowheads="1"/>
          </p:cNvSpPr>
          <p:nvPr/>
        </p:nvSpPr>
        <p:spPr bwMode="auto">
          <a:xfrm>
            <a:off x="-107950" y="44338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pic>
        <p:nvPicPr>
          <p:cNvPr id="12325" name="Picture 37"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agri_jeu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9" descr="agri_ma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0"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1"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agri_vert_clai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1" name="Text Box 43"/>
          <p:cNvSpPr txBox="1">
            <a:spLocks noChangeArrowheads="1"/>
          </p:cNvSpPr>
          <p:nvPr/>
        </p:nvSpPr>
        <p:spPr bwMode="auto">
          <a:xfrm>
            <a:off x="2051050" y="842963"/>
            <a:ext cx="669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Une répartition des parcelles cultivées entre des agriculteurs</a:t>
            </a:r>
          </a:p>
        </p:txBody>
      </p:sp>
      <p:sp>
        <p:nvSpPr>
          <p:cNvPr id="47"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233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EE3511-CB10-4638-98DE-C6A9DE56240A}" type="slidenum">
              <a:rPr lang="fr-FR" smtClean="0"/>
              <a:pPr eaLnBrk="1" hangingPunct="1"/>
              <a:t>11</a:t>
            </a:fld>
            <a:endParaRPr 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15" name="AutoShape 36"/>
          <p:cNvSpPr>
            <a:spLocks noChangeArrowheads="1"/>
          </p:cNvSpPr>
          <p:nvPr/>
        </p:nvSpPr>
        <p:spPr bwMode="auto">
          <a:xfrm>
            <a:off x="-107950" y="44338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16" name="Text Box 38"/>
          <p:cNvSpPr txBox="1">
            <a:spLocks noChangeArrowheads="1"/>
          </p:cNvSpPr>
          <p:nvPr/>
        </p:nvSpPr>
        <p:spPr bwMode="auto">
          <a:xfrm>
            <a:off x="2051050" y="83661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2</a:t>
            </a:r>
          </a:p>
        </p:txBody>
      </p:sp>
      <p:grpSp>
        <p:nvGrpSpPr>
          <p:cNvPr id="13317" name="Group 44"/>
          <p:cNvGrpSpPr>
            <a:grpSpLocks/>
          </p:cNvGrpSpPr>
          <p:nvPr/>
        </p:nvGrpSpPr>
        <p:grpSpPr bwMode="auto">
          <a:xfrm>
            <a:off x="179388" y="2276475"/>
            <a:ext cx="8567737" cy="2446338"/>
            <a:chOff x="113" y="1434"/>
            <a:chExt cx="5397" cy="1541"/>
          </a:xfrm>
        </p:grpSpPr>
        <p:sp>
          <p:nvSpPr>
            <p:cNvPr id="13320" name="AutoShape 2"/>
            <p:cNvSpPr>
              <a:spLocks noChangeArrowheads="1"/>
            </p:cNvSpPr>
            <p:nvPr/>
          </p:nvSpPr>
          <p:spPr bwMode="auto">
            <a:xfrm>
              <a:off x="2472" y="1435"/>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1" name="AutoShape 3"/>
            <p:cNvSpPr>
              <a:spLocks noChangeArrowheads="1"/>
            </p:cNvSpPr>
            <p:nvPr/>
          </p:nvSpPr>
          <p:spPr bwMode="auto">
            <a:xfrm>
              <a:off x="3243" y="1435"/>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2" name="AutoShape 4"/>
            <p:cNvSpPr>
              <a:spLocks noChangeArrowheads="1"/>
            </p:cNvSpPr>
            <p:nvPr/>
          </p:nvSpPr>
          <p:spPr bwMode="auto">
            <a:xfrm>
              <a:off x="4014" y="1435"/>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3" name="AutoShape 6"/>
            <p:cNvSpPr>
              <a:spLocks noChangeArrowheads="1"/>
            </p:cNvSpPr>
            <p:nvPr/>
          </p:nvSpPr>
          <p:spPr bwMode="auto">
            <a:xfrm>
              <a:off x="2200" y="1662"/>
              <a:ext cx="997" cy="18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3324" name="AutoShape 7"/>
            <p:cNvSpPr>
              <a:spLocks noChangeArrowheads="1"/>
            </p:cNvSpPr>
            <p:nvPr/>
          </p:nvSpPr>
          <p:spPr bwMode="auto">
            <a:xfrm>
              <a:off x="2971" y="166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5" name="AutoShape 8"/>
            <p:cNvSpPr>
              <a:spLocks noChangeArrowheads="1"/>
            </p:cNvSpPr>
            <p:nvPr/>
          </p:nvSpPr>
          <p:spPr bwMode="auto">
            <a:xfrm>
              <a:off x="3742" y="166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6" name="AutoShape 9"/>
            <p:cNvSpPr>
              <a:spLocks noChangeArrowheads="1"/>
            </p:cNvSpPr>
            <p:nvPr/>
          </p:nvSpPr>
          <p:spPr bwMode="auto">
            <a:xfrm>
              <a:off x="4513" y="166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7" name="AutoShape 10"/>
            <p:cNvSpPr>
              <a:spLocks noChangeArrowheads="1"/>
            </p:cNvSpPr>
            <p:nvPr/>
          </p:nvSpPr>
          <p:spPr bwMode="auto">
            <a:xfrm>
              <a:off x="1883" y="1890"/>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28" name="AutoShape 11"/>
            <p:cNvSpPr>
              <a:spLocks noChangeArrowheads="1"/>
            </p:cNvSpPr>
            <p:nvPr/>
          </p:nvSpPr>
          <p:spPr bwMode="auto">
            <a:xfrm>
              <a:off x="2654" y="1890"/>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29" name="AutoShape 12"/>
            <p:cNvSpPr>
              <a:spLocks noChangeArrowheads="1"/>
            </p:cNvSpPr>
            <p:nvPr/>
          </p:nvSpPr>
          <p:spPr bwMode="auto">
            <a:xfrm>
              <a:off x="3425" y="1889"/>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0" name="AutoShape 13"/>
            <p:cNvSpPr>
              <a:spLocks noChangeArrowheads="1"/>
            </p:cNvSpPr>
            <p:nvPr/>
          </p:nvSpPr>
          <p:spPr bwMode="auto">
            <a:xfrm>
              <a:off x="4195" y="1890"/>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1" name="AutoShape 14"/>
            <p:cNvSpPr>
              <a:spLocks noChangeArrowheads="1"/>
            </p:cNvSpPr>
            <p:nvPr/>
          </p:nvSpPr>
          <p:spPr bwMode="auto">
            <a:xfrm>
              <a:off x="1565" y="2116"/>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32" name="AutoShape 15"/>
            <p:cNvSpPr>
              <a:spLocks noChangeArrowheads="1"/>
            </p:cNvSpPr>
            <p:nvPr/>
          </p:nvSpPr>
          <p:spPr bwMode="auto">
            <a:xfrm>
              <a:off x="2337" y="2116"/>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33" name="AutoShape 16"/>
            <p:cNvSpPr>
              <a:spLocks noChangeArrowheads="1"/>
            </p:cNvSpPr>
            <p:nvPr/>
          </p:nvSpPr>
          <p:spPr bwMode="auto">
            <a:xfrm>
              <a:off x="3107"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4" name="AutoShape 17"/>
            <p:cNvSpPr>
              <a:spLocks noChangeArrowheads="1"/>
            </p:cNvSpPr>
            <p:nvPr/>
          </p:nvSpPr>
          <p:spPr bwMode="auto">
            <a:xfrm>
              <a:off x="3878"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5" name="AutoShape 18"/>
            <p:cNvSpPr>
              <a:spLocks noChangeArrowheads="1"/>
            </p:cNvSpPr>
            <p:nvPr/>
          </p:nvSpPr>
          <p:spPr bwMode="auto">
            <a:xfrm>
              <a:off x="1701" y="1434"/>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6" name="AutoShape 19"/>
            <p:cNvSpPr>
              <a:spLocks noChangeArrowheads="1"/>
            </p:cNvSpPr>
            <p:nvPr/>
          </p:nvSpPr>
          <p:spPr bwMode="auto">
            <a:xfrm>
              <a:off x="1429" y="1661"/>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7" name="AutoShape 20"/>
            <p:cNvSpPr>
              <a:spLocks noChangeArrowheads="1"/>
            </p:cNvSpPr>
            <p:nvPr/>
          </p:nvSpPr>
          <p:spPr bwMode="auto">
            <a:xfrm>
              <a:off x="1112" y="1889"/>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38" name="AutoShape 21"/>
            <p:cNvSpPr>
              <a:spLocks noChangeArrowheads="1"/>
            </p:cNvSpPr>
            <p:nvPr/>
          </p:nvSpPr>
          <p:spPr bwMode="auto">
            <a:xfrm>
              <a:off x="795" y="2116"/>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39" name="AutoShape 22"/>
            <p:cNvSpPr>
              <a:spLocks noChangeArrowheads="1"/>
            </p:cNvSpPr>
            <p:nvPr/>
          </p:nvSpPr>
          <p:spPr bwMode="auto">
            <a:xfrm>
              <a:off x="477" y="2342"/>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40" name="AutoShape 23"/>
            <p:cNvSpPr>
              <a:spLocks noChangeArrowheads="1"/>
            </p:cNvSpPr>
            <p:nvPr/>
          </p:nvSpPr>
          <p:spPr bwMode="auto">
            <a:xfrm>
              <a:off x="1248" y="234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1" name="AutoShape 24"/>
            <p:cNvSpPr>
              <a:spLocks noChangeArrowheads="1"/>
            </p:cNvSpPr>
            <p:nvPr/>
          </p:nvSpPr>
          <p:spPr bwMode="auto">
            <a:xfrm>
              <a:off x="2019" y="2341"/>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2" name="AutoShape 25"/>
            <p:cNvSpPr>
              <a:spLocks noChangeArrowheads="1"/>
            </p:cNvSpPr>
            <p:nvPr/>
          </p:nvSpPr>
          <p:spPr bwMode="auto">
            <a:xfrm>
              <a:off x="2790" y="2341"/>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3" name="AutoShape 26"/>
            <p:cNvSpPr>
              <a:spLocks noChangeArrowheads="1"/>
            </p:cNvSpPr>
            <p:nvPr/>
          </p:nvSpPr>
          <p:spPr bwMode="auto">
            <a:xfrm>
              <a:off x="3561" y="234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4" name="AutoShape 27"/>
            <p:cNvSpPr>
              <a:spLocks noChangeArrowheads="1"/>
            </p:cNvSpPr>
            <p:nvPr/>
          </p:nvSpPr>
          <p:spPr bwMode="auto">
            <a:xfrm>
              <a:off x="975"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5" name="AutoShape 28"/>
            <p:cNvSpPr>
              <a:spLocks noChangeArrowheads="1"/>
            </p:cNvSpPr>
            <p:nvPr/>
          </p:nvSpPr>
          <p:spPr bwMode="auto">
            <a:xfrm>
              <a:off x="1746"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6" name="AutoShape 29"/>
            <p:cNvSpPr>
              <a:spLocks noChangeArrowheads="1"/>
            </p:cNvSpPr>
            <p:nvPr/>
          </p:nvSpPr>
          <p:spPr bwMode="auto">
            <a:xfrm>
              <a:off x="2517"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7" name="AutoShape 30"/>
            <p:cNvSpPr>
              <a:spLocks noChangeArrowheads="1"/>
            </p:cNvSpPr>
            <p:nvPr/>
          </p:nvSpPr>
          <p:spPr bwMode="auto">
            <a:xfrm>
              <a:off x="3288"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48" name="AutoShape 31"/>
            <p:cNvSpPr>
              <a:spLocks noChangeArrowheads="1"/>
            </p:cNvSpPr>
            <p:nvPr/>
          </p:nvSpPr>
          <p:spPr bwMode="auto">
            <a:xfrm>
              <a:off x="703" y="2794"/>
              <a:ext cx="997" cy="18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3349" name="AutoShape 32"/>
            <p:cNvSpPr>
              <a:spLocks noChangeArrowheads="1"/>
            </p:cNvSpPr>
            <p:nvPr/>
          </p:nvSpPr>
          <p:spPr bwMode="auto">
            <a:xfrm>
              <a:off x="1474" y="2794"/>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50" name="AutoShape 33"/>
            <p:cNvSpPr>
              <a:spLocks noChangeArrowheads="1"/>
            </p:cNvSpPr>
            <p:nvPr/>
          </p:nvSpPr>
          <p:spPr bwMode="auto">
            <a:xfrm>
              <a:off x="2245" y="2794"/>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3351" name="AutoShape 34"/>
            <p:cNvSpPr>
              <a:spLocks noChangeArrowheads="1"/>
            </p:cNvSpPr>
            <p:nvPr/>
          </p:nvSpPr>
          <p:spPr bwMode="auto">
            <a:xfrm>
              <a:off x="3016" y="2794"/>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3352" name="AutoShape 35"/>
            <p:cNvSpPr>
              <a:spLocks noChangeArrowheads="1"/>
            </p:cNvSpPr>
            <p:nvPr/>
          </p:nvSpPr>
          <p:spPr bwMode="auto">
            <a:xfrm>
              <a:off x="204" y="2566"/>
              <a:ext cx="997" cy="181"/>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pic>
          <p:nvPicPr>
            <p:cNvPr id="13353" name="Picture 37" descr="agri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 y="1933"/>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43"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 y="2478"/>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44"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1" y="1661"/>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3319"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D1700B-5C2C-465D-AD93-11F424EE7725}" type="slidenum">
              <a:rPr lang="fr-FR" smtClean="0"/>
              <a:pPr eaLnBrk="1" hangingPunct="1"/>
              <a:t>12</a:t>
            </a:fld>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e 1"/>
          <p:cNvGrpSpPr>
            <a:grpSpLocks/>
          </p:cNvGrpSpPr>
          <p:nvPr/>
        </p:nvGrpSpPr>
        <p:grpSpPr bwMode="auto">
          <a:xfrm>
            <a:off x="536575" y="2278063"/>
            <a:ext cx="8240713" cy="2444750"/>
            <a:chOff x="-107951" y="2276475"/>
            <a:chExt cx="9285289" cy="2446339"/>
          </a:xfrm>
        </p:grpSpPr>
        <p:sp>
          <p:nvSpPr>
            <p:cNvPr id="14342" name="AutoShape 2"/>
            <p:cNvSpPr>
              <a:spLocks noChangeArrowheads="1"/>
            </p:cNvSpPr>
            <p:nvPr/>
          </p:nvSpPr>
          <p:spPr bwMode="auto">
            <a:xfrm>
              <a:off x="3924300"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43" name="AutoShape 3"/>
            <p:cNvSpPr>
              <a:spLocks noChangeArrowheads="1"/>
            </p:cNvSpPr>
            <p:nvPr/>
          </p:nvSpPr>
          <p:spPr bwMode="auto">
            <a:xfrm>
              <a:off x="5148263" y="2278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44" name="AutoShape 4"/>
            <p:cNvSpPr>
              <a:spLocks noChangeArrowheads="1"/>
            </p:cNvSpPr>
            <p:nvPr/>
          </p:nvSpPr>
          <p:spPr bwMode="auto">
            <a:xfrm>
              <a:off x="6372225"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45"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46" name="AutoShape 6"/>
            <p:cNvSpPr>
              <a:spLocks noChangeArrowheads="1"/>
            </p:cNvSpPr>
            <p:nvPr/>
          </p:nvSpPr>
          <p:spPr bwMode="auto">
            <a:xfrm>
              <a:off x="3492500" y="2638425"/>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4347" name="AutoShape 7"/>
            <p:cNvSpPr>
              <a:spLocks noChangeArrowheads="1"/>
            </p:cNvSpPr>
            <p:nvPr/>
          </p:nvSpPr>
          <p:spPr bwMode="auto">
            <a:xfrm>
              <a:off x="4716463"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48" name="AutoShape 8"/>
            <p:cNvSpPr>
              <a:spLocks noChangeArrowheads="1"/>
            </p:cNvSpPr>
            <p:nvPr/>
          </p:nvSpPr>
          <p:spPr bwMode="auto">
            <a:xfrm>
              <a:off x="5940425" y="26384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49" name="AutoShape 9"/>
            <p:cNvSpPr>
              <a:spLocks noChangeArrowheads="1"/>
            </p:cNvSpPr>
            <p:nvPr/>
          </p:nvSpPr>
          <p:spPr bwMode="auto">
            <a:xfrm>
              <a:off x="7164388"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2538" name="AutoShape 10"/>
            <p:cNvSpPr>
              <a:spLocks noChangeArrowheads="1"/>
            </p:cNvSpPr>
            <p:nvPr/>
          </p:nvSpPr>
          <p:spPr bwMode="auto">
            <a:xfrm>
              <a:off x="2989265" y="3000375"/>
              <a:ext cx="1582737"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14353" name="AutoShape 11"/>
            <p:cNvSpPr>
              <a:spLocks noChangeArrowheads="1"/>
            </p:cNvSpPr>
            <p:nvPr/>
          </p:nvSpPr>
          <p:spPr bwMode="auto">
            <a:xfrm>
              <a:off x="4213225" y="3000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54" name="AutoShape 12"/>
            <p:cNvSpPr>
              <a:spLocks noChangeArrowheads="1"/>
            </p:cNvSpPr>
            <p:nvPr/>
          </p:nvSpPr>
          <p:spPr bwMode="auto">
            <a:xfrm>
              <a:off x="5437188" y="29987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55" name="AutoShape 13"/>
            <p:cNvSpPr>
              <a:spLocks noChangeArrowheads="1"/>
            </p:cNvSpPr>
            <p:nvPr/>
          </p:nvSpPr>
          <p:spPr bwMode="auto">
            <a:xfrm>
              <a:off x="66595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2542" name="AutoShape 14"/>
            <p:cNvSpPr>
              <a:spLocks noChangeArrowheads="1"/>
            </p:cNvSpPr>
            <p:nvPr/>
          </p:nvSpPr>
          <p:spPr bwMode="auto">
            <a:xfrm>
              <a:off x="2484440" y="3359150"/>
              <a:ext cx="1582737"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2543" name="AutoShape 15"/>
            <p:cNvSpPr>
              <a:spLocks noChangeArrowheads="1"/>
            </p:cNvSpPr>
            <p:nvPr/>
          </p:nvSpPr>
          <p:spPr bwMode="auto">
            <a:xfrm>
              <a:off x="3709989" y="3359150"/>
              <a:ext cx="1582737"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14362" name="AutoShape 16"/>
            <p:cNvSpPr>
              <a:spLocks noChangeArrowheads="1"/>
            </p:cNvSpPr>
            <p:nvPr/>
          </p:nvSpPr>
          <p:spPr bwMode="auto">
            <a:xfrm>
              <a:off x="49323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63" name="AutoShape 17"/>
            <p:cNvSpPr>
              <a:spLocks noChangeArrowheads="1"/>
            </p:cNvSpPr>
            <p:nvPr/>
          </p:nvSpPr>
          <p:spPr bwMode="auto">
            <a:xfrm>
              <a:off x="6156325" y="33591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64" name="AutoShape 18"/>
            <p:cNvSpPr>
              <a:spLocks noChangeArrowheads="1"/>
            </p:cNvSpPr>
            <p:nvPr/>
          </p:nvSpPr>
          <p:spPr bwMode="auto">
            <a:xfrm>
              <a:off x="2700338" y="2276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65" name="AutoShape 19"/>
            <p:cNvSpPr>
              <a:spLocks noChangeArrowheads="1"/>
            </p:cNvSpPr>
            <p:nvPr/>
          </p:nvSpPr>
          <p:spPr bwMode="auto">
            <a:xfrm>
              <a:off x="226853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66" name="AutoShape 20"/>
            <p:cNvSpPr>
              <a:spLocks noChangeArrowheads="1"/>
            </p:cNvSpPr>
            <p:nvPr/>
          </p:nvSpPr>
          <p:spPr bwMode="auto">
            <a:xfrm>
              <a:off x="1765300" y="29987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2549" name="AutoShape 21"/>
            <p:cNvSpPr>
              <a:spLocks noChangeArrowheads="1"/>
            </p:cNvSpPr>
            <p:nvPr/>
          </p:nvSpPr>
          <p:spPr bwMode="auto">
            <a:xfrm>
              <a:off x="1262065" y="3359150"/>
              <a:ext cx="1582737"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2550" name="AutoShape 22"/>
            <p:cNvSpPr>
              <a:spLocks noChangeArrowheads="1"/>
            </p:cNvSpPr>
            <p:nvPr/>
          </p:nvSpPr>
          <p:spPr bwMode="auto">
            <a:xfrm>
              <a:off x="757240" y="3717926"/>
              <a:ext cx="1582737"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14373" name="AutoShape 23"/>
            <p:cNvSpPr>
              <a:spLocks noChangeArrowheads="1"/>
            </p:cNvSpPr>
            <p:nvPr/>
          </p:nvSpPr>
          <p:spPr bwMode="auto">
            <a:xfrm>
              <a:off x="1981200" y="3717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74" name="AutoShape 24"/>
            <p:cNvSpPr>
              <a:spLocks noChangeArrowheads="1"/>
            </p:cNvSpPr>
            <p:nvPr/>
          </p:nvSpPr>
          <p:spPr bwMode="auto">
            <a:xfrm>
              <a:off x="320516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75" name="AutoShape 25"/>
            <p:cNvSpPr>
              <a:spLocks noChangeArrowheads="1"/>
            </p:cNvSpPr>
            <p:nvPr/>
          </p:nvSpPr>
          <p:spPr bwMode="auto">
            <a:xfrm>
              <a:off x="4429125" y="37163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76" name="AutoShape 26"/>
            <p:cNvSpPr>
              <a:spLocks noChangeArrowheads="1"/>
            </p:cNvSpPr>
            <p:nvPr/>
          </p:nvSpPr>
          <p:spPr bwMode="auto">
            <a:xfrm>
              <a:off x="565308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77" name="AutoShape 27"/>
            <p:cNvSpPr>
              <a:spLocks noChangeArrowheads="1"/>
            </p:cNvSpPr>
            <p:nvPr/>
          </p:nvSpPr>
          <p:spPr bwMode="auto">
            <a:xfrm>
              <a:off x="1547813"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78" name="AutoShape 28"/>
            <p:cNvSpPr>
              <a:spLocks noChangeArrowheads="1"/>
            </p:cNvSpPr>
            <p:nvPr/>
          </p:nvSpPr>
          <p:spPr bwMode="auto">
            <a:xfrm>
              <a:off x="2771775"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79" name="AutoShape 29"/>
            <p:cNvSpPr>
              <a:spLocks noChangeArrowheads="1"/>
            </p:cNvSpPr>
            <p:nvPr/>
          </p:nvSpPr>
          <p:spPr bwMode="auto">
            <a:xfrm>
              <a:off x="3995738"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80" name="AutoShape 30"/>
            <p:cNvSpPr>
              <a:spLocks noChangeArrowheads="1"/>
            </p:cNvSpPr>
            <p:nvPr/>
          </p:nvSpPr>
          <p:spPr bwMode="auto">
            <a:xfrm>
              <a:off x="5219700"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4381" name="AutoShape 31"/>
            <p:cNvSpPr>
              <a:spLocks noChangeArrowheads="1"/>
            </p:cNvSpPr>
            <p:nvPr/>
          </p:nvSpPr>
          <p:spPr bwMode="auto">
            <a:xfrm>
              <a:off x="1116013" y="4435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22560" name="AutoShape 32"/>
            <p:cNvSpPr>
              <a:spLocks noChangeArrowheads="1"/>
            </p:cNvSpPr>
            <p:nvPr/>
          </p:nvSpPr>
          <p:spPr bwMode="auto">
            <a:xfrm>
              <a:off x="2339975" y="4435476"/>
              <a:ext cx="1582739"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2561" name="AutoShape 33"/>
            <p:cNvSpPr>
              <a:spLocks noChangeArrowheads="1"/>
            </p:cNvSpPr>
            <p:nvPr/>
          </p:nvSpPr>
          <p:spPr bwMode="auto">
            <a:xfrm>
              <a:off x="3563940" y="4435476"/>
              <a:ext cx="1582737"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14388" name="AutoShape 34"/>
            <p:cNvSpPr>
              <a:spLocks noChangeArrowheads="1"/>
            </p:cNvSpPr>
            <p:nvPr/>
          </p:nvSpPr>
          <p:spPr bwMode="auto">
            <a:xfrm>
              <a:off x="4787900"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2563" name="AutoShape 35"/>
            <p:cNvSpPr>
              <a:spLocks noChangeArrowheads="1"/>
            </p:cNvSpPr>
            <p:nvPr/>
          </p:nvSpPr>
          <p:spPr bwMode="auto">
            <a:xfrm>
              <a:off x="323849" y="4073526"/>
              <a:ext cx="1582739" cy="287338"/>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2564" name="AutoShape 36"/>
            <p:cNvSpPr>
              <a:spLocks noChangeArrowheads="1"/>
            </p:cNvSpPr>
            <p:nvPr/>
          </p:nvSpPr>
          <p:spPr bwMode="auto">
            <a:xfrm>
              <a:off x="-107951" y="4433888"/>
              <a:ext cx="1582739" cy="287337"/>
            </a:xfrm>
            <a:prstGeom prst="parallelogram">
              <a:avLst>
                <a:gd name="adj" fmla="val 137707"/>
              </a:avLst>
            </a:prstGeom>
            <a:blipFill dpi="0" rotWithShape="1">
              <a:blip r:embed="rId3"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pic>
          <p:nvPicPr>
            <p:cNvPr id="14395" name="Picture 41" descr="agri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48" descr="batiments_ve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876"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49" descr="batiments_ve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ext Box 51"/>
          <p:cNvSpPr txBox="1">
            <a:spLocks noChangeArrowheads="1"/>
          </p:cNvSpPr>
          <p:nvPr/>
        </p:nvSpPr>
        <p:spPr bwMode="auto">
          <a:xfrm>
            <a:off x="2041525" y="101441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2 : Une exploitation céréalière</a:t>
            </a:r>
          </a:p>
        </p:txBody>
      </p:sp>
      <p:sp>
        <p:nvSpPr>
          <p:cNvPr id="44"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434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FCBC0A-86C7-454D-B627-3C52BC2AFEBA}" type="slidenum">
              <a:rPr lang="fr-FR" smtClean="0"/>
              <a:pPr eaLnBrk="1" hangingPunct="1"/>
              <a:t>13</a:t>
            </a:fld>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3924300" y="2278063"/>
            <a:ext cx="1582738" cy="287337"/>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5363" name="AutoShape 3"/>
          <p:cNvSpPr>
            <a:spLocks noChangeArrowheads="1"/>
          </p:cNvSpPr>
          <p:nvPr/>
        </p:nvSpPr>
        <p:spPr bwMode="auto">
          <a:xfrm>
            <a:off x="5148263" y="2278063"/>
            <a:ext cx="1582737" cy="287337"/>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5364" name="AutoShape 4"/>
          <p:cNvSpPr>
            <a:spLocks noChangeArrowheads="1"/>
          </p:cNvSpPr>
          <p:nvPr/>
        </p:nvSpPr>
        <p:spPr bwMode="auto">
          <a:xfrm>
            <a:off x="6372225" y="2278063"/>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5365" name="AutoShape 5"/>
          <p:cNvSpPr>
            <a:spLocks noChangeArrowheads="1"/>
          </p:cNvSpPr>
          <p:nvPr/>
        </p:nvSpPr>
        <p:spPr bwMode="auto">
          <a:xfrm>
            <a:off x="7594600" y="2276475"/>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5366" name="AutoShape 6"/>
          <p:cNvSpPr>
            <a:spLocks noChangeArrowheads="1"/>
          </p:cNvSpPr>
          <p:nvPr/>
        </p:nvSpPr>
        <p:spPr bwMode="auto">
          <a:xfrm>
            <a:off x="3492500" y="2638425"/>
            <a:ext cx="1582738" cy="285750"/>
          </a:xfrm>
          <a:prstGeom prst="parallelogram">
            <a:avLst>
              <a:gd name="adj" fmla="val 138472"/>
            </a:avLst>
          </a:prstGeom>
          <a:solidFill>
            <a:srgbClr val="FF0000"/>
          </a:solidFill>
          <a:ln w="9525">
            <a:solidFill>
              <a:schemeClr val="tx1"/>
            </a:solidFill>
            <a:miter lim="800000"/>
            <a:headEnd/>
            <a:tailEnd/>
          </a:ln>
        </p:spPr>
        <p:txBody>
          <a:bodyPr wrap="none" anchor="ctr"/>
          <a:lstStyle/>
          <a:p>
            <a:endParaRPr lang="fr-FR"/>
          </a:p>
        </p:txBody>
      </p:sp>
      <p:sp>
        <p:nvSpPr>
          <p:cNvPr id="15367" name="AutoShape 7"/>
          <p:cNvSpPr>
            <a:spLocks noChangeArrowheads="1"/>
          </p:cNvSpPr>
          <p:nvPr/>
        </p:nvSpPr>
        <p:spPr bwMode="auto">
          <a:xfrm>
            <a:off x="4716463" y="2638425"/>
            <a:ext cx="1582737"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5368" name="AutoShape 8"/>
          <p:cNvSpPr>
            <a:spLocks noChangeArrowheads="1"/>
          </p:cNvSpPr>
          <p:nvPr/>
        </p:nvSpPr>
        <p:spPr bwMode="auto">
          <a:xfrm>
            <a:off x="5940425" y="2638425"/>
            <a:ext cx="1582738"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5369" name="AutoShape 9"/>
          <p:cNvSpPr>
            <a:spLocks noChangeArrowheads="1"/>
          </p:cNvSpPr>
          <p:nvPr/>
        </p:nvSpPr>
        <p:spPr bwMode="auto">
          <a:xfrm>
            <a:off x="7164388" y="2638425"/>
            <a:ext cx="1582737"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5370" name="AutoShape 10"/>
          <p:cNvSpPr>
            <a:spLocks noChangeArrowheads="1"/>
          </p:cNvSpPr>
          <p:nvPr/>
        </p:nvSpPr>
        <p:spPr bwMode="auto">
          <a:xfrm>
            <a:off x="2989263" y="30003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71" name="AutoShape 11"/>
          <p:cNvSpPr>
            <a:spLocks noChangeArrowheads="1"/>
          </p:cNvSpPr>
          <p:nvPr/>
        </p:nvSpPr>
        <p:spPr bwMode="auto">
          <a:xfrm>
            <a:off x="4213225" y="3000375"/>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5372" name="AutoShape 12"/>
          <p:cNvSpPr>
            <a:spLocks noChangeArrowheads="1"/>
          </p:cNvSpPr>
          <p:nvPr/>
        </p:nvSpPr>
        <p:spPr bwMode="auto">
          <a:xfrm>
            <a:off x="5437188" y="299878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5373" name="AutoShape 13"/>
          <p:cNvSpPr>
            <a:spLocks noChangeArrowheads="1"/>
          </p:cNvSpPr>
          <p:nvPr/>
        </p:nvSpPr>
        <p:spPr bwMode="auto">
          <a:xfrm>
            <a:off x="6659563" y="30003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5374" name="AutoShape 14"/>
          <p:cNvSpPr>
            <a:spLocks noChangeArrowheads="1"/>
          </p:cNvSpPr>
          <p:nvPr/>
        </p:nvSpPr>
        <p:spPr bwMode="auto">
          <a:xfrm>
            <a:off x="248443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75" name="AutoShape 15"/>
          <p:cNvSpPr>
            <a:spLocks noChangeArrowheads="1"/>
          </p:cNvSpPr>
          <p:nvPr/>
        </p:nvSpPr>
        <p:spPr bwMode="auto">
          <a:xfrm>
            <a:off x="370998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76" name="AutoShape 16"/>
          <p:cNvSpPr>
            <a:spLocks noChangeArrowheads="1"/>
          </p:cNvSpPr>
          <p:nvPr/>
        </p:nvSpPr>
        <p:spPr bwMode="auto">
          <a:xfrm>
            <a:off x="4932363" y="3359150"/>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5377" name="AutoShape 17"/>
          <p:cNvSpPr>
            <a:spLocks noChangeArrowheads="1"/>
          </p:cNvSpPr>
          <p:nvPr/>
        </p:nvSpPr>
        <p:spPr bwMode="auto">
          <a:xfrm>
            <a:off x="6156325" y="3359150"/>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15378" name="AutoShape 18"/>
          <p:cNvSpPr>
            <a:spLocks noChangeArrowheads="1"/>
          </p:cNvSpPr>
          <p:nvPr/>
        </p:nvSpPr>
        <p:spPr bwMode="auto">
          <a:xfrm>
            <a:off x="2700338" y="2276475"/>
            <a:ext cx="1582737"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5379" name="AutoShape 19"/>
          <p:cNvSpPr>
            <a:spLocks noChangeArrowheads="1"/>
          </p:cNvSpPr>
          <p:nvPr/>
        </p:nvSpPr>
        <p:spPr bwMode="auto">
          <a:xfrm>
            <a:off x="2268538" y="2636838"/>
            <a:ext cx="1582737"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5380" name="AutoShape 20"/>
          <p:cNvSpPr>
            <a:spLocks noChangeArrowheads="1"/>
          </p:cNvSpPr>
          <p:nvPr/>
        </p:nvSpPr>
        <p:spPr bwMode="auto">
          <a:xfrm>
            <a:off x="1765300" y="2998788"/>
            <a:ext cx="1582738"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5381" name="AutoShape 21"/>
          <p:cNvSpPr>
            <a:spLocks noChangeArrowheads="1"/>
          </p:cNvSpPr>
          <p:nvPr/>
        </p:nvSpPr>
        <p:spPr bwMode="auto">
          <a:xfrm>
            <a:off x="1262063"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82" name="AutoShape 22"/>
          <p:cNvSpPr>
            <a:spLocks noChangeArrowheads="1"/>
          </p:cNvSpPr>
          <p:nvPr/>
        </p:nvSpPr>
        <p:spPr bwMode="auto">
          <a:xfrm>
            <a:off x="757238" y="371792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83" name="AutoShape 23"/>
          <p:cNvSpPr>
            <a:spLocks noChangeArrowheads="1"/>
          </p:cNvSpPr>
          <p:nvPr/>
        </p:nvSpPr>
        <p:spPr bwMode="auto">
          <a:xfrm>
            <a:off x="1981200" y="3717925"/>
            <a:ext cx="1582738" cy="287338"/>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5384" name="AutoShape 24"/>
          <p:cNvSpPr>
            <a:spLocks noChangeArrowheads="1"/>
          </p:cNvSpPr>
          <p:nvPr/>
        </p:nvSpPr>
        <p:spPr bwMode="auto">
          <a:xfrm>
            <a:off x="3205163" y="371633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5385" name="AutoShape 25"/>
          <p:cNvSpPr>
            <a:spLocks noChangeArrowheads="1"/>
          </p:cNvSpPr>
          <p:nvPr/>
        </p:nvSpPr>
        <p:spPr bwMode="auto">
          <a:xfrm>
            <a:off x="4429125" y="3716338"/>
            <a:ext cx="1582738"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5386" name="AutoShape 26"/>
          <p:cNvSpPr>
            <a:spLocks noChangeArrowheads="1"/>
          </p:cNvSpPr>
          <p:nvPr/>
        </p:nvSpPr>
        <p:spPr bwMode="auto">
          <a:xfrm>
            <a:off x="5653088" y="3717925"/>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5387" name="AutoShape 27"/>
          <p:cNvSpPr>
            <a:spLocks noChangeArrowheads="1"/>
          </p:cNvSpPr>
          <p:nvPr/>
        </p:nvSpPr>
        <p:spPr bwMode="auto">
          <a:xfrm>
            <a:off x="1547813" y="4075113"/>
            <a:ext cx="1582737"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5388" name="AutoShape 28"/>
          <p:cNvSpPr>
            <a:spLocks noChangeArrowheads="1"/>
          </p:cNvSpPr>
          <p:nvPr/>
        </p:nvSpPr>
        <p:spPr bwMode="auto">
          <a:xfrm>
            <a:off x="2771775" y="4075113"/>
            <a:ext cx="1582738"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15389" name="AutoShape 29"/>
          <p:cNvSpPr>
            <a:spLocks noChangeArrowheads="1"/>
          </p:cNvSpPr>
          <p:nvPr/>
        </p:nvSpPr>
        <p:spPr bwMode="auto">
          <a:xfrm>
            <a:off x="3995738" y="4075113"/>
            <a:ext cx="1582737"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5390" name="AutoShape 30"/>
          <p:cNvSpPr>
            <a:spLocks noChangeArrowheads="1"/>
          </p:cNvSpPr>
          <p:nvPr/>
        </p:nvSpPr>
        <p:spPr bwMode="auto">
          <a:xfrm>
            <a:off x="5219700" y="4075113"/>
            <a:ext cx="1582738"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5391" name="AutoShape 31"/>
          <p:cNvSpPr>
            <a:spLocks noChangeArrowheads="1"/>
          </p:cNvSpPr>
          <p:nvPr/>
        </p:nvSpPr>
        <p:spPr bwMode="auto">
          <a:xfrm>
            <a:off x="1116013" y="4435475"/>
            <a:ext cx="1582737" cy="285750"/>
          </a:xfrm>
          <a:prstGeom prst="parallelogram">
            <a:avLst>
              <a:gd name="adj" fmla="val 138472"/>
            </a:avLst>
          </a:prstGeom>
          <a:solidFill>
            <a:srgbClr val="CC99FF"/>
          </a:solidFill>
          <a:ln w="9525">
            <a:solidFill>
              <a:schemeClr val="tx1"/>
            </a:solidFill>
            <a:miter lim="800000"/>
            <a:headEnd/>
            <a:tailEnd/>
          </a:ln>
        </p:spPr>
        <p:txBody>
          <a:bodyPr wrap="none" anchor="ctr"/>
          <a:lstStyle/>
          <a:p>
            <a:endParaRPr lang="fr-FR"/>
          </a:p>
        </p:txBody>
      </p:sp>
      <p:sp>
        <p:nvSpPr>
          <p:cNvPr id="15392" name="AutoShape 32"/>
          <p:cNvSpPr>
            <a:spLocks noChangeArrowheads="1"/>
          </p:cNvSpPr>
          <p:nvPr/>
        </p:nvSpPr>
        <p:spPr bwMode="auto">
          <a:xfrm>
            <a:off x="2339975" y="443547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93" name="AutoShape 33"/>
          <p:cNvSpPr>
            <a:spLocks noChangeArrowheads="1"/>
          </p:cNvSpPr>
          <p:nvPr/>
        </p:nvSpPr>
        <p:spPr bwMode="auto">
          <a:xfrm>
            <a:off x="3563938" y="44354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94" name="AutoShape 34"/>
          <p:cNvSpPr>
            <a:spLocks noChangeArrowheads="1"/>
          </p:cNvSpPr>
          <p:nvPr/>
        </p:nvSpPr>
        <p:spPr bwMode="auto">
          <a:xfrm>
            <a:off x="4787900" y="4435475"/>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15395" name="AutoShape 35"/>
          <p:cNvSpPr>
            <a:spLocks noChangeArrowheads="1"/>
          </p:cNvSpPr>
          <p:nvPr/>
        </p:nvSpPr>
        <p:spPr bwMode="auto">
          <a:xfrm>
            <a:off x="323850" y="407352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15396" name="AutoShape 36"/>
          <p:cNvSpPr>
            <a:spLocks noChangeArrowheads="1"/>
          </p:cNvSpPr>
          <p:nvPr/>
        </p:nvSpPr>
        <p:spPr bwMode="auto">
          <a:xfrm>
            <a:off x="-107950" y="44338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pic>
        <p:nvPicPr>
          <p:cNvPr id="15397" name="Picture 37"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38" descr="agri_jeu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39" descr="agri_ma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Picture 40"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Picture 41"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Picture 42" descr="agri_vert_clai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3" name="Text Box 43"/>
          <p:cNvSpPr txBox="1">
            <a:spLocks noChangeArrowheads="1"/>
          </p:cNvSpPr>
          <p:nvPr/>
        </p:nvSpPr>
        <p:spPr bwMode="auto">
          <a:xfrm>
            <a:off x="2044700" y="1039813"/>
            <a:ext cx="676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Une répartition des parcelles cultivées entre des agriculteurs</a:t>
            </a:r>
          </a:p>
        </p:txBody>
      </p:sp>
      <p:sp>
        <p:nvSpPr>
          <p:cNvPr id="47"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540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602584-394A-49D9-9156-E20D65C36724}" type="slidenum">
              <a:rPr lang="fr-FR" smtClean="0"/>
              <a:pPr eaLnBrk="1" hangingPunct="1"/>
              <a:t>14</a:t>
            </a:fld>
            <a:endParaRPr 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924300" y="2278063"/>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87" name="AutoShape 3"/>
          <p:cNvSpPr>
            <a:spLocks noChangeArrowheads="1"/>
          </p:cNvSpPr>
          <p:nvPr/>
        </p:nvSpPr>
        <p:spPr bwMode="auto">
          <a:xfrm>
            <a:off x="5148263" y="2278063"/>
            <a:ext cx="1582737"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88" name="AutoShape 4"/>
          <p:cNvSpPr>
            <a:spLocks noChangeArrowheads="1"/>
          </p:cNvSpPr>
          <p:nvPr/>
        </p:nvSpPr>
        <p:spPr bwMode="auto">
          <a:xfrm>
            <a:off x="6372225" y="2278063"/>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6389" name="AutoShape 5"/>
          <p:cNvSpPr>
            <a:spLocks noChangeArrowheads="1"/>
          </p:cNvSpPr>
          <p:nvPr/>
        </p:nvSpPr>
        <p:spPr bwMode="auto">
          <a:xfrm>
            <a:off x="7594600" y="2276475"/>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0" name="AutoShape 6"/>
          <p:cNvSpPr>
            <a:spLocks noChangeArrowheads="1"/>
          </p:cNvSpPr>
          <p:nvPr/>
        </p:nvSpPr>
        <p:spPr bwMode="auto">
          <a:xfrm>
            <a:off x="3492500" y="2638425"/>
            <a:ext cx="1582738" cy="285750"/>
          </a:xfrm>
          <a:prstGeom prst="parallelogram">
            <a:avLst>
              <a:gd name="adj" fmla="val 1384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1" name="AutoShape 7"/>
          <p:cNvSpPr>
            <a:spLocks noChangeArrowheads="1"/>
          </p:cNvSpPr>
          <p:nvPr/>
        </p:nvSpPr>
        <p:spPr bwMode="auto">
          <a:xfrm>
            <a:off x="4716463" y="263842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2" name="AutoShape 8"/>
          <p:cNvSpPr>
            <a:spLocks noChangeArrowheads="1"/>
          </p:cNvSpPr>
          <p:nvPr/>
        </p:nvSpPr>
        <p:spPr bwMode="auto">
          <a:xfrm>
            <a:off x="5940425" y="2638425"/>
            <a:ext cx="1582738"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6393" name="AutoShape 9"/>
          <p:cNvSpPr>
            <a:spLocks noChangeArrowheads="1"/>
          </p:cNvSpPr>
          <p:nvPr/>
        </p:nvSpPr>
        <p:spPr bwMode="auto">
          <a:xfrm>
            <a:off x="7164388" y="263842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4" name="AutoShape 10"/>
          <p:cNvSpPr>
            <a:spLocks noChangeArrowheads="1"/>
          </p:cNvSpPr>
          <p:nvPr/>
        </p:nvSpPr>
        <p:spPr bwMode="auto">
          <a:xfrm>
            <a:off x="2989263" y="300037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5" name="AutoShape 11"/>
          <p:cNvSpPr>
            <a:spLocks noChangeArrowheads="1"/>
          </p:cNvSpPr>
          <p:nvPr/>
        </p:nvSpPr>
        <p:spPr bwMode="auto">
          <a:xfrm>
            <a:off x="4213225" y="3000375"/>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6" name="AutoShape 12"/>
          <p:cNvSpPr>
            <a:spLocks noChangeArrowheads="1"/>
          </p:cNvSpPr>
          <p:nvPr/>
        </p:nvSpPr>
        <p:spPr bwMode="auto">
          <a:xfrm>
            <a:off x="5437188" y="2998788"/>
            <a:ext cx="1582737"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7" name="AutoShape 13"/>
          <p:cNvSpPr>
            <a:spLocks noChangeArrowheads="1"/>
          </p:cNvSpPr>
          <p:nvPr/>
        </p:nvSpPr>
        <p:spPr bwMode="auto">
          <a:xfrm>
            <a:off x="6659563" y="30003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16398" name="AutoShape 14"/>
          <p:cNvSpPr>
            <a:spLocks noChangeArrowheads="1"/>
          </p:cNvSpPr>
          <p:nvPr/>
        </p:nvSpPr>
        <p:spPr bwMode="auto">
          <a:xfrm>
            <a:off x="2484438" y="3359150"/>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9" name="AutoShape 15"/>
          <p:cNvSpPr>
            <a:spLocks noChangeArrowheads="1"/>
          </p:cNvSpPr>
          <p:nvPr/>
        </p:nvSpPr>
        <p:spPr bwMode="auto">
          <a:xfrm>
            <a:off x="3709988" y="3359150"/>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0" name="AutoShape 16"/>
          <p:cNvSpPr>
            <a:spLocks noChangeArrowheads="1"/>
          </p:cNvSpPr>
          <p:nvPr/>
        </p:nvSpPr>
        <p:spPr bwMode="auto">
          <a:xfrm>
            <a:off x="4932363" y="3359150"/>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1" name="AutoShape 17"/>
          <p:cNvSpPr>
            <a:spLocks noChangeArrowheads="1"/>
          </p:cNvSpPr>
          <p:nvPr/>
        </p:nvSpPr>
        <p:spPr bwMode="auto">
          <a:xfrm>
            <a:off x="6156325" y="3359150"/>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2" name="AutoShape 18"/>
          <p:cNvSpPr>
            <a:spLocks noChangeArrowheads="1"/>
          </p:cNvSpPr>
          <p:nvPr/>
        </p:nvSpPr>
        <p:spPr bwMode="auto">
          <a:xfrm>
            <a:off x="2700338" y="227647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3" name="AutoShape 19"/>
          <p:cNvSpPr>
            <a:spLocks noChangeArrowheads="1"/>
          </p:cNvSpPr>
          <p:nvPr/>
        </p:nvSpPr>
        <p:spPr bwMode="auto">
          <a:xfrm>
            <a:off x="2268538" y="2636838"/>
            <a:ext cx="1582737"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4" name="AutoShape 20"/>
          <p:cNvSpPr>
            <a:spLocks noChangeArrowheads="1"/>
          </p:cNvSpPr>
          <p:nvPr/>
        </p:nvSpPr>
        <p:spPr bwMode="auto">
          <a:xfrm>
            <a:off x="1765300" y="2998788"/>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5" name="AutoShape 21"/>
          <p:cNvSpPr>
            <a:spLocks noChangeArrowheads="1"/>
          </p:cNvSpPr>
          <p:nvPr/>
        </p:nvSpPr>
        <p:spPr bwMode="auto">
          <a:xfrm>
            <a:off x="1262063" y="3359150"/>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6" name="AutoShape 22"/>
          <p:cNvSpPr>
            <a:spLocks noChangeArrowheads="1"/>
          </p:cNvSpPr>
          <p:nvPr/>
        </p:nvSpPr>
        <p:spPr bwMode="auto">
          <a:xfrm>
            <a:off x="757238" y="371792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7" name="AutoShape 23"/>
          <p:cNvSpPr>
            <a:spLocks noChangeArrowheads="1"/>
          </p:cNvSpPr>
          <p:nvPr/>
        </p:nvSpPr>
        <p:spPr bwMode="auto">
          <a:xfrm>
            <a:off x="1981200" y="3717925"/>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8" name="AutoShape 24"/>
          <p:cNvSpPr>
            <a:spLocks noChangeArrowheads="1"/>
          </p:cNvSpPr>
          <p:nvPr/>
        </p:nvSpPr>
        <p:spPr bwMode="auto">
          <a:xfrm>
            <a:off x="3205163" y="3716338"/>
            <a:ext cx="1582737"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09" name="AutoShape 25"/>
          <p:cNvSpPr>
            <a:spLocks noChangeArrowheads="1"/>
          </p:cNvSpPr>
          <p:nvPr/>
        </p:nvSpPr>
        <p:spPr bwMode="auto">
          <a:xfrm>
            <a:off x="4429125" y="3716338"/>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0" name="AutoShape 26"/>
          <p:cNvSpPr>
            <a:spLocks noChangeArrowheads="1"/>
          </p:cNvSpPr>
          <p:nvPr/>
        </p:nvSpPr>
        <p:spPr bwMode="auto">
          <a:xfrm>
            <a:off x="5653088" y="371792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1" name="AutoShape 27"/>
          <p:cNvSpPr>
            <a:spLocks noChangeArrowheads="1"/>
          </p:cNvSpPr>
          <p:nvPr/>
        </p:nvSpPr>
        <p:spPr bwMode="auto">
          <a:xfrm>
            <a:off x="1547813" y="4075113"/>
            <a:ext cx="1582737"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2" name="AutoShape 28"/>
          <p:cNvSpPr>
            <a:spLocks noChangeArrowheads="1"/>
          </p:cNvSpPr>
          <p:nvPr/>
        </p:nvSpPr>
        <p:spPr bwMode="auto">
          <a:xfrm>
            <a:off x="2771775" y="4075113"/>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3" name="AutoShape 29"/>
          <p:cNvSpPr>
            <a:spLocks noChangeArrowheads="1"/>
          </p:cNvSpPr>
          <p:nvPr/>
        </p:nvSpPr>
        <p:spPr bwMode="auto">
          <a:xfrm>
            <a:off x="3995738" y="4075113"/>
            <a:ext cx="1582737"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4" name="AutoShape 30"/>
          <p:cNvSpPr>
            <a:spLocks noChangeArrowheads="1"/>
          </p:cNvSpPr>
          <p:nvPr/>
        </p:nvSpPr>
        <p:spPr bwMode="auto">
          <a:xfrm>
            <a:off x="5219700" y="4075113"/>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5" name="AutoShape 31"/>
          <p:cNvSpPr>
            <a:spLocks noChangeArrowheads="1"/>
          </p:cNvSpPr>
          <p:nvPr/>
        </p:nvSpPr>
        <p:spPr bwMode="auto">
          <a:xfrm>
            <a:off x="1116013" y="4435475"/>
            <a:ext cx="1582737" cy="285750"/>
          </a:xfrm>
          <a:prstGeom prst="parallelogram">
            <a:avLst>
              <a:gd name="adj" fmla="val 1384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6" name="AutoShape 32"/>
          <p:cNvSpPr>
            <a:spLocks noChangeArrowheads="1"/>
          </p:cNvSpPr>
          <p:nvPr/>
        </p:nvSpPr>
        <p:spPr bwMode="auto">
          <a:xfrm>
            <a:off x="2339975" y="4435475"/>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7" name="AutoShape 33"/>
          <p:cNvSpPr>
            <a:spLocks noChangeArrowheads="1"/>
          </p:cNvSpPr>
          <p:nvPr/>
        </p:nvSpPr>
        <p:spPr bwMode="auto">
          <a:xfrm>
            <a:off x="3563938" y="4435475"/>
            <a:ext cx="1582737"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8" name="AutoShape 34"/>
          <p:cNvSpPr>
            <a:spLocks noChangeArrowheads="1"/>
          </p:cNvSpPr>
          <p:nvPr/>
        </p:nvSpPr>
        <p:spPr bwMode="auto">
          <a:xfrm>
            <a:off x="4787900" y="4435475"/>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19" name="AutoShape 35"/>
          <p:cNvSpPr>
            <a:spLocks noChangeArrowheads="1"/>
          </p:cNvSpPr>
          <p:nvPr/>
        </p:nvSpPr>
        <p:spPr bwMode="auto">
          <a:xfrm>
            <a:off x="323850" y="4073525"/>
            <a:ext cx="1582738" cy="287338"/>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420" name="AutoShape 36"/>
          <p:cNvSpPr>
            <a:spLocks noChangeArrowheads="1"/>
          </p:cNvSpPr>
          <p:nvPr/>
        </p:nvSpPr>
        <p:spPr bwMode="auto">
          <a:xfrm>
            <a:off x="-107950" y="4433888"/>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16421" name="Picture 37"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2" name="Text Box 45"/>
          <p:cNvSpPr txBox="1">
            <a:spLocks noChangeArrowheads="1"/>
          </p:cNvSpPr>
          <p:nvPr/>
        </p:nvSpPr>
        <p:spPr bwMode="auto">
          <a:xfrm>
            <a:off x="2051050" y="83026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3</a:t>
            </a:r>
          </a:p>
        </p:txBody>
      </p:sp>
      <p:sp>
        <p:nvSpPr>
          <p:cNvPr id="42"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642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C2837B-1676-42EA-B7BB-A10BEA91F725}" type="slidenum">
              <a:rPr lang="fr-FR" smtClean="0"/>
              <a:pPr eaLnBrk="1" hangingPunct="1"/>
              <a:t>15</a:t>
            </a:fld>
            <a:endParaRPr lang="fr-F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924300"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11" name="AutoShape 3"/>
          <p:cNvSpPr>
            <a:spLocks noChangeArrowheads="1"/>
          </p:cNvSpPr>
          <p:nvPr/>
        </p:nvSpPr>
        <p:spPr bwMode="auto">
          <a:xfrm>
            <a:off x="5148263" y="2278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5604" name="AutoShape 4"/>
          <p:cNvSpPr>
            <a:spLocks noChangeArrowheads="1"/>
          </p:cNvSpPr>
          <p:nvPr/>
        </p:nvSpPr>
        <p:spPr bwMode="auto">
          <a:xfrm>
            <a:off x="6372225"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17415"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16" name="AutoShape 6"/>
          <p:cNvSpPr>
            <a:spLocks noChangeArrowheads="1"/>
          </p:cNvSpPr>
          <p:nvPr/>
        </p:nvSpPr>
        <p:spPr bwMode="auto">
          <a:xfrm>
            <a:off x="3492500" y="2638425"/>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7417" name="AutoShape 7"/>
          <p:cNvSpPr>
            <a:spLocks noChangeArrowheads="1"/>
          </p:cNvSpPr>
          <p:nvPr/>
        </p:nvSpPr>
        <p:spPr bwMode="auto">
          <a:xfrm>
            <a:off x="4716463"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5608" name="AutoShape 8"/>
          <p:cNvSpPr>
            <a:spLocks noChangeArrowheads="1"/>
          </p:cNvSpPr>
          <p:nvPr/>
        </p:nvSpPr>
        <p:spPr bwMode="auto">
          <a:xfrm>
            <a:off x="5940425" y="2638425"/>
            <a:ext cx="1582739"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17421" name="AutoShape 9"/>
          <p:cNvSpPr>
            <a:spLocks noChangeArrowheads="1"/>
          </p:cNvSpPr>
          <p:nvPr/>
        </p:nvSpPr>
        <p:spPr bwMode="auto">
          <a:xfrm>
            <a:off x="7164388"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22" name="AutoShape 10"/>
          <p:cNvSpPr>
            <a:spLocks noChangeArrowheads="1"/>
          </p:cNvSpPr>
          <p:nvPr/>
        </p:nvSpPr>
        <p:spPr bwMode="auto">
          <a:xfrm>
            <a:off x="29892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23" name="AutoShape 11"/>
          <p:cNvSpPr>
            <a:spLocks noChangeArrowheads="1"/>
          </p:cNvSpPr>
          <p:nvPr/>
        </p:nvSpPr>
        <p:spPr bwMode="auto">
          <a:xfrm>
            <a:off x="4213225" y="3000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24" name="AutoShape 12"/>
          <p:cNvSpPr>
            <a:spLocks noChangeArrowheads="1"/>
          </p:cNvSpPr>
          <p:nvPr/>
        </p:nvSpPr>
        <p:spPr bwMode="auto">
          <a:xfrm>
            <a:off x="5437188" y="29987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25613" name="AutoShape 13"/>
          <p:cNvSpPr>
            <a:spLocks noChangeArrowheads="1"/>
          </p:cNvSpPr>
          <p:nvPr/>
        </p:nvSpPr>
        <p:spPr bwMode="auto">
          <a:xfrm>
            <a:off x="6659565" y="300037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17428" name="AutoShape 14"/>
          <p:cNvSpPr>
            <a:spLocks noChangeArrowheads="1"/>
          </p:cNvSpPr>
          <p:nvPr/>
        </p:nvSpPr>
        <p:spPr bwMode="auto">
          <a:xfrm>
            <a:off x="2484438"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29" name="AutoShape 15"/>
          <p:cNvSpPr>
            <a:spLocks noChangeArrowheads="1"/>
          </p:cNvSpPr>
          <p:nvPr/>
        </p:nvSpPr>
        <p:spPr bwMode="auto">
          <a:xfrm>
            <a:off x="3709988"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0" name="AutoShape 16"/>
          <p:cNvSpPr>
            <a:spLocks noChangeArrowheads="1"/>
          </p:cNvSpPr>
          <p:nvPr/>
        </p:nvSpPr>
        <p:spPr bwMode="auto">
          <a:xfrm>
            <a:off x="49323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1" name="AutoShape 17"/>
          <p:cNvSpPr>
            <a:spLocks noChangeArrowheads="1"/>
          </p:cNvSpPr>
          <p:nvPr/>
        </p:nvSpPr>
        <p:spPr bwMode="auto">
          <a:xfrm>
            <a:off x="6156325" y="33591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2" name="AutoShape 18"/>
          <p:cNvSpPr>
            <a:spLocks noChangeArrowheads="1"/>
          </p:cNvSpPr>
          <p:nvPr/>
        </p:nvSpPr>
        <p:spPr bwMode="auto">
          <a:xfrm>
            <a:off x="2700338" y="2276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3" name="AutoShape 19"/>
          <p:cNvSpPr>
            <a:spLocks noChangeArrowheads="1"/>
          </p:cNvSpPr>
          <p:nvPr/>
        </p:nvSpPr>
        <p:spPr bwMode="auto">
          <a:xfrm>
            <a:off x="226853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4" name="AutoShape 20"/>
          <p:cNvSpPr>
            <a:spLocks noChangeArrowheads="1"/>
          </p:cNvSpPr>
          <p:nvPr/>
        </p:nvSpPr>
        <p:spPr bwMode="auto">
          <a:xfrm>
            <a:off x="1765300" y="29987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5" name="AutoShape 21"/>
          <p:cNvSpPr>
            <a:spLocks noChangeArrowheads="1"/>
          </p:cNvSpPr>
          <p:nvPr/>
        </p:nvSpPr>
        <p:spPr bwMode="auto">
          <a:xfrm>
            <a:off x="12620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6" name="AutoShape 22"/>
          <p:cNvSpPr>
            <a:spLocks noChangeArrowheads="1"/>
          </p:cNvSpPr>
          <p:nvPr/>
        </p:nvSpPr>
        <p:spPr bwMode="auto">
          <a:xfrm>
            <a:off x="75723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7" name="AutoShape 23"/>
          <p:cNvSpPr>
            <a:spLocks noChangeArrowheads="1"/>
          </p:cNvSpPr>
          <p:nvPr/>
        </p:nvSpPr>
        <p:spPr bwMode="auto">
          <a:xfrm>
            <a:off x="1981200" y="3717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8" name="AutoShape 24"/>
          <p:cNvSpPr>
            <a:spLocks noChangeArrowheads="1"/>
          </p:cNvSpPr>
          <p:nvPr/>
        </p:nvSpPr>
        <p:spPr bwMode="auto">
          <a:xfrm>
            <a:off x="320516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39" name="AutoShape 25"/>
          <p:cNvSpPr>
            <a:spLocks noChangeArrowheads="1"/>
          </p:cNvSpPr>
          <p:nvPr/>
        </p:nvSpPr>
        <p:spPr bwMode="auto">
          <a:xfrm>
            <a:off x="4429125" y="37163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0" name="AutoShape 26"/>
          <p:cNvSpPr>
            <a:spLocks noChangeArrowheads="1"/>
          </p:cNvSpPr>
          <p:nvPr/>
        </p:nvSpPr>
        <p:spPr bwMode="auto">
          <a:xfrm>
            <a:off x="565308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1" name="AutoShape 27"/>
          <p:cNvSpPr>
            <a:spLocks noChangeArrowheads="1"/>
          </p:cNvSpPr>
          <p:nvPr/>
        </p:nvSpPr>
        <p:spPr bwMode="auto">
          <a:xfrm>
            <a:off x="1547813"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2" name="AutoShape 28"/>
          <p:cNvSpPr>
            <a:spLocks noChangeArrowheads="1"/>
          </p:cNvSpPr>
          <p:nvPr/>
        </p:nvSpPr>
        <p:spPr bwMode="auto">
          <a:xfrm>
            <a:off x="2771775"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3" name="AutoShape 29"/>
          <p:cNvSpPr>
            <a:spLocks noChangeArrowheads="1"/>
          </p:cNvSpPr>
          <p:nvPr/>
        </p:nvSpPr>
        <p:spPr bwMode="auto">
          <a:xfrm>
            <a:off x="3995738"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4" name="AutoShape 30"/>
          <p:cNvSpPr>
            <a:spLocks noChangeArrowheads="1"/>
          </p:cNvSpPr>
          <p:nvPr/>
        </p:nvSpPr>
        <p:spPr bwMode="auto">
          <a:xfrm>
            <a:off x="5219700"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5" name="AutoShape 31"/>
          <p:cNvSpPr>
            <a:spLocks noChangeArrowheads="1"/>
          </p:cNvSpPr>
          <p:nvPr/>
        </p:nvSpPr>
        <p:spPr bwMode="auto">
          <a:xfrm>
            <a:off x="1116013" y="4435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7446" name="AutoShape 32"/>
          <p:cNvSpPr>
            <a:spLocks noChangeArrowheads="1"/>
          </p:cNvSpPr>
          <p:nvPr/>
        </p:nvSpPr>
        <p:spPr bwMode="auto">
          <a:xfrm>
            <a:off x="2339975"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7" name="AutoShape 33"/>
          <p:cNvSpPr>
            <a:spLocks noChangeArrowheads="1"/>
          </p:cNvSpPr>
          <p:nvPr/>
        </p:nvSpPr>
        <p:spPr bwMode="auto">
          <a:xfrm>
            <a:off x="3563938" y="4435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8" name="AutoShape 34"/>
          <p:cNvSpPr>
            <a:spLocks noChangeArrowheads="1"/>
          </p:cNvSpPr>
          <p:nvPr/>
        </p:nvSpPr>
        <p:spPr bwMode="auto">
          <a:xfrm>
            <a:off x="4787900"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49" name="AutoShape 35"/>
          <p:cNvSpPr>
            <a:spLocks noChangeArrowheads="1"/>
          </p:cNvSpPr>
          <p:nvPr/>
        </p:nvSpPr>
        <p:spPr bwMode="auto">
          <a:xfrm>
            <a:off x="323850" y="40735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7450" name="AutoShape 36"/>
          <p:cNvSpPr>
            <a:spLocks noChangeArrowheads="1"/>
          </p:cNvSpPr>
          <p:nvPr/>
        </p:nvSpPr>
        <p:spPr bwMode="auto">
          <a:xfrm>
            <a:off x="-107950" y="44338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pic>
        <p:nvPicPr>
          <p:cNvPr id="17451" name="Picture 37" descr="agri_bleu"/>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43"/>
          <p:cNvSpPr txBox="1">
            <a:spLocks noChangeArrowheads="1"/>
          </p:cNvSpPr>
          <p:nvPr/>
        </p:nvSpPr>
        <p:spPr bwMode="auto">
          <a:xfrm>
            <a:off x="2051050" y="830263"/>
            <a:ext cx="684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3 : Une exploitation arboricole/maraîchère/viticole</a:t>
            </a:r>
          </a:p>
        </p:txBody>
      </p:sp>
      <p:pic>
        <p:nvPicPr>
          <p:cNvPr id="17453" name="Picture 52" descr="batiments_ve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3495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745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A3DD91-E972-43D9-8E14-8F5849E3120B}" type="slidenum">
              <a:rPr lang="fr-FR" smtClean="0"/>
              <a:pPr eaLnBrk="1" hangingPunct="1"/>
              <a:t>16</a:t>
            </a:fld>
            <a:endParaRPr lang="fr-F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3924300"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699" name="AutoShape 3"/>
          <p:cNvSpPr>
            <a:spLocks noChangeArrowheads="1"/>
          </p:cNvSpPr>
          <p:nvPr/>
        </p:nvSpPr>
        <p:spPr bwMode="auto">
          <a:xfrm>
            <a:off x="5148265" y="2278064"/>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00" name="AutoShape 4"/>
          <p:cNvSpPr>
            <a:spLocks noChangeArrowheads="1"/>
          </p:cNvSpPr>
          <p:nvPr/>
        </p:nvSpPr>
        <p:spPr bwMode="auto">
          <a:xfrm>
            <a:off x="6372225"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01" name="AutoShape 5"/>
          <p:cNvSpPr>
            <a:spLocks noChangeArrowheads="1"/>
          </p:cNvSpPr>
          <p:nvPr/>
        </p:nvSpPr>
        <p:spPr bwMode="auto">
          <a:xfrm>
            <a:off x="7594600" y="2276475"/>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02" name="AutoShape 6"/>
          <p:cNvSpPr>
            <a:spLocks noChangeArrowheads="1"/>
          </p:cNvSpPr>
          <p:nvPr/>
        </p:nvSpPr>
        <p:spPr bwMode="auto">
          <a:xfrm>
            <a:off x="3492500" y="2638425"/>
            <a:ext cx="1582739" cy="28575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29703" name="AutoShape 7"/>
          <p:cNvSpPr>
            <a:spLocks noChangeArrowheads="1"/>
          </p:cNvSpPr>
          <p:nvPr/>
        </p:nvSpPr>
        <p:spPr bwMode="auto">
          <a:xfrm>
            <a:off x="4716465" y="263842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04" name="AutoShape 8"/>
          <p:cNvSpPr>
            <a:spLocks noChangeArrowheads="1"/>
          </p:cNvSpPr>
          <p:nvPr/>
        </p:nvSpPr>
        <p:spPr bwMode="auto">
          <a:xfrm>
            <a:off x="5940425" y="2638425"/>
            <a:ext cx="1582739"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05" name="AutoShape 9"/>
          <p:cNvSpPr>
            <a:spLocks noChangeArrowheads="1"/>
          </p:cNvSpPr>
          <p:nvPr/>
        </p:nvSpPr>
        <p:spPr bwMode="auto">
          <a:xfrm>
            <a:off x="7164389" y="263842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06" name="AutoShape 10"/>
          <p:cNvSpPr>
            <a:spLocks noChangeArrowheads="1"/>
          </p:cNvSpPr>
          <p:nvPr/>
        </p:nvSpPr>
        <p:spPr bwMode="auto">
          <a:xfrm>
            <a:off x="2989265" y="30003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07" name="AutoShape 11"/>
          <p:cNvSpPr>
            <a:spLocks noChangeArrowheads="1"/>
          </p:cNvSpPr>
          <p:nvPr/>
        </p:nvSpPr>
        <p:spPr bwMode="auto">
          <a:xfrm>
            <a:off x="4213225" y="3000375"/>
            <a:ext cx="1582739"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08" name="AutoShape 12"/>
          <p:cNvSpPr>
            <a:spLocks noChangeArrowheads="1"/>
          </p:cNvSpPr>
          <p:nvPr/>
        </p:nvSpPr>
        <p:spPr bwMode="auto">
          <a:xfrm>
            <a:off x="5437189" y="2998789"/>
            <a:ext cx="1582737"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09" name="AutoShape 13"/>
          <p:cNvSpPr>
            <a:spLocks noChangeArrowheads="1"/>
          </p:cNvSpPr>
          <p:nvPr/>
        </p:nvSpPr>
        <p:spPr bwMode="auto">
          <a:xfrm>
            <a:off x="6659565" y="300037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10" name="AutoShape 14"/>
          <p:cNvSpPr>
            <a:spLocks noChangeArrowheads="1"/>
          </p:cNvSpPr>
          <p:nvPr/>
        </p:nvSpPr>
        <p:spPr bwMode="auto">
          <a:xfrm>
            <a:off x="2484440"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11" name="AutoShape 15"/>
          <p:cNvSpPr>
            <a:spLocks noChangeArrowheads="1"/>
          </p:cNvSpPr>
          <p:nvPr/>
        </p:nvSpPr>
        <p:spPr bwMode="auto">
          <a:xfrm>
            <a:off x="3709989"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12" name="AutoShape 16"/>
          <p:cNvSpPr>
            <a:spLocks noChangeArrowheads="1"/>
          </p:cNvSpPr>
          <p:nvPr/>
        </p:nvSpPr>
        <p:spPr bwMode="auto">
          <a:xfrm>
            <a:off x="4932365" y="3359150"/>
            <a:ext cx="1582737"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13" name="AutoShape 17"/>
          <p:cNvSpPr>
            <a:spLocks noChangeArrowheads="1"/>
          </p:cNvSpPr>
          <p:nvPr/>
        </p:nvSpPr>
        <p:spPr bwMode="auto">
          <a:xfrm>
            <a:off x="6156325" y="3359150"/>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14" name="AutoShape 18"/>
          <p:cNvSpPr>
            <a:spLocks noChangeArrowheads="1"/>
          </p:cNvSpPr>
          <p:nvPr/>
        </p:nvSpPr>
        <p:spPr bwMode="auto">
          <a:xfrm>
            <a:off x="2700340" y="22764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15" name="AutoShape 19"/>
          <p:cNvSpPr>
            <a:spLocks noChangeArrowheads="1"/>
          </p:cNvSpPr>
          <p:nvPr/>
        </p:nvSpPr>
        <p:spPr bwMode="auto">
          <a:xfrm>
            <a:off x="2268540" y="2636839"/>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16" name="AutoShape 20"/>
          <p:cNvSpPr>
            <a:spLocks noChangeArrowheads="1"/>
          </p:cNvSpPr>
          <p:nvPr/>
        </p:nvSpPr>
        <p:spPr bwMode="auto">
          <a:xfrm>
            <a:off x="1765300" y="2998789"/>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29717" name="AutoShape 21"/>
          <p:cNvSpPr>
            <a:spLocks noChangeArrowheads="1"/>
          </p:cNvSpPr>
          <p:nvPr/>
        </p:nvSpPr>
        <p:spPr bwMode="auto">
          <a:xfrm>
            <a:off x="1262065"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18" name="AutoShape 22"/>
          <p:cNvSpPr>
            <a:spLocks noChangeArrowheads="1"/>
          </p:cNvSpPr>
          <p:nvPr/>
        </p:nvSpPr>
        <p:spPr bwMode="auto">
          <a:xfrm>
            <a:off x="757240" y="371792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19" name="AutoShape 23"/>
          <p:cNvSpPr>
            <a:spLocks noChangeArrowheads="1"/>
          </p:cNvSpPr>
          <p:nvPr/>
        </p:nvSpPr>
        <p:spPr bwMode="auto">
          <a:xfrm>
            <a:off x="1981200" y="37179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20" name="AutoShape 24"/>
          <p:cNvSpPr>
            <a:spLocks noChangeArrowheads="1"/>
          </p:cNvSpPr>
          <p:nvPr/>
        </p:nvSpPr>
        <p:spPr bwMode="auto">
          <a:xfrm>
            <a:off x="3205165" y="3716339"/>
            <a:ext cx="1582737"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21" name="AutoShape 25"/>
          <p:cNvSpPr>
            <a:spLocks noChangeArrowheads="1"/>
          </p:cNvSpPr>
          <p:nvPr/>
        </p:nvSpPr>
        <p:spPr bwMode="auto">
          <a:xfrm>
            <a:off x="4429125" y="3716339"/>
            <a:ext cx="1582739"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22" name="AutoShape 26"/>
          <p:cNvSpPr>
            <a:spLocks noChangeArrowheads="1"/>
          </p:cNvSpPr>
          <p:nvPr/>
        </p:nvSpPr>
        <p:spPr bwMode="auto">
          <a:xfrm>
            <a:off x="5653089" y="3717926"/>
            <a:ext cx="1582737"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23" name="AutoShape 27"/>
          <p:cNvSpPr>
            <a:spLocks noChangeArrowheads="1"/>
          </p:cNvSpPr>
          <p:nvPr/>
        </p:nvSpPr>
        <p:spPr bwMode="auto">
          <a:xfrm>
            <a:off x="1547814"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24" name="AutoShape 28"/>
          <p:cNvSpPr>
            <a:spLocks noChangeArrowheads="1"/>
          </p:cNvSpPr>
          <p:nvPr/>
        </p:nvSpPr>
        <p:spPr bwMode="auto">
          <a:xfrm>
            <a:off x="2771775"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25" name="AutoShape 29"/>
          <p:cNvSpPr>
            <a:spLocks noChangeArrowheads="1"/>
          </p:cNvSpPr>
          <p:nvPr/>
        </p:nvSpPr>
        <p:spPr bwMode="auto">
          <a:xfrm>
            <a:off x="3995740"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26" name="AutoShape 30"/>
          <p:cNvSpPr>
            <a:spLocks noChangeArrowheads="1"/>
          </p:cNvSpPr>
          <p:nvPr/>
        </p:nvSpPr>
        <p:spPr bwMode="auto">
          <a:xfrm>
            <a:off x="5219700"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27" name="AutoShape 31"/>
          <p:cNvSpPr>
            <a:spLocks noChangeArrowheads="1"/>
          </p:cNvSpPr>
          <p:nvPr/>
        </p:nvSpPr>
        <p:spPr bwMode="auto">
          <a:xfrm>
            <a:off x="1116014" y="4435475"/>
            <a:ext cx="1582737" cy="28575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29728" name="AutoShape 32"/>
          <p:cNvSpPr>
            <a:spLocks noChangeArrowheads="1"/>
          </p:cNvSpPr>
          <p:nvPr/>
        </p:nvSpPr>
        <p:spPr bwMode="auto">
          <a:xfrm>
            <a:off x="2339975" y="443547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29" name="AutoShape 33"/>
          <p:cNvSpPr>
            <a:spLocks noChangeArrowheads="1"/>
          </p:cNvSpPr>
          <p:nvPr/>
        </p:nvSpPr>
        <p:spPr bwMode="auto">
          <a:xfrm>
            <a:off x="3563940" y="443547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30" name="AutoShape 34"/>
          <p:cNvSpPr>
            <a:spLocks noChangeArrowheads="1"/>
          </p:cNvSpPr>
          <p:nvPr/>
        </p:nvSpPr>
        <p:spPr bwMode="auto">
          <a:xfrm>
            <a:off x="4787900" y="4435476"/>
            <a:ext cx="1582739"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29731" name="AutoShape 35"/>
          <p:cNvSpPr>
            <a:spLocks noChangeArrowheads="1"/>
          </p:cNvSpPr>
          <p:nvPr/>
        </p:nvSpPr>
        <p:spPr bwMode="auto">
          <a:xfrm>
            <a:off x="323849" y="40735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29732" name="AutoShape 36"/>
          <p:cNvSpPr>
            <a:spLocks noChangeArrowheads="1"/>
          </p:cNvSpPr>
          <p:nvPr/>
        </p:nvSpPr>
        <p:spPr bwMode="auto">
          <a:xfrm>
            <a:off x="-107951" y="4433888"/>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pic>
        <p:nvPicPr>
          <p:cNvPr id="18539" name="Picture 37" descr="agri_bleu"/>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0" name="Picture 38" descr="agri_jeun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1" name="Picture 39" descr="agri_mau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2" name="Picture 40" descr="agri_roug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3" name="Picture 41" descr="agri_vert"/>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4" name="Picture 42" descr="agri_vert_clai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45" name="Text Box 43"/>
          <p:cNvSpPr txBox="1">
            <a:spLocks noChangeArrowheads="1"/>
          </p:cNvSpPr>
          <p:nvPr/>
        </p:nvSpPr>
        <p:spPr bwMode="auto">
          <a:xfrm>
            <a:off x="614363" y="5157788"/>
            <a:ext cx="8205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Le paysage ne traduit pas (du tout!) la façon dont les systèmes d’exploitation (parcellaire, siège et occupation du sol) composent le territoire</a:t>
            </a:r>
            <a:endParaRPr lang="fr-FR" sz="1000"/>
          </a:p>
        </p:txBody>
      </p:sp>
      <p:pic>
        <p:nvPicPr>
          <p:cNvPr id="18546" name="Picture 45"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3495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7" name="Picture 47"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1384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8" name="Picture 48"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9" name="Picture 49"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638" y="21336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50" name="Picture 50"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422116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51" name="Picture 53"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52" name="Picture 54"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1" name="Text Box 55"/>
          <p:cNvSpPr txBox="1">
            <a:spLocks noChangeArrowheads="1"/>
          </p:cNvSpPr>
          <p:nvPr/>
        </p:nvSpPr>
        <p:spPr bwMode="auto">
          <a:xfrm>
            <a:off x="323850" y="908050"/>
            <a:ext cx="849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Les systèmes de production sont diversifiés et n’occupent pas l’espace de la même manière</a:t>
            </a:r>
          </a:p>
        </p:txBody>
      </p:sp>
      <p:sp>
        <p:nvSpPr>
          <p:cNvPr id="55"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855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595868-AE1F-4077-AC9E-DCADEC2DB197}" type="slidenum">
              <a:rPr lang="fr-FR" smtClean="0"/>
              <a:pPr eaLnBrk="1" hangingPunct="1"/>
              <a:t>17</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5" grpId="0"/>
      <p:bldP spid="297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1" name="AutoShape 103"/>
          <p:cNvSpPr>
            <a:spLocks noChangeArrowheads="1"/>
          </p:cNvSpPr>
          <p:nvPr/>
        </p:nvSpPr>
        <p:spPr bwMode="auto">
          <a:xfrm>
            <a:off x="3924300"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2" name="AutoShape 104"/>
          <p:cNvSpPr>
            <a:spLocks noChangeArrowheads="1"/>
          </p:cNvSpPr>
          <p:nvPr/>
        </p:nvSpPr>
        <p:spPr bwMode="auto">
          <a:xfrm>
            <a:off x="5148265" y="2278064"/>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3" name="AutoShape 105"/>
          <p:cNvSpPr>
            <a:spLocks noChangeArrowheads="1"/>
          </p:cNvSpPr>
          <p:nvPr/>
        </p:nvSpPr>
        <p:spPr bwMode="auto">
          <a:xfrm>
            <a:off x="6372225"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4" name="AutoShape 106"/>
          <p:cNvSpPr>
            <a:spLocks noChangeArrowheads="1"/>
          </p:cNvSpPr>
          <p:nvPr/>
        </p:nvSpPr>
        <p:spPr bwMode="auto">
          <a:xfrm>
            <a:off x="7594600" y="2276475"/>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35" name="AutoShape 107"/>
          <p:cNvSpPr>
            <a:spLocks noChangeArrowheads="1"/>
          </p:cNvSpPr>
          <p:nvPr/>
        </p:nvSpPr>
        <p:spPr bwMode="auto">
          <a:xfrm>
            <a:off x="3492500" y="2638425"/>
            <a:ext cx="1582739" cy="28575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48236" name="AutoShape 108"/>
          <p:cNvSpPr>
            <a:spLocks noChangeArrowheads="1"/>
          </p:cNvSpPr>
          <p:nvPr/>
        </p:nvSpPr>
        <p:spPr bwMode="auto">
          <a:xfrm>
            <a:off x="4716465" y="263842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7" name="AutoShape 109"/>
          <p:cNvSpPr>
            <a:spLocks noChangeArrowheads="1"/>
          </p:cNvSpPr>
          <p:nvPr/>
        </p:nvSpPr>
        <p:spPr bwMode="auto">
          <a:xfrm>
            <a:off x="5940425" y="2638425"/>
            <a:ext cx="1582739"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8" name="AutoShape 110"/>
          <p:cNvSpPr>
            <a:spLocks noChangeArrowheads="1"/>
          </p:cNvSpPr>
          <p:nvPr/>
        </p:nvSpPr>
        <p:spPr bwMode="auto">
          <a:xfrm>
            <a:off x="7164389" y="263842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39" name="AutoShape 111"/>
          <p:cNvSpPr>
            <a:spLocks noChangeArrowheads="1"/>
          </p:cNvSpPr>
          <p:nvPr/>
        </p:nvSpPr>
        <p:spPr bwMode="auto">
          <a:xfrm>
            <a:off x="2989265" y="30003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0" name="AutoShape 112"/>
          <p:cNvSpPr>
            <a:spLocks noChangeArrowheads="1"/>
          </p:cNvSpPr>
          <p:nvPr/>
        </p:nvSpPr>
        <p:spPr bwMode="auto">
          <a:xfrm>
            <a:off x="4213225" y="3000375"/>
            <a:ext cx="1582739"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41" name="AutoShape 113"/>
          <p:cNvSpPr>
            <a:spLocks noChangeArrowheads="1"/>
          </p:cNvSpPr>
          <p:nvPr/>
        </p:nvSpPr>
        <p:spPr bwMode="auto">
          <a:xfrm>
            <a:off x="5437189" y="2998789"/>
            <a:ext cx="1582737"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42" name="AutoShape 114"/>
          <p:cNvSpPr>
            <a:spLocks noChangeArrowheads="1"/>
          </p:cNvSpPr>
          <p:nvPr/>
        </p:nvSpPr>
        <p:spPr bwMode="auto">
          <a:xfrm>
            <a:off x="6659565" y="300037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43" name="AutoShape 115"/>
          <p:cNvSpPr>
            <a:spLocks noChangeArrowheads="1"/>
          </p:cNvSpPr>
          <p:nvPr/>
        </p:nvSpPr>
        <p:spPr bwMode="auto">
          <a:xfrm>
            <a:off x="2484440"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4" name="AutoShape 116"/>
          <p:cNvSpPr>
            <a:spLocks noChangeArrowheads="1"/>
          </p:cNvSpPr>
          <p:nvPr/>
        </p:nvSpPr>
        <p:spPr bwMode="auto">
          <a:xfrm>
            <a:off x="3709989"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5" name="AutoShape 117"/>
          <p:cNvSpPr>
            <a:spLocks noChangeArrowheads="1"/>
          </p:cNvSpPr>
          <p:nvPr/>
        </p:nvSpPr>
        <p:spPr bwMode="auto">
          <a:xfrm>
            <a:off x="4932365" y="3359150"/>
            <a:ext cx="1582737"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46" name="AutoShape 118"/>
          <p:cNvSpPr>
            <a:spLocks noChangeArrowheads="1"/>
          </p:cNvSpPr>
          <p:nvPr/>
        </p:nvSpPr>
        <p:spPr bwMode="auto">
          <a:xfrm>
            <a:off x="6156325" y="3359150"/>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7" name="AutoShape 119"/>
          <p:cNvSpPr>
            <a:spLocks noChangeArrowheads="1"/>
          </p:cNvSpPr>
          <p:nvPr/>
        </p:nvSpPr>
        <p:spPr bwMode="auto">
          <a:xfrm>
            <a:off x="2700340" y="22764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8" name="AutoShape 120"/>
          <p:cNvSpPr>
            <a:spLocks noChangeArrowheads="1"/>
          </p:cNvSpPr>
          <p:nvPr/>
        </p:nvSpPr>
        <p:spPr bwMode="auto">
          <a:xfrm>
            <a:off x="2268540" y="2636839"/>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49" name="AutoShape 121"/>
          <p:cNvSpPr>
            <a:spLocks noChangeArrowheads="1"/>
          </p:cNvSpPr>
          <p:nvPr/>
        </p:nvSpPr>
        <p:spPr bwMode="auto">
          <a:xfrm>
            <a:off x="1765300" y="2998789"/>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50" name="AutoShape 122"/>
          <p:cNvSpPr>
            <a:spLocks noChangeArrowheads="1"/>
          </p:cNvSpPr>
          <p:nvPr/>
        </p:nvSpPr>
        <p:spPr bwMode="auto">
          <a:xfrm>
            <a:off x="1262065"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1" name="AutoShape 123"/>
          <p:cNvSpPr>
            <a:spLocks noChangeArrowheads="1"/>
          </p:cNvSpPr>
          <p:nvPr/>
        </p:nvSpPr>
        <p:spPr bwMode="auto">
          <a:xfrm>
            <a:off x="757240" y="371792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2" name="AutoShape 124"/>
          <p:cNvSpPr>
            <a:spLocks noChangeArrowheads="1"/>
          </p:cNvSpPr>
          <p:nvPr/>
        </p:nvSpPr>
        <p:spPr bwMode="auto">
          <a:xfrm>
            <a:off x="1981200" y="37179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3" name="AutoShape 125"/>
          <p:cNvSpPr>
            <a:spLocks noChangeArrowheads="1"/>
          </p:cNvSpPr>
          <p:nvPr/>
        </p:nvSpPr>
        <p:spPr bwMode="auto">
          <a:xfrm>
            <a:off x="3205165" y="3716339"/>
            <a:ext cx="1582737"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54" name="AutoShape 126"/>
          <p:cNvSpPr>
            <a:spLocks noChangeArrowheads="1"/>
          </p:cNvSpPr>
          <p:nvPr/>
        </p:nvSpPr>
        <p:spPr bwMode="auto">
          <a:xfrm>
            <a:off x="4429125" y="3716339"/>
            <a:ext cx="1582739"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55" name="AutoShape 127"/>
          <p:cNvSpPr>
            <a:spLocks noChangeArrowheads="1"/>
          </p:cNvSpPr>
          <p:nvPr/>
        </p:nvSpPr>
        <p:spPr bwMode="auto">
          <a:xfrm>
            <a:off x="5653089" y="3717926"/>
            <a:ext cx="1582737"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56" name="AutoShape 128"/>
          <p:cNvSpPr>
            <a:spLocks noChangeArrowheads="1"/>
          </p:cNvSpPr>
          <p:nvPr/>
        </p:nvSpPr>
        <p:spPr bwMode="auto">
          <a:xfrm>
            <a:off x="1547814"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7" name="AutoShape 129"/>
          <p:cNvSpPr>
            <a:spLocks noChangeArrowheads="1"/>
          </p:cNvSpPr>
          <p:nvPr/>
        </p:nvSpPr>
        <p:spPr bwMode="auto">
          <a:xfrm>
            <a:off x="2771775"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8" name="AutoShape 130"/>
          <p:cNvSpPr>
            <a:spLocks noChangeArrowheads="1"/>
          </p:cNvSpPr>
          <p:nvPr/>
        </p:nvSpPr>
        <p:spPr bwMode="auto">
          <a:xfrm>
            <a:off x="3995740"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9" name="AutoShape 131"/>
          <p:cNvSpPr>
            <a:spLocks noChangeArrowheads="1"/>
          </p:cNvSpPr>
          <p:nvPr/>
        </p:nvSpPr>
        <p:spPr bwMode="auto">
          <a:xfrm>
            <a:off x="5219700"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0" name="AutoShape 132"/>
          <p:cNvSpPr>
            <a:spLocks noChangeArrowheads="1"/>
          </p:cNvSpPr>
          <p:nvPr/>
        </p:nvSpPr>
        <p:spPr bwMode="auto">
          <a:xfrm>
            <a:off x="1116014" y="4435475"/>
            <a:ext cx="1582737" cy="28575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48261" name="AutoShape 133"/>
          <p:cNvSpPr>
            <a:spLocks noChangeArrowheads="1"/>
          </p:cNvSpPr>
          <p:nvPr/>
        </p:nvSpPr>
        <p:spPr bwMode="auto">
          <a:xfrm>
            <a:off x="2339975" y="443547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2" name="AutoShape 134"/>
          <p:cNvSpPr>
            <a:spLocks noChangeArrowheads="1"/>
          </p:cNvSpPr>
          <p:nvPr/>
        </p:nvSpPr>
        <p:spPr bwMode="auto">
          <a:xfrm>
            <a:off x="3563940" y="443547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3" name="AutoShape 135"/>
          <p:cNvSpPr>
            <a:spLocks noChangeArrowheads="1"/>
          </p:cNvSpPr>
          <p:nvPr/>
        </p:nvSpPr>
        <p:spPr bwMode="auto">
          <a:xfrm>
            <a:off x="4787900" y="4435476"/>
            <a:ext cx="1582739"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64" name="AutoShape 136"/>
          <p:cNvSpPr>
            <a:spLocks noChangeArrowheads="1"/>
          </p:cNvSpPr>
          <p:nvPr/>
        </p:nvSpPr>
        <p:spPr bwMode="auto">
          <a:xfrm>
            <a:off x="323849" y="40735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5" name="AutoShape 137"/>
          <p:cNvSpPr>
            <a:spLocks noChangeArrowheads="1"/>
          </p:cNvSpPr>
          <p:nvPr/>
        </p:nvSpPr>
        <p:spPr bwMode="auto">
          <a:xfrm>
            <a:off x="-107951" y="4433888"/>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pic>
        <p:nvPicPr>
          <p:cNvPr id="19563" name="Picture 138" descr="agri_bleu"/>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4" name="Picture 139" descr="agri_jeun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5" name="Picture 140" descr="agri_mau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6" name="Picture 141" descr="agri_roug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7" name="Picture 142" descr="agri_vert"/>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8" name="Picture 143" descr="agri_vert_clai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9" name="Picture 144"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3495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0" name="Picture 145"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1384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1" name="Picture 146"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2" name="Picture 147"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638" y="21336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3" name="Picture 148"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422116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4" name="Picture 149"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5" name="Picture 150"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9577"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3107A1-C62F-4C90-A7A3-97AF09114922}" type="slidenum">
              <a:rPr lang="fr-FR" smtClean="0"/>
              <a:pPr eaLnBrk="1" hangingPunct="1"/>
              <a:t>18</a:t>
            </a:fld>
            <a:endParaRPr 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ctrTitle" idx="4294967295"/>
          </p:nvPr>
        </p:nvSpPr>
        <p:spPr>
          <a:xfrm>
            <a:off x="395288" y="1916113"/>
            <a:ext cx="7772400" cy="1470025"/>
          </a:xfrm>
        </p:spPr>
        <p:txBody>
          <a:bodyPr/>
          <a:lstStyle/>
          <a:p>
            <a:r>
              <a:rPr lang="fr-FR" sz="2400" b="1" smtClean="0"/>
              <a:t>1. Comprendre l’espace agricole</a:t>
            </a:r>
          </a:p>
        </p:txBody>
      </p:sp>
      <p:sp>
        <p:nvSpPr>
          <p:cNvPr id="20483" name="Sous-titre 2"/>
          <p:cNvSpPr>
            <a:spLocks noGrp="1"/>
          </p:cNvSpPr>
          <p:nvPr>
            <p:ph type="subTitle" idx="4294967295"/>
          </p:nvPr>
        </p:nvSpPr>
        <p:spPr>
          <a:xfrm>
            <a:off x="550863" y="3429000"/>
            <a:ext cx="8135937" cy="1752600"/>
          </a:xfrm>
        </p:spPr>
        <p:txBody>
          <a:bodyPr/>
          <a:lstStyle/>
          <a:p>
            <a:pPr marL="0" indent="0" algn="ctr">
              <a:lnSpc>
                <a:spcPct val="90000"/>
              </a:lnSpc>
              <a:buFontTx/>
              <a:buNone/>
            </a:pPr>
            <a:r>
              <a:rPr lang="fr-FR" sz="2700" smtClean="0">
                <a:solidFill>
                  <a:srgbClr val="898989"/>
                </a:solidFill>
              </a:rPr>
              <a:t>1.2 Des systèmes de production qui ont</a:t>
            </a:r>
          </a:p>
          <a:p>
            <a:pPr marL="0" indent="0" algn="ctr">
              <a:lnSpc>
                <a:spcPct val="90000"/>
              </a:lnSpc>
              <a:buFontTx/>
              <a:buNone/>
            </a:pPr>
            <a:r>
              <a:rPr lang="fr-FR" sz="2700" smtClean="0">
                <a:solidFill>
                  <a:srgbClr val="898989"/>
                </a:solidFill>
              </a:rPr>
              <a:t>une logique spatiale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B6CFAEB-5588-4CA4-9413-544D149B9F73}" type="slidenum">
              <a:rPr lang="fr-FR" sz="1200">
                <a:solidFill>
                  <a:schemeClr val="tx1">
                    <a:tint val="75000"/>
                  </a:schemeClr>
                </a:solidFill>
                <a:latin typeface="+mn-lt"/>
              </a:rPr>
              <a:pPr algn="r" fontAlgn="auto">
                <a:spcBef>
                  <a:spcPts val="0"/>
                </a:spcBef>
                <a:spcAft>
                  <a:spcPts val="0"/>
                </a:spcAft>
                <a:defRPr/>
              </a:pPr>
              <a:t>19</a:t>
            </a:fld>
            <a:endParaRPr lang="fr-FR" sz="1200" dirty="0">
              <a:solidFill>
                <a:schemeClr val="tx1">
                  <a:tint val="75000"/>
                </a:schemeClr>
              </a:solidFill>
              <a:latin typeface="+mn-lt"/>
            </a:endParaRPr>
          </a:p>
        </p:txBody>
      </p:sp>
      <p:sp>
        <p:nvSpPr>
          <p:cNvPr id="2048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C6882F-0822-4419-8860-57F1B9F255BB}" type="slidenum">
              <a:rPr lang="fr-FR" smtClean="0"/>
              <a:pPr eaLnBrk="1" hangingPunct="1"/>
              <a:t>19</a:t>
            </a:fld>
            <a:endParaRPr lang="fr-F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95288" y="188913"/>
            <a:ext cx="8229600" cy="633412"/>
          </a:xfrm>
        </p:spPr>
        <p:txBody>
          <a:bodyPr/>
          <a:lstStyle/>
          <a:p>
            <a:r>
              <a:rPr lang="fr-FR" sz="2700" b="1" smtClean="0"/>
              <a:t>Sommaire</a:t>
            </a:r>
            <a:r>
              <a:rPr lang="fr-FR" smtClean="0"/>
              <a:t> </a:t>
            </a:r>
          </a:p>
        </p:txBody>
      </p:sp>
      <p:sp>
        <p:nvSpPr>
          <p:cNvPr id="3" name="Espace réservé du contenu 2"/>
          <p:cNvSpPr>
            <a:spLocks noGrp="1"/>
          </p:cNvSpPr>
          <p:nvPr>
            <p:ph idx="1"/>
          </p:nvPr>
        </p:nvSpPr>
        <p:spPr>
          <a:xfrm>
            <a:off x="468313" y="981075"/>
            <a:ext cx="8424862" cy="5184775"/>
          </a:xfrm>
        </p:spPr>
        <p:txBody>
          <a:bodyPr>
            <a:normAutofit/>
          </a:bodyPr>
          <a:lstStyle/>
          <a:p>
            <a:pPr marL="514350" indent="-514350">
              <a:buFontTx/>
              <a:buAutoNum type="arabicPeriod"/>
              <a:defRPr/>
            </a:pPr>
            <a:r>
              <a:rPr lang="fr-FR" sz="2600" b="1" dirty="0" smtClean="0"/>
              <a:t>Comprendre l’espace agricole</a:t>
            </a:r>
          </a:p>
          <a:p>
            <a:pPr lvl="1">
              <a:defRPr/>
            </a:pPr>
            <a:r>
              <a:rPr lang="fr-FR" sz="2400" dirty="0" smtClean="0">
                <a:solidFill>
                  <a:srgbClr val="898989"/>
                </a:solidFill>
              </a:rPr>
              <a:t>Une imbrication de parcelles, porteuses d’activités</a:t>
            </a:r>
          </a:p>
          <a:p>
            <a:pPr lvl="1">
              <a:defRPr/>
            </a:pPr>
            <a:r>
              <a:rPr lang="fr-FR" sz="2400" dirty="0" smtClean="0">
                <a:solidFill>
                  <a:srgbClr val="898989"/>
                </a:solidFill>
              </a:rPr>
              <a:t>Des systèmes de production et une logique spatiale </a:t>
            </a:r>
          </a:p>
          <a:p>
            <a:pPr lvl="1">
              <a:defRPr/>
            </a:pPr>
            <a:r>
              <a:rPr lang="fr-FR" sz="2400" dirty="0" smtClean="0">
                <a:solidFill>
                  <a:srgbClr val="898989"/>
                </a:solidFill>
              </a:rPr>
              <a:t>Des systèmes de production dans des filières</a:t>
            </a:r>
          </a:p>
          <a:p>
            <a:pPr marL="457200" lvl="1" indent="0">
              <a:buFontTx/>
              <a:buNone/>
              <a:defRPr/>
            </a:pPr>
            <a:endParaRPr lang="fr-FR" sz="900" dirty="0" smtClean="0">
              <a:solidFill>
                <a:srgbClr val="898989"/>
              </a:solidFill>
            </a:endParaRPr>
          </a:p>
          <a:p>
            <a:pPr marL="514350" lvl="1" indent="-514350">
              <a:buFontTx/>
              <a:buAutoNum type="arabicPeriod" startAt="2"/>
              <a:defRPr/>
            </a:pPr>
            <a:r>
              <a:rPr lang="fr-FR" sz="2600" b="1" dirty="0" smtClean="0">
                <a:ea typeface="+mn-ea"/>
                <a:cs typeface="+mn-cs"/>
              </a:rPr>
              <a:t>La place du foncier </a:t>
            </a:r>
          </a:p>
          <a:p>
            <a:pPr marL="0" lvl="1" indent="0">
              <a:buFontTx/>
              <a:buNone/>
              <a:defRPr/>
            </a:pPr>
            <a:endParaRPr lang="fr-FR" sz="900" dirty="0">
              <a:solidFill>
                <a:srgbClr val="898989"/>
              </a:solidFill>
            </a:endParaRPr>
          </a:p>
          <a:p>
            <a:pPr marL="0" lvl="1" indent="0">
              <a:buFontTx/>
              <a:buNone/>
              <a:defRPr/>
            </a:pPr>
            <a:r>
              <a:rPr lang="fr-FR" sz="2600" b="1" dirty="0"/>
              <a:t>3</a:t>
            </a:r>
            <a:r>
              <a:rPr lang="fr-FR" sz="2600" b="1" dirty="0" smtClean="0"/>
              <a:t>.   </a:t>
            </a:r>
            <a:r>
              <a:rPr lang="fr-FR" sz="2600" b="1" dirty="0" smtClean="0">
                <a:solidFill>
                  <a:schemeClr val="tx2"/>
                </a:solidFill>
              </a:rPr>
              <a:t>Impacts de l’urbanisation sur l’espace agricole</a:t>
            </a:r>
          </a:p>
          <a:p>
            <a:pPr marL="0" lvl="1" indent="0">
              <a:buFontTx/>
              <a:buNone/>
              <a:defRPr/>
            </a:pPr>
            <a:endParaRPr lang="fr-FR" sz="900" dirty="0" smtClean="0">
              <a:solidFill>
                <a:schemeClr val="tx2"/>
              </a:solidFill>
            </a:endParaRPr>
          </a:p>
          <a:p>
            <a:pPr marL="0" lvl="1" indent="0">
              <a:buFontTx/>
              <a:buNone/>
              <a:defRPr/>
            </a:pPr>
            <a:r>
              <a:rPr lang="fr-FR" sz="2400" b="1" dirty="0" smtClean="0">
                <a:solidFill>
                  <a:schemeClr val="tx2"/>
                </a:solidFill>
                <a:ea typeface="+mn-ea"/>
                <a:cs typeface="+mn-cs"/>
              </a:rPr>
              <a:t>4.   Conclusion </a:t>
            </a:r>
          </a:p>
          <a:p>
            <a:pPr lvl="1">
              <a:defRPr/>
            </a:pPr>
            <a:r>
              <a:rPr lang="fr-FR" sz="2400" dirty="0">
                <a:solidFill>
                  <a:srgbClr val="898989"/>
                </a:solidFill>
              </a:rPr>
              <a:t>Les activités et les filières </a:t>
            </a:r>
            <a:r>
              <a:rPr lang="fr-FR" sz="2400" dirty="0" smtClean="0">
                <a:solidFill>
                  <a:srgbClr val="898989"/>
                </a:solidFill>
              </a:rPr>
              <a:t>sont-elles </a:t>
            </a:r>
            <a:r>
              <a:rPr lang="fr-FR" sz="2400" dirty="0">
                <a:solidFill>
                  <a:srgbClr val="898989"/>
                </a:solidFill>
              </a:rPr>
              <a:t>renouvelées, adaptées </a:t>
            </a:r>
            <a:r>
              <a:rPr lang="fr-FR" sz="2400" dirty="0" smtClean="0">
                <a:solidFill>
                  <a:srgbClr val="898989"/>
                </a:solidFill>
              </a:rPr>
              <a:t>?</a:t>
            </a:r>
          </a:p>
          <a:p>
            <a:pPr lvl="1">
              <a:defRPr/>
            </a:pPr>
            <a:r>
              <a:rPr lang="fr-FR" sz="2400" dirty="0" smtClean="0">
                <a:solidFill>
                  <a:srgbClr val="898989"/>
                </a:solidFill>
              </a:rPr>
              <a:t>Une autre forme de la gestion de l’espace agricole ?</a:t>
            </a:r>
            <a:endParaRPr lang="fr-FR" sz="1200" dirty="0" smtClean="0">
              <a:solidFill>
                <a:srgbClr val="898989"/>
              </a:solidFill>
            </a:endParaRPr>
          </a:p>
          <a:p>
            <a:pPr lvl="1">
              <a:defRPr/>
            </a:pPr>
            <a:endParaRPr lang="fr-FR" sz="1200" dirty="0" smtClean="0">
              <a:solidFill>
                <a:srgbClr val="898989"/>
              </a:solidFill>
            </a:endParaRPr>
          </a:p>
          <a:p>
            <a:pPr lvl="1">
              <a:defRPr/>
            </a:pPr>
            <a:endParaRPr lang="fr-FR" sz="1200" dirty="0" smtClean="0">
              <a:solidFill>
                <a:srgbClr val="898989"/>
              </a:solidFill>
            </a:endParaRPr>
          </a:p>
          <a:p>
            <a:pPr lvl="1">
              <a:defRPr/>
            </a:pPr>
            <a:endParaRPr lang="fr-FR" sz="1200" dirty="0" smtClean="0">
              <a:solidFill>
                <a:srgbClr val="898989"/>
              </a:solidFill>
            </a:endParaRPr>
          </a:p>
          <a:p>
            <a:pPr lvl="1">
              <a:defRPr/>
            </a:pPr>
            <a:endParaRPr lang="fr-FR" sz="1200" dirty="0" smtClean="0">
              <a:solidFill>
                <a:srgbClr val="898989"/>
              </a:solidFill>
            </a:endParaRPr>
          </a:p>
          <a:p>
            <a:pPr>
              <a:defRPr/>
            </a:pPr>
            <a:endParaRPr lang="fr-FR" dirty="0"/>
          </a:p>
        </p:txBody>
      </p:sp>
      <p:sp>
        <p:nvSpPr>
          <p:cNvPr id="307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83A81C-47FA-446E-BB7B-21B6C1C13438}" type="slidenum">
              <a:rPr lang="fr-FR" smtClean="0"/>
              <a:pPr eaLnBrk="1" hangingPunct="1"/>
              <a:t>2</a:t>
            </a:fld>
            <a:endParaRPr lang="fr-F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566A61D-66C8-40AC-9F0E-ED2FD8B828C0}" type="slidenum">
              <a:rPr lang="fr-FR" sz="1400" b="1">
                <a:solidFill>
                  <a:srgbClr val="898989"/>
                </a:solidFill>
                <a:ea typeface="ＭＳ Ｐゴシック" charset="-128"/>
              </a:rPr>
              <a:pPr algn="r" eaLnBrk="1" hangingPunct="1"/>
              <a:t>20</a:t>
            </a:fld>
            <a:endParaRPr lang="fr-FR" sz="1400" b="1">
              <a:solidFill>
                <a:srgbClr val="898989"/>
              </a:solidFill>
              <a:ea typeface="ＭＳ Ｐゴシック" charset="-128"/>
            </a:endParaRPr>
          </a:p>
        </p:txBody>
      </p:sp>
      <p:sp>
        <p:nvSpPr>
          <p:cNvPr id="21507" name="Rectangle 1"/>
          <p:cNvSpPr>
            <a:spLocks noChangeArrowheads="1"/>
          </p:cNvSpPr>
          <p:nvPr/>
        </p:nvSpPr>
        <p:spPr bwMode="auto">
          <a:xfrm>
            <a:off x="107950" y="188913"/>
            <a:ext cx="903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000000"/>
                </a:solidFill>
              </a:rPr>
              <a:t>1.2 Des systèmes de production qui ont une logique spatiale </a:t>
            </a:r>
          </a:p>
        </p:txBody>
      </p:sp>
      <p:grpSp>
        <p:nvGrpSpPr>
          <p:cNvPr id="21508" name="Groupe 6"/>
          <p:cNvGrpSpPr>
            <a:grpSpLocks/>
          </p:cNvGrpSpPr>
          <p:nvPr/>
        </p:nvGrpSpPr>
        <p:grpSpPr bwMode="auto">
          <a:xfrm>
            <a:off x="-4763" y="774700"/>
            <a:ext cx="9105901" cy="5862638"/>
            <a:chOff x="-5057" y="774053"/>
            <a:chExt cx="9105900" cy="5862788"/>
          </a:xfrm>
        </p:grpSpPr>
        <p:grpSp>
          <p:nvGrpSpPr>
            <p:cNvPr id="21509" name="Groupe 4"/>
            <p:cNvGrpSpPr>
              <a:grpSpLocks/>
            </p:cNvGrpSpPr>
            <p:nvPr/>
          </p:nvGrpSpPr>
          <p:grpSpPr bwMode="auto">
            <a:xfrm>
              <a:off x="-5057" y="774053"/>
              <a:ext cx="9105900" cy="5616567"/>
              <a:chOff x="-5057" y="774053"/>
              <a:chExt cx="9105900" cy="5616567"/>
            </a:xfrm>
          </p:grpSpPr>
          <p:pic>
            <p:nvPicPr>
              <p:cNvPr id="2" name="Picture 2"/>
              <p:cNvPicPr>
                <a:picLocks noChangeAspect="1" noChangeArrowheads="1"/>
              </p:cNvPicPr>
              <p:nvPr/>
            </p:nvPicPr>
            <p:blipFill>
              <a:blip r:embed="rId3"/>
              <a:srcRect t="11314"/>
              <a:stretch>
                <a:fillRect/>
              </a:stretch>
            </p:blipFill>
            <p:spPr bwMode="auto">
              <a:xfrm>
                <a:off x="-5057" y="774053"/>
                <a:ext cx="9105900" cy="5596081"/>
              </a:xfrm>
              <a:prstGeom prst="rect">
                <a:avLst/>
              </a:prstGeom>
              <a:solidFill>
                <a:schemeClr val="bg1">
                  <a:lumMod val="85000"/>
                </a:schemeClr>
              </a:solidFill>
              <a:ln>
                <a:noFill/>
              </a:ln>
            </p:spPr>
          </p:pic>
          <p:sp>
            <p:nvSpPr>
              <p:cNvPr id="21512" name="ZoneTexte 3"/>
              <p:cNvSpPr txBox="1">
                <a:spLocks noChangeArrowheads="1"/>
              </p:cNvSpPr>
              <p:nvPr/>
            </p:nvSpPr>
            <p:spPr bwMode="auto">
              <a:xfrm>
                <a:off x="8460432" y="6021288"/>
                <a:ext cx="50405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ea typeface="ＭＳ Ｐゴシック" charset="-128"/>
                </a:endParaRPr>
              </a:p>
            </p:txBody>
          </p:sp>
        </p:grpSp>
        <p:sp>
          <p:nvSpPr>
            <p:cNvPr id="20485" name="ZoneTexte 5"/>
            <p:cNvSpPr txBox="1">
              <a:spLocks noChangeArrowheads="1"/>
            </p:cNvSpPr>
            <p:nvPr/>
          </p:nvSpPr>
          <p:spPr bwMode="auto">
            <a:xfrm>
              <a:off x="107656" y="6390772"/>
              <a:ext cx="7704137" cy="24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r>
                <a:rPr lang="fr-FR" sz="1000" b="1" dirty="0" smtClean="0">
                  <a:latin typeface="+mj-lt"/>
                </a:rPr>
                <a:t>Source schéma et carte : Canevas des paysages, chambre d</a:t>
              </a:r>
              <a:r>
                <a:rPr lang="ja-JP" altLang="fr-FR" sz="1000" b="1" dirty="0" smtClean="0">
                  <a:latin typeface="+mj-lt"/>
                </a:rPr>
                <a:t>’</a:t>
              </a:r>
              <a:r>
                <a:rPr lang="fr-FR" altLang="ja-JP" sz="1000" b="1" dirty="0" smtClean="0">
                  <a:latin typeface="+mj-lt"/>
                </a:rPr>
                <a:t>agriculture de l</a:t>
              </a:r>
              <a:r>
                <a:rPr lang="ja-JP" altLang="fr-FR" sz="1000" b="1" dirty="0" smtClean="0">
                  <a:latin typeface="+mj-lt"/>
                </a:rPr>
                <a:t>’</a:t>
              </a:r>
              <a:r>
                <a:rPr lang="fr-FR" altLang="ja-JP" sz="1000" b="1" dirty="0" smtClean="0">
                  <a:latin typeface="+mj-lt"/>
                </a:rPr>
                <a:t>Isère, mars 1999</a:t>
              </a:r>
              <a:endParaRPr lang="fr-FR" sz="1000" b="1" dirty="0" smtClean="0">
                <a:latin typeface="+mj-l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4724400" y="2971800"/>
            <a:ext cx="4038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fr-FR"/>
          </a:p>
        </p:txBody>
      </p:sp>
      <p:graphicFrame>
        <p:nvGraphicFramePr>
          <p:cNvPr id="22531" name="Object 4"/>
          <p:cNvGraphicFramePr>
            <a:graphicFrameLocks/>
          </p:cNvGraphicFramePr>
          <p:nvPr/>
        </p:nvGraphicFramePr>
        <p:xfrm>
          <a:off x="827088" y="1628775"/>
          <a:ext cx="7129462" cy="3960813"/>
        </p:xfrm>
        <a:graphic>
          <a:graphicData uri="http://schemas.openxmlformats.org/presentationml/2006/ole">
            <mc:AlternateContent xmlns:mc="http://schemas.openxmlformats.org/markup-compatibility/2006">
              <mc:Choice xmlns:v="urn:schemas-microsoft-com:vml" Requires="v">
                <p:oleObj spid="_x0000_s22538" name="Document" r:id="rId5" imgW="3975100" imgH="1604963" progId="Word.Document.8">
                  <p:embed/>
                </p:oleObj>
              </mc:Choice>
              <mc:Fallback>
                <p:oleObj name="Document" r:id="rId5" imgW="3975100" imgH="1604963" progId="Word.Document.8">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628775"/>
                        <a:ext cx="7129462"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2" name="Rectangle 11"/>
          <p:cNvSpPr>
            <a:spLocks noChangeArrowheads="1"/>
          </p:cNvSpPr>
          <p:nvPr/>
        </p:nvSpPr>
        <p:spPr bwMode="auto">
          <a:xfrm>
            <a:off x="303213" y="836613"/>
            <a:ext cx="3965575" cy="409575"/>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eaLnBrk="0" hangingPunct="0">
              <a:spcBef>
                <a:spcPct val="50000"/>
              </a:spcBef>
            </a:pPr>
            <a:r>
              <a:rPr lang="fr-FR" sz="1000" b="1">
                <a:latin typeface="Comic Sans MS" pitchFamily="66" charset="0"/>
              </a:rPr>
              <a:t>EXEMPLE D </a:t>
            </a:r>
            <a:r>
              <a:rPr lang="ja-JP" altLang="fr-FR" sz="1000" b="1">
                <a:latin typeface="Comic Sans MS" pitchFamily="66" charset="0"/>
                <a:ea typeface="ＭＳ Ｐゴシック" charset="-128"/>
              </a:rPr>
              <a:t>’</a:t>
            </a:r>
            <a:r>
              <a:rPr lang="fr-FR" altLang="ja-JP" sz="1000" b="1">
                <a:latin typeface="Comic Sans MS" pitchFamily="66" charset="0"/>
                <a:ea typeface="ＭＳ Ｐゴシック" charset="-128"/>
              </a:rPr>
              <a:t>EXPLOITATION D </a:t>
            </a:r>
            <a:r>
              <a:rPr lang="ja-JP" altLang="fr-FR" sz="1000" b="1">
                <a:latin typeface="Comic Sans MS" pitchFamily="66" charset="0"/>
                <a:ea typeface="ＭＳ Ｐゴシック" charset="-128"/>
              </a:rPr>
              <a:t>’</a:t>
            </a:r>
            <a:r>
              <a:rPr lang="fr-FR" altLang="ja-JP" sz="1000" b="1">
                <a:latin typeface="Comic Sans MS" pitchFamily="66" charset="0"/>
                <a:ea typeface="ＭＳ Ｐゴシック" charset="-128"/>
              </a:rPr>
              <a:t>ELEVAGE VALORISANT PLAINE ET COTEAUX</a:t>
            </a:r>
            <a:endParaRPr lang="fr-FR" sz="1000" b="1">
              <a:latin typeface="Comic Sans MS" pitchFamily="66" charset="0"/>
            </a:endParaRPr>
          </a:p>
        </p:txBody>
      </p:sp>
      <p:sp>
        <p:nvSpPr>
          <p:cNvPr id="22533"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9808CDF-B520-4A9C-97B6-B38A6F1E9FA4}" type="slidenum">
              <a:rPr lang="fr-FR" sz="1400" b="1">
                <a:solidFill>
                  <a:srgbClr val="898989"/>
                </a:solidFill>
                <a:ea typeface="ＭＳ Ｐゴシック" charset="-128"/>
              </a:rPr>
              <a:pPr algn="r" eaLnBrk="1" hangingPunct="1"/>
              <a:t>21</a:t>
            </a:fld>
            <a:endParaRPr lang="fr-FR" sz="1400" b="1">
              <a:solidFill>
                <a:srgbClr val="898989"/>
              </a:solidFill>
              <a:ea typeface="ＭＳ Ｐゴシック" charset="-128"/>
            </a:endParaRPr>
          </a:p>
        </p:txBody>
      </p:sp>
      <p:grpSp>
        <p:nvGrpSpPr>
          <p:cNvPr id="22534" name="Groupe 1"/>
          <p:cNvGrpSpPr>
            <a:grpSpLocks/>
          </p:cNvGrpSpPr>
          <p:nvPr/>
        </p:nvGrpSpPr>
        <p:grpSpPr bwMode="auto">
          <a:xfrm>
            <a:off x="107950" y="692150"/>
            <a:ext cx="8856663" cy="5945188"/>
            <a:chOff x="107504" y="692150"/>
            <a:chExt cx="8857109" cy="5944691"/>
          </a:xfrm>
        </p:grpSpPr>
        <p:sp>
          <p:nvSpPr>
            <p:cNvPr id="22536" name="Rectangle 9"/>
            <p:cNvSpPr>
              <a:spLocks noChangeArrowheads="1"/>
            </p:cNvSpPr>
            <p:nvPr/>
          </p:nvSpPr>
          <p:spPr bwMode="auto">
            <a:xfrm>
              <a:off x="250825" y="692150"/>
              <a:ext cx="8713788" cy="568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latin typeface="Times New Roman" pitchFamily="18" charset="0"/>
              </a:endParaRPr>
            </a:p>
          </p:txBody>
        </p:sp>
        <p:sp>
          <p:nvSpPr>
            <p:cNvPr id="22537" name="ZoneTexte 7"/>
            <p:cNvSpPr txBox="1">
              <a:spLocks noChangeArrowheads="1"/>
            </p:cNvSpPr>
            <p:nvPr/>
          </p:nvSpPr>
          <p:spPr bwMode="auto">
            <a:xfrm>
              <a:off x="107504" y="6390620"/>
              <a:ext cx="7704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000" b="1">
                  <a:ea typeface="ＭＳ Ｐゴシック" charset="-128"/>
                </a:rPr>
                <a:t>Source schéma et carte : Canevas des paysages, chambre d</a:t>
              </a:r>
              <a:r>
                <a:rPr lang="ja-JP" altLang="fr-FR" sz="1000" b="1">
                  <a:ea typeface="ＭＳ Ｐゴシック" charset="-128"/>
                </a:rPr>
                <a:t>’</a:t>
              </a:r>
              <a:r>
                <a:rPr lang="fr-FR" altLang="ja-JP" sz="1000" b="1">
                  <a:ea typeface="ＭＳ Ｐゴシック" charset="-128"/>
                </a:rPr>
                <a:t>agriculture de l</a:t>
              </a:r>
              <a:r>
                <a:rPr lang="ja-JP" altLang="fr-FR" sz="1000" b="1">
                  <a:ea typeface="ＭＳ Ｐゴシック" charset="-128"/>
                </a:rPr>
                <a:t>’</a:t>
              </a:r>
              <a:r>
                <a:rPr lang="fr-FR" altLang="ja-JP" sz="1000" b="1">
                  <a:ea typeface="ＭＳ Ｐゴシック" charset="-128"/>
                </a:rPr>
                <a:t>Isère, mars 1999</a:t>
              </a:r>
              <a:endParaRPr lang="fr-FR" sz="1000" b="1">
                <a:ea typeface="ＭＳ Ｐゴシック" charset="-128"/>
              </a:endParaRPr>
            </a:p>
          </p:txBody>
        </p:sp>
      </p:grpSp>
      <p:sp>
        <p:nvSpPr>
          <p:cNvPr id="22535" name="Rectangle 1"/>
          <p:cNvSpPr>
            <a:spLocks noChangeArrowheads="1"/>
          </p:cNvSpPr>
          <p:nvPr/>
        </p:nvSpPr>
        <p:spPr bwMode="auto">
          <a:xfrm>
            <a:off x="107950" y="188913"/>
            <a:ext cx="903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000000"/>
                </a:solidFill>
              </a:rPr>
              <a:t>1.2 Des systèmes de production qui ont une logique spatiale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382588" y="2616200"/>
            <a:ext cx="41100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fr-FR"/>
          </a:p>
        </p:txBody>
      </p:sp>
      <p:graphicFrame>
        <p:nvGraphicFramePr>
          <p:cNvPr id="23555" name="Object 3"/>
          <p:cNvGraphicFramePr>
            <a:graphicFrameLocks/>
          </p:cNvGraphicFramePr>
          <p:nvPr/>
        </p:nvGraphicFramePr>
        <p:xfrm>
          <a:off x="900113" y="1916113"/>
          <a:ext cx="7488237" cy="4198937"/>
        </p:xfrm>
        <a:graphic>
          <a:graphicData uri="http://schemas.openxmlformats.org/presentationml/2006/ole">
            <mc:AlternateContent xmlns:mc="http://schemas.openxmlformats.org/markup-compatibility/2006">
              <mc:Choice xmlns:v="urn:schemas-microsoft-com:vml" Requires="v">
                <p:oleObj spid="_x0000_s23566" name="Document" r:id="rId5" imgW="5270500" imgH="2603500" progId="Word.Document.8">
                  <p:embed/>
                </p:oleObj>
              </mc:Choice>
              <mc:Fallback>
                <p:oleObj name="Document" r:id="rId5" imgW="5270500" imgH="2603500"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916113"/>
                        <a:ext cx="7488237"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Espace réservé du numéro de diapositive 2"/>
          <p:cNvSpPr txBox="1">
            <a:spLocks noGrp="1"/>
          </p:cNvSpPr>
          <p:nvPr/>
        </p:nvSpPr>
        <p:spPr bwMode="auto">
          <a:xfrm>
            <a:off x="6546850" y="61150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8259201-4B6F-4E74-8880-1A3AA5D7174B}" type="slidenum">
              <a:rPr lang="fr-FR" sz="1400" b="1">
                <a:solidFill>
                  <a:srgbClr val="898989"/>
                </a:solidFill>
                <a:ea typeface="ＭＳ Ｐゴシック" charset="-128"/>
              </a:rPr>
              <a:pPr algn="r" eaLnBrk="1" hangingPunct="1"/>
              <a:t>22</a:t>
            </a:fld>
            <a:endParaRPr lang="fr-FR" sz="1400" b="1">
              <a:solidFill>
                <a:srgbClr val="898989"/>
              </a:solidFill>
              <a:ea typeface="ＭＳ Ｐゴシック" charset="-128"/>
            </a:endParaRPr>
          </a:p>
        </p:txBody>
      </p:sp>
      <p:grpSp>
        <p:nvGrpSpPr>
          <p:cNvPr id="23557" name="Groupe 10"/>
          <p:cNvGrpSpPr>
            <a:grpSpLocks/>
          </p:cNvGrpSpPr>
          <p:nvPr/>
        </p:nvGrpSpPr>
        <p:grpSpPr bwMode="auto">
          <a:xfrm>
            <a:off x="330200" y="1009650"/>
            <a:ext cx="8489950" cy="5561013"/>
            <a:chOff x="329660" y="1009703"/>
            <a:chExt cx="8490811" cy="5561012"/>
          </a:xfrm>
        </p:grpSpPr>
        <p:grpSp>
          <p:nvGrpSpPr>
            <p:cNvPr id="23560" name="Groupe 1"/>
            <p:cNvGrpSpPr>
              <a:grpSpLocks/>
            </p:cNvGrpSpPr>
            <p:nvPr/>
          </p:nvGrpSpPr>
          <p:grpSpPr bwMode="auto">
            <a:xfrm>
              <a:off x="350216" y="1009703"/>
              <a:ext cx="8470255" cy="5561012"/>
              <a:chOff x="350217" y="977900"/>
              <a:chExt cx="8470255" cy="5561012"/>
            </a:xfrm>
          </p:grpSpPr>
          <p:sp>
            <p:nvSpPr>
              <p:cNvPr id="23563" name="Rectangle 11"/>
              <p:cNvSpPr>
                <a:spLocks noChangeArrowheads="1"/>
              </p:cNvSpPr>
              <p:nvPr/>
            </p:nvSpPr>
            <p:spPr bwMode="auto">
              <a:xfrm>
                <a:off x="382588" y="1228674"/>
                <a:ext cx="3965575" cy="257175"/>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eaLnBrk="0" hangingPunct="0">
                  <a:spcBef>
                    <a:spcPct val="50000"/>
                  </a:spcBef>
                </a:pPr>
                <a:r>
                  <a:rPr lang="fr-FR" sz="1000" b="1">
                    <a:latin typeface="Comic Sans MS" pitchFamily="66" charset="0"/>
                  </a:rPr>
                  <a:t>EXEMPLE D </a:t>
                </a:r>
                <a:r>
                  <a:rPr lang="ja-JP" altLang="fr-FR" sz="1000" b="1">
                    <a:latin typeface="Comic Sans MS" pitchFamily="66" charset="0"/>
                    <a:ea typeface="ＭＳ Ｐゴシック" charset="-128"/>
                  </a:rPr>
                  <a:t>’</a:t>
                </a:r>
                <a:r>
                  <a:rPr lang="fr-FR" altLang="ja-JP" sz="1000" b="1">
                    <a:latin typeface="Comic Sans MS" pitchFamily="66" charset="0"/>
                    <a:ea typeface="ＭＳ Ｐゴシック" charset="-128"/>
                  </a:rPr>
                  <a:t>EXPLOITATION D </a:t>
                </a:r>
                <a:r>
                  <a:rPr lang="ja-JP" altLang="fr-FR" sz="1000" b="1">
                    <a:latin typeface="Comic Sans MS" pitchFamily="66" charset="0"/>
                    <a:ea typeface="ＭＳ Ｐゴシック" charset="-128"/>
                  </a:rPr>
                  <a:t>’</a:t>
                </a:r>
                <a:r>
                  <a:rPr lang="fr-FR" altLang="ja-JP" sz="1000" b="1">
                    <a:latin typeface="Comic Sans MS" pitchFamily="66" charset="0"/>
                    <a:ea typeface="ＭＳ Ｐゴシック" charset="-128"/>
                  </a:rPr>
                  <a:t>ELEVAGE</a:t>
                </a:r>
                <a:endParaRPr lang="fr-FR" sz="1000" b="1">
                  <a:latin typeface="Comic Sans MS" pitchFamily="66" charset="0"/>
                </a:endParaRPr>
              </a:p>
            </p:txBody>
          </p:sp>
          <p:sp>
            <p:nvSpPr>
              <p:cNvPr id="23564" name="Rectangle 12"/>
              <p:cNvSpPr>
                <a:spLocks noChangeArrowheads="1"/>
              </p:cNvSpPr>
              <p:nvPr/>
            </p:nvSpPr>
            <p:spPr bwMode="auto">
              <a:xfrm>
                <a:off x="350217" y="977900"/>
                <a:ext cx="8470255" cy="5561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latin typeface="Times New Roman" pitchFamily="18" charset="0"/>
                </a:endParaRPr>
              </a:p>
            </p:txBody>
          </p:sp>
          <p:sp>
            <p:nvSpPr>
              <p:cNvPr id="23565" name="ZoneTexte 7"/>
              <p:cNvSpPr txBox="1">
                <a:spLocks noChangeArrowheads="1"/>
              </p:cNvSpPr>
              <p:nvPr/>
            </p:nvSpPr>
            <p:spPr bwMode="auto">
              <a:xfrm>
                <a:off x="350217" y="6233239"/>
                <a:ext cx="7704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000" b="1">
                    <a:ea typeface="ＭＳ Ｐゴシック" charset="-128"/>
                  </a:rPr>
                  <a:t>Source schéma et carte : Canevas des paysages, chambre d</a:t>
                </a:r>
                <a:r>
                  <a:rPr lang="ja-JP" altLang="fr-FR" sz="1000" b="1">
                    <a:ea typeface="ＭＳ Ｐゴシック" charset="-128"/>
                  </a:rPr>
                  <a:t>’</a:t>
                </a:r>
                <a:r>
                  <a:rPr lang="fr-FR" altLang="ja-JP" sz="1000" b="1">
                    <a:ea typeface="ＭＳ Ｐゴシック" charset="-128"/>
                  </a:rPr>
                  <a:t>agriculture de l</a:t>
                </a:r>
                <a:r>
                  <a:rPr lang="ja-JP" altLang="fr-FR" sz="1000" b="1">
                    <a:ea typeface="ＭＳ Ｐゴシック" charset="-128"/>
                  </a:rPr>
                  <a:t>’</a:t>
                </a:r>
                <a:r>
                  <a:rPr lang="fr-FR" altLang="ja-JP" sz="1000" b="1">
                    <a:ea typeface="ＭＳ Ｐゴシック" charset="-128"/>
                  </a:rPr>
                  <a:t>Isère, mars 1999</a:t>
                </a:r>
                <a:endParaRPr lang="fr-FR" sz="1000" b="1">
                  <a:ea typeface="ＭＳ Ｐゴシック" charset="-128"/>
                </a:endParaRPr>
              </a:p>
            </p:txBody>
          </p:sp>
        </p:grpSp>
        <p:cxnSp>
          <p:nvCxnSpPr>
            <p:cNvPr id="5" name="Connecteur droit avec flèche 4"/>
            <p:cNvCxnSpPr/>
            <p:nvPr/>
          </p:nvCxnSpPr>
          <p:spPr>
            <a:xfrm>
              <a:off x="755153" y="3429053"/>
              <a:ext cx="936720" cy="936625"/>
            </a:xfrm>
            <a:prstGeom prst="straightConnector1">
              <a:avLst/>
            </a:prstGeom>
            <a:ln w="28575">
              <a:solidFill>
                <a:srgbClr val="287A51"/>
              </a:solidFill>
              <a:tailEnd type="arrow"/>
            </a:ln>
          </p:spPr>
          <p:style>
            <a:lnRef idx="1">
              <a:schemeClr val="accent1"/>
            </a:lnRef>
            <a:fillRef idx="0">
              <a:schemeClr val="accent1"/>
            </a:fillRef>
            <a:effectRef idx="0">
              <a:schemeClr val="accent1"/>
            </a:effectRef>
            <a:fontRef idx="minor">
              <a:schemeClr val="tx1"/>
            </a:fontRef>
          </p:style>
        </p:cxnSp>
        <p:sp>
          <p:nvSpPr>
            <p:cNvPr id="23562" name="ZoneTexte 9"/>
            <p:cNvSpPr txBox="1">
              <a:spLocks noChangeArrowheads="1"/>
            </p:cNvSpPr>
            <p:nvPr/>
          </p:nvSpPr>
          <p:spPr bwMode="auto">
            <a:xfrm>
              <a:off x="329660" y="3013804"/>
              <a:ext cx="1341464" cy="400110"/>
            </a:xfrm>
            <a:prstGeom prst="rect">
              <a:avLst/>
            </a:prstGeom>
            <a:noFill/>
            <a:ln w="9525">
              <a:solidFill>
                <a:srgbClr val="287A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000">
                  <a:solidFill>
                    <a:srgbClr val="287A51"/>
                  </a:solidFill>
                  <a:ea typeface="ＭＳ Ｐゴシック" charset="-128"/>
                </a:rPr>
                <a:t>BOISEMENT EN TIMBRE POSTE</a:t>
              </a:r>
            </a:p>
          </p:txBody>
        </p:sp>
      </p:grpSp>
      <p:sp>
        <p:nvSpPr>
          <p:cNvPr id="23558" name="Rectangle 1"/>
          <p:cNvSpPr>
            <a:spLocks noChangeArrowheads="1"/>
          </p:cNvSpPr>
          <p:nvPr/>
        </p:nvSpPr>
        <p:spPr bwMode="auto">
          <a:xfrm>
            <a:off x="107950" y="188913"/>
            <a:ext cx="903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000000"/>
                </a:solidFill>
              </a:rPr>
              <a:t>1.2 Des systèmes de production qui ont une logique spatiale </a:t>
            </a:r>
          </a:p>
        </p:txBody>
      </p:sp>
      <p:sp>
        <p:nvSpPr>
          <p:cNvPr id="23559"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2"/>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D2762B3-4B6D-48A9-AC97-9824985832ED}" type="slidenum">
              <a:rPr lang="fr-FR" sz="1400" b="1">
                <a:solidFill>
                  <a:srgbClr val="898989"/>
                </a:solidFill>
                <a:ea typeface="ＭＳ Ｐゴシック" charset="-128"/>
              </a:rPr>
              <a:pPr algn="r" eaLnBrk="1" hangingPunct="1"/>
              <a:t>23</a:t>
            </a:fld>
            <a:endParaRPr lang="fr-FR" sz="1400" b="1">
              <a:solidFill>
                <a:srgbClr val="898989"/>
              </a:solidFill>
              <a:ea typeface="ＭＳ Ｐゴシック" charset="-128"/>
            </a:endParaRPr>
          </a:p>
        </p:txBody>
      </p:sp>
      <p:sp>
        <p:nvSpPr>
          <p:cNvPr id="26627" name="ZoneTexte 4"/>
          <p:cNvSpPr txBox="1">
            <a:spLocks noChangeArrowheads="1"/>
          </p:cNvSpPr>
          <p:nvPr/>
        </p:nvSpPr>
        <p:spPr bwMode="auto">
          <a:xfrm>
            <a:off x="173038" y="1628775"/>
            <a:ext cx="87915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r>
              <a:rPr lang="fr-FR" sz="2000" b="1" dirty="0" smtClean="0"/>
              <a:t>Les risques induits par les emprises foncières (habitat ou infrastructures) :  </a:t>
            </a:r>
          </a:p>
          <a:p>
            <a:pPr marL="285750" indent="-285750" eaLnBrk="1" hangingPunct="1">
              <a:buFont typeface="Wingdings" pitchFamily="2" charset="2"/>
              <a:buChar char=""/>
              <a:defRPr/>
            </a:pPr>
            <a:endParaRPr lang="fr-FR" sz="1800" b="1" dirty="0" smtClean="0"/>
          </a:p>
          <a:p>
            <a:pPr marL="800100" lvl="1" indent="-342900" eaLnBrk="1" hangingPunct="1">
              <a:buFont typeface="Wingdings" pitchFamily="2" charset="2"/>
              <a:buChar char=""/>
              <a:defRPr/>
            </a:pPr>
            <a:r>
              <a:rPr lang="fr-FR" sz="2000" dirty="0" smtClean="0">
                <a:latin typeface="+mn-lt"/>
              </a:rPr>
              <a:t>Perturbations techniques et déséquilibres économiques,</a:t>
            </a:r>
          </a:p>
          <a:p>
            <a:pPr marL="800100" lvl="1" indent="-342900" eaLnBrk="1" hangingPunct="1">
              <a:buFont typeface="Wingdings" pitchFamily="2" charset="2"/>
              <a:buChar char=""/>
              <a:defRPr/>
            </a:pPr>
            <a:r>
              <a:rPr lang="fr-FR" sz="2000" dirty="0" smtClean="0">
                <a:latin typeface="+mn-lt"/>
              </a:rPr>
              <a:t>Remise en cause de projets,</a:t>
            </a:r>
          </a:p>
          <a:p>
            <a:pPr marL="800100" lvl="1" indent="-342900" eaLnBrk="1" hangingPunct="1">
              <a:buFont typeface="Wingdings" pitchFamily="2" charset="2"/>
              <a:buChar char=""/>
              <a:defRPr/>
            </a:pPr>
            <a:r>
              <a:rPr lang="fr-FR" sz="2000" dirty="0" smtClean="0">
                <a:latin typeface="+mn-lt"/>
              </a:rPr>
              <a:t>Diminution des capacités d’</a:t>
            </a:r>
            <a:r>
              <a:rPr lang="fr-FR" altLang="ja-JP" sz="2000" dirty="0" smtClean="0">
                <a:latin typeface="+mn-lt"/>
              </a:rPr>
              <a:t>adaptations,</a:t>
            </a:r>
            <a:endParaRPr lang="fr-FR" sz="2000" dirty="0" smtClean="0">
              <a:latin typeface="+mn-lt"/>
            </a:endParaRPr>
          </a:p>
          <a:p>
            <a:pPr marL="800100" lvl="1" indent="-342900" eaLnBrk="1" hangingPunct="1">
              <a:buFont typeface="Wingdings" pitchFamily="2" charset="2"/>
              <a:buChar char=""/>
              <a:defRPr/>
            </a:pPr>
            <a:r>
              <a:rPr lang="fr-FR" sz="2000" dirty="0" smtClean="0">
                <a:latin typeface="+mn-lt"/>
              </a:rPr>
              <a:t>Précarisation et mise en suspend d’</a:t>
            </a:r>
            <a:r>
              <a:rPr lang="fr-FR" altLang="ja-JP" sz="2000" dirty="0" smtClean="0">
                <a:latin typeface="+mn-lt"/>
              </a:rPr>
              <a:t>investissement,</a:t>
            </a:r>
            <a:endParaRPr lang="fr-FR" sz="2000" dirty="0" smtClean="0">
              <a:latin typeface="+mn-lt"/>
            </a:endParaRPr>
          </a:p>
          <a:p>
            <a:pPr marL="800100" lvl="1" indent="-342900" eaLnBrk="1" hangingPunct="1">
              <a:buFont typeface="Wingdings" pitchFamily="2" charset="2"/>
              <a:buChar char=""/>
              <a:defRPr/>
            </a:pPr>
            <a:r>
              <a:rPr lang="fr-FR" sz="2000" dirty="0" smtClean="0">
                <a:latin typeface="+mn-lt"/>
              </a:rPr>
              <a:t>Abandon des espaces contraints</a:t>
            </a:r>
          </a:p>
          <a:p>
            <a:pPr marL="800100" lvl="1" indent="-342900" eaLnBrk="1" hangingPunct="1">
              <a:buFont typeface="Wingdings" pitchFamily="2" charset="2"/>
              <a:buChar char=""/>
              <a:defRPr/>
            </a:pPr>
            <a:r>
              <a:rPr lang="fr-FR" sz="2000" dirty="0" smtClean="0">
                <a:latin typeface="+mn-lt"/>
              </a:rPr>
              <a:t>Changements de systèmes de production</a:t>
            </a:r>
          </a:p>
        </p:txBody>
      </p:sp>
      <p:sp>
        <p:nvSpPr>
          <p:cNvPr id="24580" name="Rectangle 1"/>
          <p:cNvSpPr>
            <a:spLocks noChangeArrowheads="1"/>
          </p:cNvSpPr>
          <p:nvPr/>
        </p:nvSpPr>
        <p:spPr bwMode="auto">
          <a:xfrm>
            <a:off x="107950" y="650875"/>
            <a:ext cx="903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000000"/>
                </a:solidFill>
              </a:rPr>
              <a:t>1.2 Des systèmes de production qui ont une logique spatiale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ctrTitle" idx="4294967295"/>
          </p:nvPr>
        </p:nvSpPr>
        <p:spPr>
          <a:xfrm>
            <a:off x="685800" y="2130425"/>
            <a:ext cx="7772400" cy="1470025"/>
          </a:xfrm>
        </p:spPr>
        <p:txBody>
          <a:bodyPr/>
          <a:lstStyle/>
          <a:p>
            <a:r>
              <a:rPr lang="fr-FR" sz="2400" b="1" smtClean="0"/>
              <a:t>1. Comprendre l’espace agricole</a:t>
            </a:r>
          </a:p>
        </p:txBody>
      </p:sp>
      <p:sp>
        <p:nvSpPr>
          <p:cNvPr id="25603" name="Sous-titre 2"/>
          <p:cNvSpPr>
            <a:spLocks noGrp="1"/>
          </p:cNvSpPr>
          <p:nvPr>
            <p:ph type="subTitle" idx="4294967295"/>
          </p:nvPr>
        </p:nvSpPr>
        <p:spPr>
          <a:xfrm>
            <a:off x="1371600" y="3886200"/>
            <a:ext cx="6400800" cy="1752600"/>
          </a:xfrm>
        </p:spPr>
        <p:txBody>
          <a:bodyPr/>
          <a:lstStyle/>
          <a:p>
            <a:pPr marL="0" indent="0" algn="ctr">
              <a:buFontTx/>
              <a:buNone/>
            </a:pPr>
            <a:r>
              <a:rPr lang="fr-FR" sz="2700" smtClean="0">
                <a:solidFill>
                  <a:srgbClr val="898989"/>
                </a:solidFill>
              </a:rPr>
              <a:t>1.3 Des systèmes de production qui s’inscrivent dans des filières</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3A04F42-36A2-4557-BAC8-246FC00B328E}" type="slidenum">
              <a:rPr lang="fr-FR" sz="1200">
                <a:solidFill>
                  <a:schemeClr val="tx1">
                    <a:tint val="75000"/>
                  </a:schemeClr>
                </a:solidFill>
                <a:latin typeface="+mn-lt"/>
              </a:rPr>
              <a:pPr algn="r" fontAlgn="auto">
                <a:spcBef>
                  <a:spcPts val="0"/>
                </a:spcBef>
                <a:spcAft>
                  <a:spcPts val="0"/>
                </a:spcAft>
                <a:defRPr/>
              </a:pPr>
              <a:t>24</a:t>
            </a:fld>
            <a:endParaRPr lang="fr-FR"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032AEAF-8BEC-4E43-81C9-32D7CC57B11D}" type="slidenum">
              <a:rPr lang="fr-FR" sz="1400"/>
              <a:pPr algn="r" eaLnBrk="1" hangingPunct="1"/>
              <a:t>25</a:t>
            </a:fld>
            <a:endParaRPr lang="fr-FR" sz="1400"/>
          </a:p>
        </p:txBody>
      </p:sp>
      <p:sp>
        <p:nvSpPr>
          <p:cNvPr id="48231" name="AutoShape 103"/>
          <p:cNvSpPr>
            <a:spLocks noChangeArrowheads="1"/>
          </p:cNvSpPr>
          <p:nvPr/>
        </p:nvSpPr>
        <p:spPr bwMode="auto">
          <a:xfrm>
            <a:off x="3924300"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2" name="AutoShape 104"/>
          <p:cNvSpPr>
            <a:spLocks noChangeArrowheads="1"/>
          </p:cNvSpPr>
          <p:nvPr/>
        </p:nvSpPr>
        <p:spPr bwMode="auto">
          <a:xfrm>
            <a:off x="5148265" y="2278064"/>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3" name="AutoShape 105"/>
          <p:cNvSpPr>
            <a:spLocks noChangeArrowheads="1"/>
          </p:cNvSpPr>
          <p:nvPr/>
        </p:nvSpPr>
        <p:spPr bwMode="auto">
          <a:xfrm>
            <a:off x="6372225"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4" name="AutoShape 106"/>
          <p:cNvSpPr>
            <a:spLocks noChangeArrowheads="1"/>
          </p:cNvSpPr>
          <p:nvPr/>
        </p:nvSpPr>
        <p:spPr bwMode="auto">
          <a:xfrm>
            <a:off x="7594600" y="2276475"/>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35" name="AutoShape 107"/>
          <p:cNvSpPr>
            <a:spLocks noChangeArrowheads="1"/>
          </p:cNvSpPr>
          <p:nvPr/>
        </p:nvSpPr>
        <p:spPr bwMode="auto">
          <a:xfrm>
            <a:off x="3492500" y="2638425"/>
            <a:ext cx="1582739" cy="28575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48236" name="AutoShape 108"/>
          <p:cNvSpPr>
            <a:spLocks noChangeArrowheads="1"/>
          </p:cNvSpPr>
          <p:nvPr/>
        </p:nvSpPr>
        <p:spPr bwMode="auto">
          <a:xfrm>
            <a:off x="4716465" y="263842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7" name="AutoShape 109"/>
          <p:cNvSpPr>
            <a:spLocks noChangeArrowheads="1"/>
          </p:cNvSpPr>
          <p:nvPr/>
        </p:nvSpPr>
        <p:spPr bwMode="auto">
          <a:xfrm>
            <a:off x="5940425" y="2638425"/>
            <a:ext cx="1582739"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38" name="AutoShape 110"/>
          <p:cNvSpPr>
            <a:spLocks noChangeArrowheads="1"/>
          </p:cNvSpPr>
          <p:nvPr/>
        </p:nvSpPr>
        <p:spPr bwMode="auto">
          <a:xfrm>
            <a:off x="7164389" y="263842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39" name="AutoShape 111"/>
          <p:cNvSpPr>
            <a:spLocks noChangeArrowheads="1"/>
          </p:cNvSpPr>
          <p:nvPr/>
        </p:nvSpPr>
        <p:spPr bwMode="auto">
          <a:xfrm>
            <a:off x="2989265" y="30003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0" name="AutoShape 112"/>
          <p:cNvSpPr>
            <a:spLocks noChangeArrowheads="1"/>
          </p:cNvSpPr>
          <p:nvPr/>
        </p:nvSpPr>
        <p:spPr bwMode="auto">
          <a:xfrm>
            <a:off x="4213225" y="3000375"/>
            <a:ext cx="1582739"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41" name="AutoShape 113"/>
          <p:cNvSpPr>
            <a:spLocks noChangeArrowheads="1"/>
          </p:cNvSpPr>
          <p:nvPr/>
        </p:nvSpPr>
        <p:spPr bwMode="auto">
          <a:xfrm>
            <a:off x="5437189" y="2998789"/>
            <a:ext cx="1582737"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42" name="AutoShape 114"/>
          <p:cNvSpPr>
            <a:spLocks noChangeArrowheads="1"/>
          </p:cNvSpPr>
          <p:nvPr/>
        </p:nvSpPr>
        <p:spPr bwMode="auto">
          <a:xfrm>
            <a:off x="6659565" y="300037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43" name="AutoShape 115"/>
          <p:cNvSpPr>
            <a:spLocks noChangeArrowheads="1"/>
          </p:cNvSpPr>
          <p:nvPr/>
        </p:nvSpPr>
        <p:spPr bwMode="auto">
          <a:xfrm>
            <a:off x="2484440"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4" name="AutoShape 116"/>
          <p:cNvSpPr>
            <a:spLocks noChangeArrowheads="1"/>
          </p:cNvSpPr>
          <p:nvPr/>
        </p:nvSpPr>
        <p:spPr bwMode="auto">
          <a:xfrm>
            <a:off x="3709989"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5" name="AutoShape 117"/>
          <p:cNvSpPr>
            <a:spLocks noChangeArrowheads="1"/>
          </p:cNvSpPr>
          <p:nvPr/>
        </p:nvSpPr>
        <p:spPr bwMode="auto">
          <a:xfrm>
            <a:off x="4932365" y="3359150"/>
            <a:ext cx="1582737"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46" name="AutoShape 118"/>
          <p:cNvSpPr>
            <a:spLocks noChangeArrowheads="1"/>
          </p:cNvSpPr>
          <p:nvPr/>
        </p:nvSpPr>
        <p:spPr bwMode="auto">
          <a:xfrm>
            <a:off x="6156325" y="3359150"/>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7" name="AutoShape 119"/>
          <p:cNvSpPr>
            <a:spLocks noChangeArrowheads="1"/>
          </p:cNvSpPr>
          <p:nvPr/>
        </p:nvSpPr>
        <p:spPr bwMode="auto">
          <a:xfrm>
            <a:off x="2700340" y="22764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48" name="AutoShape 120"/>
          <p:cNvSpPr>
            <a:spLocks noChangeArrowheads="1"/>
          </p:cNvSpPr>
          <p:nvPr/>
        </p:nvSpPr>
        <p:spPr bwMode="auto">
          <a:xfrm>
            <a:off x="2268540" y="2636839"/>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49" name="AutoShape 121"/>
          <p:cNvSpPr>
            <a:spLocks noChangeArrowheads="1"/>
          </p:cNvSpPr>
          <p:nvPr/>
        </p:nvSpPr>
        <p:spPr bwMode="auto">
          <a:xfrm>
            <a:off x="1765300" y="2998789"/>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48250" name="AutoShape 122"/>
          <p:cNvSpPr>
            <a:spLocks noChangeArrowheads="1"/>
          </p:cNvSpPr>
          <p:nvPr/>
        </p:nvSpPr>
        <p:spPr bwMode="auto">
          <a:xfrm>
            <a:off x="1262065"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1" name="AutoShape 123"/>
          <p:cNvSpPr>
            <a:spLocks noChangeArrowheads="1"/>
          </p:cNvSpPr>
          <p:nvPr/>
        </p:nvSpPr>
        <p:spPr bwMode="auto">
          <a:xfrm>
            <a:off x="757240" y="371792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2" name="AutoShape 124"/>
          <p:cNvSpPr>
            <a:spLocks noChangeArrowheads="1"/>
          </p:cNvSpPr>
          <p:nvPr/>
        </p:nvSpPr>
        <p:spPr bwMode="auto">
          <a:xfrm>
            <a:off x="1981200" y="37179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3" name="AutoShape 125"/>
          <p:cNvSpPr>
            <a:spLocks noChangeArrowheads="1"/>
          </p:cNvSpPr>
          <p:nvPr/>
        </p:nvSpPr>
        <p:spPr bwMode="auto">
          <a:xfrm>
            <a:off x="3205165" y="3716339"/>
            <a:ext cx="1582737"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54" name="AutoShape 126"/>
          <p:cNvSpPr>
            <a:spLocks noChangeArrowheads="1"/>
          </p:cNvSpPr>
          <p:nvPr/>
        </p:nvSpPr>
        <p:spPr bwMode="auto">
          <a:xfrm>
            <a:off x="4429125" y="3716339"/>
            <a:ext cx="1582739" cy="287337"/>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55" name="AutoShape 127"/>
          <p:cNvSpPr>
            <a:spLocks noChangeArrowheads="1"/>
          </p:cNvSpPr>
          <p:nvPr/>
        </p:nvSpPr>
        <p:spPr bwMode="auto">
          <a:xfrm>
            <a:off x="5653089" y="3717926"/>
            <a:ext cx="1582737"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56" name="AutoShape 128"/>
          <p:cNvSpPr>
            <a:spLocks noChangeArrowheads="1"/>
          </p:cNvSpPr>
          <p:nvPr/>
        </p:nvSpPr>
        <p:spPr bwMode="auto">
          <a:xfrm>
            <a:off x="1547814"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7" name="AutoShape 129"/>
          <p:cNvSpPr>
            <a:spLocks noChangeArrowheads="1"/>
          </p:cNvSpPr>
          <p:nvPr/>
        </p:nvSpPr>
        <p:spPr bwMode="auto">
          <a:xfrm>
            <a:off x="2771775"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8" name="AutoShape 130"/>
          <p:cNvSpPr>
            <a:spLocks noChangeArrowheads="1"/>
          </p:cNvSpPr>
          <p:nvPr/>
        </p:nvSpPr>
        <p:spPr bwMode="auto">
          <a:xfrm>
            <a:off x="3995740"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59" name="AutoShape 131"/>
          <p:cNvSpPr>
            <a:spLocks noChangeArrowheads="1"/>
          </p:cNvSpPr>
          <p:nvPr/>
        </p:nvSpPr>
        <p:spPr bwMode="auto">
          <a:xfrm>
            <a:off x="5219700"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0" name="AutoShape 132"/>
          <p:cNvSpPr>
            <a:spLocks noChangeArrowheads="1"/>
          </p:cNvSpPr>
          <p:nvPr/>
        </p:nvSpPr>
        <p:spPr bwMode="auto">
          <a:xfrm>
            <a:off x="1116014" y="4435475"/>
            <a:ext cx="1582737" cy="28575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48261" name="AutoShape 133"/>
          <p:cNvSpPr>
            <a:spLocks noChangeArrowheads="1"/>
          </p:cNvSpPr>
          <p:nvPr/>
        </p:nvSpPr>
        <p:spPr bwMode="auto">
          <a:xfrm>
            <a:off x="2339975" y="443547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2" name="AutoShape 134"/>
          <p:cNvSpPr>
            <a:spLocks noChangeArrowheads="1"/>
          </p:cNvSpPr>
          <p:nvPr/>
        </p:nvSpPr>
        <p:spPr bwMode="auto">
          <a:xfrm>
            <a:off x="3563940" y="443547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3" name="AutoShape 135"/>
          <p:cNvSpPr>
            <a:spLocks noChangeArrowheads="1"/>
          </p:cNvSpPr>
          <p:nvPr/>
        </p:nvSpPr>
        <p:spPr bwMode="auto">
          <a:xfrm>
            <a:off x="4787900" y="4435476"/>
            <a:ext cx="1582739" cy="287338"/>
          </a:xfrm>
          <a:prstGeom prst="parallelogram">
            <a:avLst>
              <a:gd name="adj" fmla="val 137707"/>
            </a:avLst>
          </a:prstGeom>
          <a:blipFill dpi="0" rotWithShape="1">
            <a:blip r:embed="rId5"/>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48264" name="AutoShape 136"/>
          <p:cNvSpPr>
            <a:spLocks noChangeArrowheads="1"/>
          </p:cNvSpPr>
          <p:nvPr/>
        </p:nvSpPr>
        <p:spPr bwMode="auto">
          <a:xfrm>
            <a:off x="323849" y="40735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48265" name="AutoShape 137"/>
          <p:cNvSpPr>
            <a:spLocks noChangeArrowheads="1"/>
          </p:cNvSpPr>
          <p:nvPr/>
        </p:nvSpPr>
        <p:spPr bwMode="auto">
          <a:xfrm>
            <a:off x="-107951" y="4433888"/>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pic>
        <p:nvPicPr>
          <p:cNvPr id="26732" name="Picture 138" descr="agri_bleu"/>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3" name="Picture 139" descr="agri_jeun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4" name="Picture 140" descr="agri_mau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5" name="Picture 141" descr="agri_roug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6" name="Picture 142" descr="agri_vert"/>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7" name="Picture 143" descr="agri_vert_clai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8" name="Picture 144"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3495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9" name="Picture 145"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1384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0" name="Picture 146"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1" name="Picture 147"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638" y="21336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2" name="Picture 148"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422116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3" name="Picture 149"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4" name="Picture 150" descr="batiments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45" name="Rectangle 1"/>
          <p:cNvSpPr>
            <a:spLocks noChangeArrowheads="1"/>
          </p:cNvSpPr>
          <p:nvPr/>
        </p:nvSpPr>
        <p:spPr bwMode="auto">
          <a:xfrm>
            <a:off x="179388" y="260350"/>
            <a:ext cx="8964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400"/>
              <a:t>1.3 Des systèmes de production qui s’inscrivent dans des filières</a:t>
            </a:r>
          </a:p>
        </p:txBody>
      </p:sp>
      <p:sp>
        <p:nvSpPr>
          <p:cNvPr id="2674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AC64F-1026-44C3-A6DD-16EF1F42E6CF}" type="slidenum">
              <a:rPr lang="fr-FR" smtClean="0"/>
              <a:pPr eaLnBrk="1" hangingPunct="1"/>
              <a:t>25</a:t>
            </a:fld>
            <a:endParaRPr lang="fr-F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4C1A62B-9394-426F-A4FA-C864A9048D04}" type="slidenum">
              <a:rPr lang="fr-FR" sz="1400"/>
              <a:pPr algn="r" eaLnBrk="1" hangingPunct="1"/>
              <a:t>26</a:t>
            </a:fld>
            <a:endParaRPr lang="fr-FR" sz="1400"/>
          </a:p>
        </p:txBody>
      </p:sp>
      <p:grpSp>
        <p:nvGrpSpPr>
          <p:cNvPr id="18435" name="Group 2"/>
          <p:cNvGrpSpPr>
            <a:grpSpLocks/>
          </p:cNvGrpSpPr>
          <p:nvPr/>
        </p:nvGrpSpPr>
        <p:grpSpPr bwMode="auto">
          <a:xfrm>
            <a:off x="3203575" y="2924175"/>
            <a:ext cx="2808288" cy="684213"/>
            <a:chOff x="203" y="0"/>
            <a:chExt cx="5849" cy="1997"/>
          </a:xfrm>
        </p:grpSpPr>
        <p:sp>
          <p:nvSpPr>
            <p:cNvPr id="82947" name="AutoShape 3"/>
            <p:cNvSpPr>
              <a:spLocks noChangeArrowheads="1"/>
            </p:cNvSpPr>
            <p:nvPr/>
          </p:nvSpPr>
          <p:spPr bwMode="auto">
            <a:xfrm>
              <a:off x="2743" y="364"/>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48" name="AutoShape 4"/>
            <p:cNvSpPr>
              <a:spLocks noChangeArrowheads="1"/>
            </p:cNvSpPr>
            <p:nvPr/>
          </p:nvSpPr>
          <p:spPr bwMode="auto">
            <a:xfrm>
              <a:off x="3514" y="364"/>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49" name="AutoShape 5"/>
            <p:cNvSpPr>
              <a:spLocks noChangeArrowheads="1"/>
            </p:cNvSpPr>
            <p:nvPr/>
          </p:nvSpPr>
          <p:spPr bwMode="auto">
            <a:xfrm>
              <a:off x="4285" y="364"/>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50" name="AutoShape 6"/>
            <p:cNvSpPr>
              <a:spLocks noChangeArrowheads="1"/>
            </p:cNvSpPr>
            <p:nvPr/>
          </p:nvSpPr>
          <p:spPr bwMode="auto">
            <a:xfrm>
              <a:off x="5055" y="363"/>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51" name="AutoShape 7"/>
            <p:cNvSpPr>
              <a:spLocks noChangeArrowheads="1"/>
            </p:cNvSpPr>
            <p:nvPr/>
          </p:nvSpPr>
          <p:spPr bwMode="auto">
            <a:xfrm>
              <a:off x="2471" y="591"/>
              <a:ext cx="997" cy="18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82952" name="AutoShape 8"/>
            <p:cNvSpPr>
              <a:spLocks noChangeArrowheads="1"/>
            </p:cNvSpPr>
            <p:nvPr/>
          </p:nvSpPr>
          <p:spPr bwMode="auto">
            <a:xfrm>
              <a:off x="3242" y="591"/>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53" name="AutoShape 9"/>
            <p:cNvSpPr>
              <a:spLocks noChangeArrowheads="1"/>
            </p:cNvSpPr>
            <p:nvPr/>
          </p:nvSpPr>
          <p:spPr bwMode="auto">
            <a:xfrm>
              <a:off x="4013" y="591"/>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54" name="AutoShape 10"/>
            <p:cNvSpPr>
              <a:spLocks noChangeArrowheads="1"/>
            </p:cNvSpPr>
            <p:nvPr/>
          </p:nvSpPr>
          <p:spPr bwMode="auto">
            <a:xfrm>
              <a:off x="4784" y="591"/>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55" name="AutoShape 11"/>
            <p:cNvSpPr>
              <a:spLocks noChangeArrowheads="1"/>
            </p:cNvSpPr>
            <p:nvPr/>
          </p:nvSpPr>
          <p:spPr bwMode="auto">
            <a:xfrm>
              <a:off x="2154" y="819"/>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56" name="AutoShape 12"/>
            <p:cNvSpPr>
              <a:spLocks noChangeArrowheads="1"/>
            </p:cNvSpPr>
            <p:nvPr/>
          </p:nvSpPr>
          <p:spPr bwMode="auto">
            <a:xfrm>
              <a:off x="2925" y="819"/>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57" name="AutoShape 13"/>
            <p:cNvSpPr>
              <a:spLocks noChangeArrowheads="1"/>
            </p:cNvSpPr>
            <p:nvPr/>
          </p:nvSpPr>
          <p:spPr bwMode="auto">
            <a:xfrm>
              <a:off x="3696" y="818"/>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58" name="AutoShape 14"/>
            <p:cNvSpPr>
              <a:spLocks noChangeArrowheads="1"/>
            </p:cNvSpPr>
            <p:nvPr/>
          </p:nvSpPr>
          <p:spPr bwMode="auto">
            <a:xfrm>
              <a:off x="4466" y="819"/>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59" name="AutoShape 15"/>
            <p:cNvSpPr>
              <a:spLocks noChangeArrowheads="1"/>
            </p:cNvSpPr>
            <p:nvPr/>
          </p:nvSpPr>
          <p:spPr bwMode="auto">
            <a:xfrm>
              <a:off x="1836" y="1045"/>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0" name="AutoShape 16"/>
            <p:cNvSpPr>
              <a:spLocks noChangeArrowheads="1"/>
            </p:cNvSpPr>
            <p:nvPr/>
          </p:nvSpPr>
          <p:spPr bwMode="auto">
            <a:xfrm>
              <a:off x="2608" y="1045"/>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1" name="AutoShape 17"/>
            <p:cNvSpPr>
              <a:spLocks noChangeArrowheads="1"/>
            </p:cNvSpPr>
            <p:nvPr/>
          </p:nvSpPr>
          <p:spPr bwMode="auto">
            <a:xfrm>
              <a:off x="3378" y="1045"/>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62" name="AutoShape 18"/>
            <p:cNvSpPr>
              <a:spLocks noChangeArrowheads="1"/>
            </p:cNvSpPr>
            <p:nvPr/>
          </p:nvSpPr>
          <p:spPr bwMode="auto">
            <a:xfrm>
              <a:off x="4149" y="1045"/>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3" name="AutoShape 19"/>
            <p:cNvSpPr>
              <a:spLocks noChangeArrowheads="1"/>
            </p:cNvSpPr>
            <p:nvPr/>
          </p:nvSpPr>
          <p:spPr bwMode="auto">
            <a:xfrm>
              <a:off x="1972" y="363"/>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4" name="AutoShape 20"/>
            <p:cNvSpPr>
              <a:spLocks noChangeArrowheads="1"/>
            </p:cNvSpPr>
            <p:nvPr/>
          </p:nvSpPr>
          <p:spPr bwMode="auto">
            <a:xfrm>
              <a:off x="1700" y="590"/>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65" name="AutoShape 21"/>
            <p:cNvSpPr>
              <a:spLocks noChangeArrowheads="1"/>
            </p:cNvSpPr>
            <p:nvPr/>
          </p:nvSpPr>
          <p:spPr bwMode="auto">
            <a:xfrm>
              <a:off x="1383" y="818"/>
              <a:ext cx="997" cy="181"/>
            </a:xfrm>
            <a:prstGeom prst="parallelogram">
              <a:avLst>
                <a:gd name="adj" fmla="val 137707"/>
              </a:avLst>
            </a:prstGeom>
            <a:blipFill dpi="0" rotWithShape="1">
              <a:blip r:embed="rId3" cstate="print"/>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82966" name="AutoShape 22"/>
            <p:cNvSpPr>
              <a:spLocks noChangeArrowheads="1"/>
            </p:cNvSpPr>
            <p:nvPr/>
          </p:nvSpPr>
          <p:spPr bwMode="auto">
            <a:xfrm>
              <a:off x="1066" y="1045"/>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7" name="AutoShape 23"/>
            <p:cNvSpPr>
              <a:spLocks noChangeArrowheads="1"/>
            </p:cNvSpPr>
            <p:nvPr/>
          </p:nvSpPr>
          <p:spPr bwMode="auto">
            <a:xfrm>
              <a:off x="748" y="1271"/>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8" name="AutoShape 24"/>
            <p:cNvSpPr>
              <a:spLocks noChangeArrowheads="1"/>
            </p:cNvSpPr>
            <p:nvPr/>
          </p:nvSpPr>
          <p:spPr bwMode="auto">
            <a:xfrm>
              <a:off x="1519" y="1271"/>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69" name="AutoShape 25"/>
            <p:cNvSpPr>
              <a:spLocks noChangeArrowheads="1"/>
            </p:cNvSpPr>
            <p:nvPr/>
          </p:nvSpPr>
          <p:spPr bwMode="auto">
            <a:xfrm>
              <a:off x="2290" y="1270"/>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70" name="AutoShape 26"/>
            <p:cNvSpPr>
              <a:spLocks noChangeArrowheads="1"/>
            </p:cNvSpPr>
            <p:nvPr/>
          </p:nvSpPr>
          <p:spPr bwMode="auto">
            <a:xfrm>
              <a:off x="3061" y="1270"/>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71" name="AutoShape 27"/>
            <p:cNvSpPr>
              <a:spLocks noChangeArrowheads="1"/>
            </p:cNvSpPr>
            <p:nvPr/>
          </p:nvSpPr>
          <p:spPr bwMode="auto">
            <a:xfrm>
              <a:off x="3832" y="1271"/>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72" name="AutoShape 28"/>
            <p:cNvSpPr>
              <a:spLocks noChangeArrowheads="1"/>
            </p:cNvSpPr>
            <p:nvPr/>
          </p:nvSpPr>
          <p:spPr bwMode="auto">
            <a:xfrm>
              <a:off x="1246" y="1496"/>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73" name="AutoShape 29"/>
            <p:cNvSpPr>
              <a:spLocks noChangeArrowheads="1"/>
            </p:cNvSpPr>
            <p:nvPr/>
          </p:nvSpPr>
          <p:spPr bwMode="auto">
            <a:xfrm>
              <a:off x="2017" y="1496"/>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74" name="AutoShape 30"/>
            <p:cNvSpPr>
              <a:spLocks noChangeArrowheads="1"/>
            </p:cNvSpPr>
            <p:nvPr/>
          </p:nvSpPr>
          <p:spPr bwMode="auto">
            <a:xfrm>
              <a:off x="2788" y="1496"/>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75" name="AutoShape 31"/>
            <p:cNvSpPr>
              <a:spLocks noChangeArrowheads="1"/>
            </p:cNvSpPr>
            <p:nvPr/>
          </p:nvSpPr>
          <p:spPr bwMode="auto">
            <a:xfrm>
              <a:off x="3559" y="1496"/>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76" name="AutoShape 32"/>
            <p:cNvSpPr>
              <a:spLocks noChangeArrowheads="1"/>
            </p:cNvSpPr>
            <p:nvPr/>
          </p:nvSpPr>
          <p:spPr bwMode="auto">
            <a:xfrm>
              <a:off x="974" y="1723"/>
              <a:ext cx="997" cy="180"/>
            </a:xfrm>
            <a:prstGeom prst="parallelogram">
              <a:avLst>
                <a:gd name="adj" fmla="val 138472"/>
              </a:avLst>
            </a:prstGeom>
            <a:blipFill dpi="0" rotWithShape="1">
              <a:blip r:embed="rId4"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82977" name="AutoShape 33"/>
            <p:cNvSpPr>
              <a:spLocks noChangeArrowheads="1"/>
            </p:cNvSpPr>
            <p:nvPr/>
          </p:nvSpPr>
          <p:spPr bwMode="auto">
            <a:xfrm>
              <a:off x="1745" y="1723"/>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78" name="AutoShape 34"/>
            <p:cNvSpPr>
              <a:spLocks noChangeArrowheads="1"/>
            </p:cNvSpPr>
            <p:nvPr/>
          </p:nvSpPr>
          <p:spPr bwMode="auto">
            <a:xfrm>
              <a:off x="2516" y="1723"/>
              <a:ext cx="997" cy="181"/>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79" name="AutoShape 35"/>
            <p:cNvSpPr>
              <a:spLocks noChangeArrowheads="1"/>
            </p:cNvSpPr>
            <p:nvPr/>
          </p:nvSpPr>
          <p:spPr bwMode="auto">
            <a:xfrm>
              <a:off x="3287" y="1723"/>
              <a:ext cx="997" cy="181"/>
            </a:xfrm>
            <a:prstGeom prst="parallelogram">
              <a:avLst>
                <a:gd name="adj" fmla="val 137707"/>
              </a:avLst>
            </a:prstGeom>
            <a:blipFill dpi="0" rotWithShape="1">
              <a:blip r:embed="rId5" cstate="print"/>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82980" name="AutoShape 36"/>
            <p:cNvSpPr>
              <a:spLocks noChangeArrowheads="1"/>
            </p:cNvSpPr>
            <p:nvPr/>
          </p:nvSpPr>
          <p:spPr bwMode="auto">
            <a:xfrm>
              <a:off x="475" y="1495"/>
              <a:ext cx="997" cy="181"/>
            </a:xfrm>
            <a:prstGeom prst="parallelogram">
              <a:avLst>
                <a:gd name="adj" fmla="val 137707"/>
              </a:avLst>
            </a:prstGeom>
            <a:blipFill dpi="0" rotWithShape="1">
              <a:blip r:embed="rId6"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82981" name="AutoShape 37"/>
            <p:cNvSpPr>
              <a:spLocks noChangeArrowheads="1"/>
            </p:cNvSpPr>
            <p:nvPr/>
          </p:nvSpPr>
          <p:spPr bwMode="auto">
            <a:xfrm>
              <a:off x="203" y="1722"/>
              <a:ext cx="997" cy="181"/>
            </a:xfrm>
            <a:prstGeom prst="parallelogram">
              <a:avLst>
                <a:gd name="adj" fmla="val 137707"/>
              </a:avLst>
            </a:prstGeom>
            <a:blipFill dpi="0" rotWithShape="1">
              <a:blip r:embed="rId6"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pic>
          <p:nvPicPr>
            <p:cNvPr id="27759" name="Picture 38" descr="agri_bleu"/>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9" y="46"/>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0" name="Picture 39" descr="agri_jeun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 y="1543"/>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1" name="Picture 40" descr="agri_mau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7" y="454"/>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2" name="Picture 41" descr="agri_rou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 y="0"/>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3" name="Picture 42" descr="agri_vert"/>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 y="862"/>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4" name="Picture 43" descr="agri_vert_clai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6" y="46"/>
              <a:ext cx="29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5" name="Picture 44"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0" y="409"/>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6" name="Picture 45"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6" y="906"/>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7" name="Picture 46"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8" y="590"/>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8" name="Picture 47"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4" y="273"/>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9" name="Picture 48"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7" y="1588"/>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0" name="Picture 49"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 y="1407"/>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1" name="Picture 50"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2" y="590"/>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2"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
        <p:nvSpPr>
          <p:cNvPr id="2765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FB751A-0E97-47FF-B0C4-1D71E47C79E0}" type="slidenum">
              <a:rPr lang="fr-FR" smtClean="0"/>
              <a:pPr eaLnBrk="1" hangingPunct="1"/>
              <a:t>26</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18435"/>
                                        </p:tgtEl>
                                        <p:attrNameLst>
                                          <p:attrName>style.visibility</p:attrName>
                                        </p:attrNameLst>
                                      </p:cBhvr>
                                      <p:to>
                                        <p:strVal val="visible"/>
                                      </p:to>
                                    </p:set>
                                  </p:childTnLst>
                                </p:cTn>
                              </p:par>
                              <p:par>
                                <p:cTn id="7" presetID="56" presetClass="path" presetSubtype="0" accel="50000" decel="50000" fill="hold" nodeType="withEffect">
                                  <p:stCondLst>
                                    <p:cond delay="0"/>
                                  </p:stCondLst>
                                  <p:iterate type="lt">
                                    <p:tmPct val="0"/>
                                  </p:iterate>
                                  <p:childTnLst>
                                    <p:animMotion origin="layout" path="M -0.08264 0.47268 L 0.16736 0.13935 " pathEditMode="relative" rAng="0" ptsTypes="AA">
                                      <p:cBhvr>
                                        <p:cTn id="8" dur="2000" fill="hold"/>
                                        <p:tgtEl>
                                          <p:spTgt spid="18435"/>
                                        </p:tgtEl>
                                        <p:attrNameLst>
                                          <p:attrName>ppt_x</p:attrName>
                                          <p:attrName>ppt_y</p:attrName>
                                        </p:attrNameLst>
                                      </p:cBhvr>
                                      <p:rCtr x="1250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690563"/>
            <a:ext cx="8229600" cy="785812"/>
          </a:xfrm>
        </p:spPr>
        <p:txBody>
          <a:bodyPr/>
          <a:lstStyle/>
          <a:p>
            <a:pPr eaLnBrk="1" hangingPunct="1"/>
            <a:r>
              <a:rPr lang="fr-FR" sz="2000" smtClean="0"/>
              <a:t>L’organisation en filières agricoles pour assurer diverses fonctions </a:t>
            </a:r>
          </a:p>
        </p:txBody>
      </p:sp>
      <p:pic>
        <p:nvPicPr>
          <p:cNvPr id="28675" name="Picture 1679"/>
          <p:cNvPicPr>
            <a:picLocks noChangeAspect="1" noChangeArrowheads="1"/>
          </p:cNvPicPr>
          <p:nvPr/>
        </p:nvPicPr>
        <p:blipFill>
          <a:blip r:embed="rId3">
            <a:extLst>
              <a:ext uri="{28A0092B-C50C-407E-A947-70E740481C1C}">
                <a14:useLocalDpi xmlns:a14="http://schemas.microsoft.com/office/drawing/2010/main" val="0"/>
              </a:ext>
            </a:extLst>
          </a:blip>
          <a:srcRect t="21973" b="7713"/>
          <a:stretch>
            <a:fillRect/>
          </a:stretch>
        </p:blipFill>
        <p:spPr bwMode="auto">
          <a:xfrm>
            <a:off x="0" y="135731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
        <p:nvSpPr>
          <p:cNvPr id="28677" name="ZoneTexte 1"/>
          <p:cNvSpPr txBox="1">
            <a:spLocks noChangeArrowheads="1"/>
          </p:cNvSpPr>
          <p:nvPr/>
        </p:nvSpPr>
        <p:spPr bwMode="auto">
          <a:xfrm>
            <a:off x="8316913" y="6237288"/>
            <a:ext cx="431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2867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62012C-8963-41FC-A6C0-69F53DCF86B0}" type="slidenum">
              <a:rPr lang="fr-FR" smtClean="0"/>
              <a:pPr eaLnBrk="1" hangingPunct="1"/>
              <a:t>27</a:t>
            </a:fld>
            <a:endParaRPr lang="fr-F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AF3C06-D67C-4EC3-A825-BEA91EE01928}" type="slidenum">
              <a:rPr lang="fr-FR" sz="1400"/>
              <a:pPr algn="r" eaLnBrk="1" hangingPunct="1"/>
              <a:t>28</a:t>
            </a:fld>
            <a:endParaRPr lang="fr-FR" sz="1400"/>
          </a:p>
        </p:txBody>
      </p:sp>
      <p:sp>
        <p:nvSpPr>
          <p:cNvPr id="3" name="Rectangle 2"/>
          <p:cNvSpPr txBox="1">
            <a:spLocks noChangeArrowheads="1"/>
          </p:cNvSpPr>
          <p:nvPr/>
        </p:nvSpPr>
        <p:spPr>
          <a:xfrm>
            <a:off x="457200" y="857250"/>
            <a:ext cx="8229600" cy="1143000"/>
          </a:xfrm>
          <a:prstGeom prst="rect">
            <a:avLst/>
          </a:prstGeom>
        </p:spPr>
        <p:txBody>
          <a:bodyPr/>
          <a:lstStyle/>
          <a:p>
            <a:pPr algn="ctr">
              <a:defRPr/>
            </a:pPr>
            <a:r>
              <a:rPr lang="fr-FR" sz="2000" kern="0" dirty="0">
                <a:solidFill>
                  <a:schemeClr val="tx2"/>
                </a:solidFill>
                <a:latin typeface="+mj-lt"/>
                <a:ea typeface="+mj-ea"/>
                <a:cs typeface="+mj-cs"/>
              </a:rPr>
              <a:t>L’organisation en filières agricoles s’observe à plus grande échelle</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t="21240" b="7713"/>
          <a:stretch>
            <a:fillRect/>
          </a:stretch>
        </p:blipFill>
        <p:spPr bwMode="auto">
          <a:xfrm>
            <a:off x="0" y="1303338"/>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
        <p:nvSpPr>
          <p:cNvPr id="29702" name="ZoneTexte 1"/>
          <p:cNvSpPr txBox="1">
            <a:spLocks noChangeArrowheads="1"/>
          </p:cNvSpPr>
          <p:nvPr/>
        </p:nvSpPr>
        <p:spPr bwMode="auto">
          <a:xfrm>
            <a:off x="8316913" y="6308725"/>
            <a:ext cx="36988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2970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E17179-B13E-43ED-82AC-A0D408B31550}" type="slidenum">
              <a:rPr lang="fr-FR" smtClean="0"/>
              <a:pPr eaLnBrk="1" hangingPunct="1"/>
              <a:t>28</a:t>
            </a:fld>
            <a:endParaRPr lang="fr-F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857250"/>
            <a:ext cx="8229600" cy="1143000"/>
          </a:xfrm>
          <a:prstGeom prst="rect">
            <a:avLst/>
          </a:prstGeom>
        </p:spPr>
        <p:txBody>
          <a:bodyPr/>
          <a:lstStyle/>
          <a:p>
            <a:pPr algn="ctr">
              <a:defRPr/>
            </a:pPr>
            <a:r>
              <a:rPr lang="fr-FR" sz="2000" kern="0" dirty="0">
                <a:solidFill>
                  <a:schemeClr val="tx2"/>
                </a:solidFill>
                <a:latin typeface="+mj-lt"/>
                <a:ea typeface="+mj-ea"/>
                <a:cs typeface="+mj-cs"/>
              </a:rPr>
              <a:t>L’organisation en filières agricoles s’observe à plus grande échelle</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t="21973" b="7713"/>
          <a:stretch>
            <a:fillRect/>
          </a:stretch>
        </p:blipFill>
        <p:spPr bwMode="auto">
          <a:xfrm>
            <a:off x="0" y="135731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
        <p:nvSpPr>
          <p:cNvPr id="30725" name="ZoneTexte 1"/>
          <p:cNvSpPr txBox="1">
            <a:spLocks noChangeArrowheads="1"/>
          </p:cNvSpPr>
          <p:nvPr/>
        </p:nvSpPr>
        <p:spPr bwMode="auto">
          <a:xfrm>
            <a:off x="8388350" y="6237288"/>
            <a:ext cx="2984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3072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9AA764-0719-477F-806E-AB5C5F1C3A1A}" type="slidenum">
              <a:rPr lang="fr-FR" smtClean="0"/>
              <a:pPr eaLnBrk="1" hangingPunct="1"/>
              <a:t>29</a:t>
            </a:fld>
            <a:endParaRPr lang="fr-F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idx="4294967295"/>
          </p:nvPr>
        </p:nvSpPr>
        <p:spPr>
          <a:xfrm>
            <a:off x="685800" y="2130425"/>
            <a:ext cx="7772400" cy="1470025"/>
          </a:xfrm>
        </p:spPr>
        <p:txBody>
          <a:bodyPr/>
          <a:lstStyle/>
          <a:p>
            <a:r>
              <a:rPr lang="fr-FR" sz="2700" b="1" smtClean="0"/>
              <a:t>1</a:t>
            </a:r>
            <a:r>
              <a:rPr lang="fr-FR" sz="2400" b="1" smtClean="0"/>
              <a:t>. Comprendre l’espace agricole</a:t>
            </a:r>
          </a:p>
        </p:txBody>
      </p:sp>
      <p:sp>
        <p:nvSpPr>
          <p:cNvPr id="4099" name="Sous-titre 2"/>
          <p:cNvSpPr>
            <a:spLocks noGrp="1"/>
          </p:cNvSpPr>
          <p:nvPr>
            <p:ph type="subTitle" idx="4294967295"/>
          </p:nvPr>
        </p:nvSpPr>
        <p:spPr>
          <a:xfrm>
            <a:off x="323850" y="3500438"/>
            <a:ext cx="8640763" cy="1752600"/>
          </a:xfrm>
        </p:spPr>
        <p:txBody>
          <a:bodyPr/>
          <a:lstStyle/>
          <a:p>
            <a:pPr marL="0" indent="0" algn="ctr">
              <a:buFontTx/>
              <a:buNone/>
            </a:pPr>
            <a:r>
              <a:rPr lang="fr-FR" sz="2700" smtClean="0">
                <a:solidFill>
                  <a:srgbClr val="898989"/>
                </a:solidFill>
              </a:rPr>
              <a:t>1.1 Une imbrication de parcelles, porteuses d’activités</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BC743CF-6FC7-4970-B642-BA5B9313A34F}" type="slidenum">
              <a:rPr lang="fr-FR" sz="1200">
                <a:solidFill>
                  <a:schemeClr val="tx1">
                    <a:tint val="75000"/>
                  </a:schemeClr>
                </a:solidFill>
                <a:latin typeface="+mn-lt"/>
              </a:rPr>
              <a:pPr algn="r" fontAlgn="auto">
                <a:spcBef>
                  <a:spcPts val="0"/>
                </a:spcBef>
                <a:spcAft>
                  <a:spcPts val="0"/>
                </a:spcAft>
                <a:defRPr/>
              </a:pPr>
              <a:t>3</a:t>
            </a:fld>
            <a:endParaRPr lang="fr-FR"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857250"/>
            <a:ext cx="8229600" cy="1143000"/>
          </a:xfrm>
          <a:prstGeom prst="rect">
            <a:avLst/>
          </a:prstGeom>
        </p:spPr>
        <p:txBody>
          <a:bodyPr/>
          <a:lstStyle/>
          <a:p>
            <a:pPr algn="ctr">
              <a:defRPr/>
            </a:pPr>
            <a:r>
              <a:rPr lang="fr-FR" sz="2000" kern="0" dirty="0">
                <a:solidFill>
                  <a:schemeClr val="tx2"/>
                </a:solidFill>
                <a:latin typeface="+mj-lt"/>
                <a:ea typeface="+mj-ea"/>
                <a:cs typeface="+mj-cs"/>
              </a:rPr>
              <a:t>L’organisation en filières agricoles s’observe à plus grande échelle</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t="21240" b="7713"/>
          <a:stretch>
            <a:fillRect/>
          </a:stretch>
        </p:blipFill>
        <p:spPr bwMode="auto">
          <a:xfrm>
            <a:off x="0" y="1303338"/>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
        <p:nvSpPr>
          <p:cNvPr id="31749" name="ZoneTexte 1"/>
          <p:cNvSpPr txBox="1">
            <a:spLocks noChangeArrowheads="1"/>
          </p:cNvSpPr>
          <p:nvPr/>
        </p:nvSpPr>
        <p:spPr bwMode="auto">
          <a:xfrm>
            <a:off x="8316913" y="6237288"/>
            <a:ext cx="369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31750"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424435-6263-447C-AF56-39050739AEF7}" type="slidenum">
              <a:rPr lang="fr-FR" smtClean="0"/>
              <a:pPr eaLnBrk="1" hangingPunct="1"/>
              <a:t>30</a:t>
            </a:fld>
            <a:endParaRPr lang="fr-F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857250"/>
            <a:ext cx="8229600" cy="1143000"/>
          </a:xfrm>
          <a:prstGeom prst="rect">
            <a:avLst/>
          </a:prstGeom>
        </p:spPr>
        <p:txBody>
          <a:bodyPr/>
          <a:lstStyle/>
          <a:p>
            <a:pPr algn="ctr">
              <a:defRPr/>
            </a:pPr>
            <a:r>
              <a:rPr lang="fr-FR" sz="2000" kern="0" dirty="0">
                <a:solidFill>
                  <a:schemeClr val="tx2"/>
                </a:solidFill>
                <a:latin typeface="+mj-lt"/>
                <a:ea typeface="+mj-ea"/>
                <a:cs typeface="+mj-cs"/>
              </a:rPr>
              <a:t>L’organisation en filières agricoles s’observe à plus grande échelle</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t="19614" b="8447"/>
          <a:stretch>
            <a:fillRect/>
          </a:stretch>
        </p:blipFill>
        <p:spPr bwMode="auto">
          <a:xfrm>
            <a:off x="22225" y="1214438"/>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83"/>
          <p:cNvSpPr txBox="1">
            <a:spLocks noChangeArrowheads="1"/>
          </p:cNvSpPr>
          <p:nvPr/>
        </p:nvSpPr>
        <p:spPr bwMode="auto">
          <a:xfrm>
            <a:off x="0" y="63992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Équipements des filières (silos, abattoir, froid…) = éléments économiques structurants</a:t>
            </a:r>
          </a:p>
        </p:txBody>
      </p:sp>
      <p:sp>
        <p:nvSpPr>
          <p:cNvPr id="32773"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
        <p:nvSpPr>
          <p:cNvPr id="32774" name="ZoneTexte 1"/>
          <p:cNvSpPr txBox="1">
            <a:spLocks noChangeArrowheads="1"/>
          </p:cNvSpPr>
          <p:nvPr/>
        </p:nvSpPr>
        <p:spPr bwMode="auto">
          <a:xfrm>
            <a:off x="8418513" y="6340475"/>
            <a:ext cx="268287"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3277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1112B5-1792-48E1-BB38-886923FEA345}" type="slidenum">
              <a:rPr lang="fr-FR" smtClean="0"/>
              <a:pPr eaLnBrk="1" hangingPunct="1"/>
              <a:t>31</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oneTexte 2"/>
          <p:cNvSpPr txBox="1">
            <a:spLocks noChangeArrowheads="1"/>
          </p:cNvSpPr>
          <p:nvPr/>
        </p:nvSpPr>
        <p:spPr bwMode="auto">
          <a:xfrm>
            <a:off x="323850" y="746125"/>
            <a:ext cx="806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fr-FR" sz="2400" b="1" dirty="0" smtClean="0">
                <a:latin typeface="+mn-lt"/>
              </a:rPr>
              <a:t>De l’échelle de l’exploitation à la filière, quels sont les risques liés aux effets de seuil ?</a:t>
            </a:r>
          </a:p>
        </p:txBody>
      </p:sp>
      <p:sp>
        <p:nvSpPr>
          <p:cNvPr id="20" name="Espace réservé du numéro de diapositive 1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2A3C386-E98D-4461-9ECD-953FE6BEA39F}" type="slidenum">
              <a:rPr lang="fr-FR" sz="1400" b="1">
                <a:solidFill>
                  <a:schemeClr val="tx1">
                    <a:tint val="75000"/>
                  </a:schemeClr>
                </a:solidFill>
                <a:latin typeface="+mn-lt"/>
              </a:rPr>
              <a:pPr algn="r" fontAlgn="auto">
                <a:spcBef>
                  <a:spcPts val="0"/>
                </a:spcBef>
                <a:spcAft>
                  <a:spcPts val="0"/>
                </a:spcAft>
                <a:defRPr/>
              </a:pPr>
              <a:t>32</a:t>
            </a:fld>
            <a:endParaRPr lang="fr-FR" sz="1400" b="1" dirty="0">
              <a:solidFill>
                <a:schemeClr val="tx1">
                  <a:tint val="75000"/>
                </a:schemeClr>
              </a:solidFill>
              <a:latin typeface="+mn-lt"/>
            </a:endParaRPr>
          </a:p>
        </p:txBody>
      </p:sp>
      <p:sp>
        <p:nvSpPr>
          <p:cNvPr id="33796" name="ZoneTexte 1"/>
          <p:cNvSpPr txBox="1">
            <a:spLocks noChangeArrowheads="1"/>
          </p:cNvSpPr>
          <p:nvPr/>
        </p:nvSpPr>
        <p:spPr bwMode="auto">
          <a:xfrm>
            <a:off x="395288" y="1916113"/>
            <a:ext cx="80756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2" pitchFamily="18" charset="2"/>
              <a:buChar char=""/>
            </a:pPr>
            <a:endParaRPr lang="fr-FR" b="1"/>
          </a:p>
          <a:p>
            <a:pPr eaLnBrk="1" hangingPunct="1">
              <a:buFont typeface="Wingdings 2" pitchFamily="18" charset="2"/>
              <a:buChar char=""/>
            </a:pPr>
            <a:r>
              <a:rPr lang="fr-FR" b="1"/>
              <a:t>Dans la filière laitière, les opérateurs misent sur des secteurs :</a:t>
            </a:r>
          </a:p>
          <a:p>
            <a:pPr lvl="1" eaLnBrk="1" hangingPunct="1">
              <a:buFont typeface="Wingdings 2" pitchFamily="18" charset="2"/>
              <a:buChar char=""/>
            </a:pPr>
            <a:r>
              <a:rPr lang="fr-FR"/>
              <a:t>Denses en exploitations,</a:t>
            </a:r>
          </a:p>
          <a:p>
            <a:pPr lvl="1" eaLnBrk="1" hangingPunct="1">
              <a:buFont typeface="Wingdings 2" pitchFamily="18" charset="2"/>
              <a:buChar char=""/>
            </a:pPr>
            <a:r>
              <a:rPr lang="fr-FR"/>
              <a:t>Présentant des dynamiques collectives,</a:t>
            </a:r>
          </a:p>
          <a:p>
            <a:pPr lvl="1" eaLnBrk="1" hangingPunct="1">
              <a:buFont typeface="Wingdings 2" pitchFamily="18" charset="2"/>
              <a:buChar char=""/>
            </a:pPr>
            <a:r>
              <a:rPr lang="fr-FR"/>
              <a:t>Présentant des exploitations ayant investi pour se moderniser</a:t>
            </a:r>
          </a:p>
          <a:p>
            <a:pPr eaLnBrk="1" hangingPunct="1">
              <a:buFont typeface="Wingdings 2" pitchFamily="18" charset="2"/>
              <a:buChar char=""/>
            </a:pPr>
            <a:endParaRPr lang="fr-FR"/>
          </a:p>
          <a:p>
            <a:pPr eaLnBrk="1" hangingPunct="1">
              <a:buFont typeface="Wingdings 2" pitchFamily="18" charset="2"/>
              <a:buChar char=""/>
            </a:pPr>
            <a:r>
              <a:rPr lang="fr-FR" b="1"/>
              <a:t>Dans le secteur des semences maïs :</a:t>
            </a:r>
          </a:p>
          <a:p>
            <a:pPr lvl="1" eaLnBrk="1" hangingPunct="1">
              <a:buFont typeface="Wingdings 2" pitchFamily="18" charset="2"/>
              <a:buChar char=""/>
            </a:pPr>
            <a:r>
              <a:rPr lang="fr-FR"/>
              <a:t>Une filière basée sur 5 000 ha en Isère</a:t>
            </a:r>
          </a:p>
          <a:p>
            <a:pPr lvl="1" eaLnBrk="1" hangingPunct="1">
              <a:buFont typeface="Wingdings 2" pitchFamily="18" charset="2"/>
              <a:buChar char=""/>
            </a:pPr>
            <a:r>
              <a:rPr lang="fr-FR"/>
              <a:t>Une capacité à rester rentable jusqu’à 20 % de baisse de surface soit 1000 ha</a:t>
            </a:r>
          </a:p>
          <a:p>
            <a:pPr lvl="1" eaLnBrk="1" hangingPunct="1">
              <a:buFont typeface="Wingdings 2" pitchFamily="18" charset="2"/>
              <a:buChar char=""/>
            </a:pPr>
            <a:endParaRPr lang="fr-FR"/>
          </a:p>
          <a:p>
            <a:pPr lvl="1" eaLnBrk="1" hangingPunct="1">
              <a:buFont typeface="Wingdings 2" pitchFamily="18" charset="2"/>
              <a:buChar char=""/>
            </a:pPr>
            <a:endParaRPr lang="fr-FR"/>
          </a:p>
          <a:p>
            <a:pPr eaLnBrk="1" hangingPunct="1">
              <a:buFont typeface="Wingdings 2" pitchFamily="18" charset="2"/>
              <a:buChar char=""/>
            </a:pPr>
            <a:r>
              <a:rPr lang="fr-FR" b="1"/>
              <a:t>Un chiffre comparatifs : </a:t>
            </a:r>
          </a:p>
          <a:p>
            <a:pPr lvl="1" eaLnBrk="1" hangingPunct="1">
              <a:buFont typeface="Wingdings 2" pitchFamily="18" charset="2"/>
              <a:buChar char=""/>
            </a:pPr>
            <a:r>
              <a:rPr lang="fr-FR"/>
              <a:t>500 ha d’espaces sont artificialisés chaque année en Isère</a:t>
            </a:r>
          </a:p>
        </p:txBody>
      </p:sp>
      <p:sp>
        <p:nvSpPr>
          <p:cNvPr id="33797" name="Rectangle 52"/>
          <p:cNvSpPr>
            <a:spLocks noChangeArrowheads="1"/>
          </p:cNvSpPr>
          <p:nvPr/>
        </p:nvSpPr>
        <p:spPr bwMode="auto">
          <a:xfrm>
            <a:off x="179388" y="260350"/>
            <a:ext cx="896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200" b="1"/>
              <a:t>1.3 Des systèmes de production qui s’inscrivent dans des filières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CE38BA-BAB8-4BA4-855E-45636332524E}" type="slidenum">
              <a:rPr lang="fr-FR" sz="1200">
                <a:solidFill>
                  <a:schemeClr val="tx1">
                    <a:tint val="75000"/>
                  </a:schemeClr>
                </a:solidFill>
                <a:latin typeface="+mn-lt"/>
              </a:rPr>
              <a:pPr algn="r" fontAlgn="auto">
                <a:spcBef>
                  <a:spcPts val="0"/>
                </a:spcBef>
                <a:spcAft>
                  <a:spcPts val="0"/>
                </a:spcAft>
                <a:defRPr/>
              </a:pPr>
              <a:t>33</a:t>
            </a:fld>
            <a:endParaRPr lang="fr-FR" sz="1200" dirty="0">
              <a:solidFill>
                <a:schemeClr val="tx1">
                  <a:tint val="75000"/>
                </a:schemeClr>
              </a:solidFill>
              <a:latin typeface="+mn-lt"/>
            </a:endParaRPr>
          </a:p>
        </p:txBody>
      </p:sp>
      <p:sp>
        <p:nvSpPr>
          <p:cNvPr id="34819" name="Titre 1"/>
          <p:cNvSpPr txBox="1">
            <a:spLocks/>
          </p:cNvSpPr>
          <p:nvPr/>
        </p:nvSpPr>
        <p:spPr bwMode="auto">
          <a:xfrm>
            <a:off x="838200" y="22828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2400" b="1"/>
              <a:t>2. La place du foncier dans l’espace agricole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3924300"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79" name="AutoShape 3"/>
          <p:cNvSpPr>
            <a:spLocks noChangeArrowheads="1"/>
          </p:cNvSpPr>
          <p:nvPr/>
        </p:nvSpPr>
        <p:spPr bwMode="auto">
          <a:xfrm>
            <a:off x="5148265" y="2278064"/>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80" name="AutoShape 4"/>
          <p:cNvSpPr>
            <a:spLocks noChangeArrowheads="1"/>
          </p:cNvSpPr>
          <p:nvPr/>
        </p:nvSpPr>
        <p:spPr bwMode="auto">
          <a:xfrm>
            <a:off x="6372225" y="2278064"/>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81" name="AutoShape 5"/>
          <p:cNvSpPr>
            <a:spLocks noChangeArrowheads="1"/>
          </p:cNvSpPr>
          <p:nvPr/>
        </p:nvSpPr>
        <p:spPr bwMode="auto">
          <a:xfrm>
            <a:off x="7594600" y="2276475"/>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82" name="AutoShape 6"/>
          <p:cNvSpPr>
            <a:spLocks noChangeArrowheads="1"/>
          </p:cNvSpPr>
          <p:nvPr/>
        </p:nvSpPr>
        <p:spPr bwMode="auto">
          <a:xfrm>
            <a:off x="3492500" y="2638425"/>
            <a:ext cx="1582739" cy="285750"/>
          </a:xfrm>
          <a:prstGeom prst="parallelogram">
            <a:avLst>
              <a:gd name="adj" fmla="val 138472"/>
            </a:avLst>
          </a:prstGeom>
          <a:blipFill dpi="0" rotWithShape="1">
            <a:blip r:embed="rId5"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75783" name="AutoShape 7"/>
          <p:cNvSpPr>
            <a:spLocks noChangeArrowheads="1"/>
          </p:cNvSpPr>
          <p:nvPr/>
        </p:nvSpPr>
        <p:spPr bwMode="auto">
          <a:xfrm>
            <a:off x="4716465" y="263842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84" name="AutoShape 8"/>
          <p:cNvSpPr>
            <a:spLocks noChangeArrowheads="1"/>
          </p:cNvSpPr>
          <p:nvPr/>
        </p:nvSpPr>
        <p:spPr bwMode="auto">
          <a:xfrm>
            <a:off x="5940425" y="2638425"/>
            <a:ext cx="1582739"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85" name="AutoShape 9"/>
          <p:cNvSpPr>
            <a:spLocks noChangeArrowheads="1"/>
          </p:cNvSpPr>
          <p:nvPr/>
        </p:nvSpPr>
        <p:spPr bwMode="auto">
          <a:xfrm>
            <a:off x="7164389" y="263842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86" name="AutoShape 10"/>
          <p:cNvSpPr>
            <a:spLocks noChangeArrowheads="1"/>
          </p:cNvSpPr>
          <p:nvPr/>
        </p:nvSpPr>
        <p:spPr bwMode="auto">
          <a:xfrm>
            <a:off x="2989265" y="30003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87" name="AutoShape 11"/>
          <p:cNvSpPr>
            <a:spLocks noChangeArrowheads="1"/>
          </p:cNvSpPr>
          <p:nvPr/>
        </p:nvSpPr>
        <p:spPr bwMode="auto">
          <a:xfrm>
            <a:off x="4213225" y="3000375"/>
            <a:ext cx="1582739" cy="287338"/>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788" name="AutoShape 12"/>
          <p:cNvSpPr>
            <a:spLocks noChangeArrowheads="1"/>
          </p:cNvSpPr>
          <p:nvPr/>
        </p:nvSpPr>
        <p:spPr bwMode="auto">
          <a:xfrm>
            <a:off x="5437189" y="2998789"/>
            <a:ext cx="1582737" cy="287337"/>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789" name="AutoShape 13"/>
          <p:cNvSpPr>
            <a:spLocks noChangeArrowheads="1"/>
          </p:cNvSpPr>
          <p:nvPr/>
        </p:nvSpPr>
        <p:spPr bwMode="auto">
          <a:xfrm>
            <a:off x="6659565" y="3000375"/>
            <a:ext cx="1582737" cy="287338"/>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90" name="AutoShape 14"/>
          <p:cNvSpPr>
            <a:spLocks noChangeArrowheads="1"/>
          </p:cNvSpPr>
          <p:nvPr/>
        </p:nvSpPr>
        <p:spPr bwMode="auto">
          <a:xfrm>
            <a:off x="2484440"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91" name="AutoShape 15"/>
          <p:cNvSpPr>
            <a:spLocks noChangeArrowheads="1"/>
          </p:cNvSpPr>
          <p:nvPr/>
        </p:nvSpPr>
        <p:spPr bwMode="auto">
          <a:xfrm>
            <a:off x="3709989"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92" name="AutoShape 16"/>
          <p:cNvSpPr>
            <a:spLocks noChangeArrowheads="1"/>
          </p:cNvSpPr>
          <p:nvPr/>
        </p:nvSpPr>
        <p:spPr bwMode="auto">
          <a:xfrm>
            <a:off x="4932365" y="3359150"/>
            <a:ext cx="1582737" cy="287338"/>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793" name="AutoShape 17"/>
          <p:cNvSpPr>
            <a:spLocks noChangeArrowheads="1"/>
          </p:cNvSpPr>
          <p:nvPr/>
        </p:nvSpPr>
        <p:spPr bwMode="auto">
          <a:xfrm>
            <a:off x="6156325" y="3359150"/>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94" name="AutoShape 18"/>
          <p:cNvSpPr>
            <a:spLocks noChangeArrowheads="1"/>
          </p:cNvSpPr>
          <p:nvPr/>
        </p:nvSpPr>
        <p:spPr bwMode="auto">
          <a:xfrm>
            <a:off x="2700340" y="2276475"/>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95" name="AutoShape 19"/>
          <p:cNvSpPr>
            <a:spLocks noChangeArrowheads="1"/>
          </p:cNvSpPr>
          <p:nvPr/>
        </p:nvSpPr>
        <p:spPr bwMode="auto">
          <a:xfrm>
            <a:off x="2268540" y="2636839"/>
            <a:ext cx="1582737"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96" name="AutoShape 20"/>
          <p:cNvSpPr>
            <a:spLocks noChangeArrowheads="1"/>
          </p:cNvSpPr>
          <p:nvPr/>
        </p:nvSpPr>
        <p:spPr bwMode="auto">
          <a:xfrm>
            <a:off x="1765300" y="2998789"/>
            <a:ext cx="1582739" cy="287337"/>
          </a:xfrm>
          <a:prstGeom prst="parallelogram">
            <a:avLst>
              <a:gd name="adj" fmla="val 137707"/>
            </a:avLst>
          </a:prstGeom>
          <a:blipFill dpi="0" rotWithShape="1">
            <a:blip r:embed="rId3"/>
            <a:srcRect/>
            <a:stretch>
              <a:fillRect b="-161469"/>
            </a:stretch>
          </a:blipFill>
          <a:ln w="9525">
            <a:solidFill>
              <a:schemeClr val="tx1"/>
            </a:solidFill>
            <a:miter lim="800000"/>
            <a:headEnd/>
            <a:tailEnd/>
          </a:ln>
          <a:effectLst/>
        </p:spPr>
        <p:txBody>
          <a:bodyPr wrap="none" anchor="ctr"/>
          <a:lstStyle/>
          <a:p>
            <a:pPr>
              <a:defRPr/>
            </a:pPr>
            <a:endParaRPr lang="fr-FR" dirty="0"/>
          </a:p>
        </p:txBody>
      </p:sp>
      <p:sp>
        <p:nvSpPr>
          <p:cNvPr id="75797" name="AutoShape 21"/>
          <p:cNvSpPr>
            <a:spLocks noChangeArrowheads="1"/>
          </p:cNvSpPr>
          <p:nvPr/>
        </p:nvSpPr>
        <p:spPr bwMode="auto">
          <a:xfrm>
            <a:off x="1262065" y="3359150"/>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98" name="AutoShape 22"/>
          <p:cNvSpPr>
            <a:spLocks noChangeArrowheads="1"/>
          </p:cNvSpPr>
          <p:nvPr/>
        </p:nvSpPr>
        <p:spPr bwMode="auto">
          <a:xfrm>
            <a:off x="757240" y="371792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799" name="AutoShape 23"/>
          <p:cNvSpPr>
            <a:spLocks noChangeArrowheads="1"/>
          </p:cNvSpPr>
          <p:nvPr/>
        </p:nvSpPr>
        <p:spPr bwMode="auto">
          <a:xfrm>
            <a:off x="1981200" y="37179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00" name="AutoShape 24"/>
          <p:cNvSpPr>
            <a:spLocks noChangeArrowheads="1"/>
          </p:cNvSpPr>
          <p:nvPr/>
        </p:nvSpPr>
        <p:spPr bwMode="auto">
          <a:xfrm>
            <a:off x="3205165" y="3716339"/>
            <a:ext cx="1582737" cy="287337"/>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801" name="AutoShape 25"/>
          <p:cNvSpPr>
            <a:spLocks noChangeArrowheads="1"/>
          </p:cNvSpPr>
          <p:nvPr/>
        </p:nvSpPr>
        <p:spPr bwMode="auto">
          <a:xfrm>
            <a:off x="4429125" y="3716339"/>
            <a:ext cx="1582739" cy="287337"/>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802" name="AutoShape 26"/>
          <p:cNvSpPr>
            <a:spLocks noChangeArrowheads="1"/>
          </p:cNvSpPr>
          <p:nvPr/>
        </p:nvSpPr>
        <p:spPr bwMode="auto">
          <a:xfrm>
            <a:off x="5653089" y="3717926"/>
            <a:ext cx="1582737" cy="287338"/>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803" name="AutoShape 27"/>
          <p:cNvSpPr>
            <a:spLocks noChangeArrowheads="1"/>
          </p:cNvSpPr>
          <p:nvPr/>
        </p:nvSpPr>
        <p:spPr bwMode="auto">
          <a:xfrm>
            <a:off x="1547814"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04" name="AutoShape 28"/>
          <p:cNvSpPr>
            <a:spLocks noChangeArrowheads="1"/>
          </p:cNvSpPr>
          <p:nvPr/>
        </p:nvSpPr>
        <p:spPr bwMode="auto">
          <a:xfrm>
            <a:off x="2771775"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05" name="AutoShape 29"/>
          <p:cNvSpPr>
            <a:spLocks noChangeArrowheads="1"/>
          </p:cNvSpPr>
          <p:nvPr/>
        </p:nvSpPr>
        <p:spPr bwMode="auto">
          <a:xfrm>
            <a:off x="3995740" y="4075114"/>
            <a:ext cx="1582737"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06" name="AutoShape 30"/>
          <p:cNvSpPr>
            <a:spLocks noChangeArrowheads="1"/>
          </p:cNvSpPr>
          <p:nvPr/>
        </p:nvSpPr>
        <p:spPr bwMode="auto">
          <a:xfrm>
            <a:off x="5219700" y="4075114"/>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07" name="AutoShape 31"/>
          <p:cNvSpPr>
            <a:spLocks noChangeArrowheads="1"/>
          </p:cNvSpPr>
          <p:nvPr/>
        </p:nvSpPr>
        <p:spPr bwMode="auto">
          <a:xfrm>
            <a:off x="1116014" y="4435475"/>
            <a:ext cx="1582737" cy="285750"/>
          </a:xfrm>
          <a:prstGeom prst="parallelogram">
            <a:avLst>
              <a:gd name="adj" fmla="val 138472"/>
            </a:avLst>
          </a:prstGeom>
          <a:blipFill dpi="0" rotWithShape="1">
            <a:blip r:embed="rId5"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75808" name="AutoShape 32"/>
          <p:cNvSpPr>
            <a:spLocks noChangeArrowheads="1"/>
          </p:cNvSpPr>
          <p:nvPr/>
        </p:nvSpPr>
        <p:spPr bwMode="auto">
          <a:xfrm>
            <a:off x="2339975" y="443547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09" name="AutoShape 33"/>
          <p:cNvSpPr>
            <a:spLocks noChangeArrowheads="1"/>
          </p:cNvSpPr>
          <p:nvPr/>
        </p:nvSpPr>
        <p:spPr bwMode="auto">
          <a:xfrm>
            <a:off x="3563940" y="4435476"/>
            <a:ext cx="1582737"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10" name="AutoShape 34"/>
          <p:cNvSpPr>
            <a:spLocks noChangeArrowheads="1"/>
          </p:cNvSpPr>
          <p:nvPr/>
        </p:nvSpPr>
        <p:spPr bwMode="auto">
          <a:xfrm>
            <a:off x="4787900" y="4435476"/>
            <a:ext cx="1582739" cy="287338"/>
          </a:xfrm>
          <a:prstGeom prst="parallelogram">
            <a:avLst>
              <a:gd name="adj" fmla="val 137707"/>
            </a:avLst>
          </a:prstGeom>
          <a:blipFill dpi="0" rotWithShape="1">
            <a:blip r:embed="rId6"/>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75811" name="AutoShape 35"/>
          <p:cNvSpPr>
            <a:spLocks noChangeArrowheads="1"/>
          </p:cNvSpPr>
          <p:nvPr/>
        </p:nvSpPr>
        <p:spPr bwMode="auto">
          <a:xfrm>
            <a:off x="323849" y="4073526"/>
            <a:ext cx="1582739" cy="287338"/>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75812" name="AutoShape 36"/>
          <p:cNvSpPr>
            <a:spLocks noChangeArrowheads="1"/>
          </p:cNvSpPr>
          <p:nvPr/>
        </p:nvSpPr>
        <p:spPr bwMode="auto">
          <a:xfrm>
            <a:off x="-107951" y="4433888"/>
            <a:ext cx="1582739" cy="287337"/>
          </a:xfrm>
          <a:prstGeom prst="parallelogram">
            <a:avLst>
              <a:gd name="adj" fmla="val 137707"/>
            </a:avLst>
          </a:prstGeom>
          <a:blipFill dpi="0" rotWithShape="1">
            <a:blip r:embed="rId4"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pic>
        <p:nvPicPr>
          <p:cNvPr id="35947" name="Picture 37" descr="agri_bleu"/>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8" name="Picture 38" descr="agri_jeun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9" name="Picture 39" descr="agri_mau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0" name="Picture 40" descr="agri_roug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1" name="Picture 41" descr="agri_vert"/>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2" name="Picture 42" descr="agri_vert_clai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3" name="Picture 44"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3495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4" name="Picture 45"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1384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5" name="Picture 46"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6" name="Picture 47"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638" y="21336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7" name="Picture 48"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422116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8" name="Picture 49"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9" name="Picture 50" descr="batiments_vert"/>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3596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EDFCC1-6B27-4265-A20E-62EAA781D48F}" type="slidenum">
              <a:rPr lang="fr-FR" smtClean="0"/>
              <a:pPr eaLnBrk="1" hangingPunct="1"/>
              <a:t>34</a:t>
            </a:fld>
            <a:endParaRPr lang="fr-F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38"/>
          <p:cNvSpPr txBox="1">
            <a:spLocks noChangeArrowheads="1"/>
          </p:cNvSpPr>
          <p:nvPr/>
        </p:nvSpPr>
        <p:spPr bwMode="auto">
          <a:xfrm>
            <a:off x="1403350" y="915988"/>
            <a:ext cx="6697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Une parcelle cultivée ou un « îlot de cultures » ne correspond pas (en général) à une parcelle cadastrale</a:t>
            </a:r>
          </a:p>
        </p:txBody>
      </p:sp>
      <p:sp>
        <p:nvSpPr>
          <p:cNvPr id="36867" name="AutoShape 140"/>
          <p:cNvSpPr>
            <a:spLocks noChangeArrowheads="1"/>
          </p:cNvSpPr>
          <p:nvPr/>
        </p:nvSpPr>
        <p:spPr bwMode="auto">
          <a:xfrm>
            <a:off x="2698750" y="2276475"/>
            <a:ext cx="1582738" cy="285750"/>
          </a:xfrm>
          <a:prstGeom prst="parallelogram">
            <a:avLst>
              <a:gd name="adj" fmla="val 138472"/>
            </a:avLst>
          </a:prstGeom>
          <a:solidFill>
            <a:srgbClr val="FFFF99"/>
          </a:solidFill>
          <a:ln w="9525">
            <a:solidFill>
              <a:schemeClr val="tx1"/>
            </a:solidFill>
            <a:miter lim="800000"/>
            <a:headEnd/>
            <a:tailEnd/>
          </a:ln>
        </p:spPr>
        <p:txBody>
          <a:bodyPr wrap="none" anchor="ctr"/>
          <a:lstStyle/>
          <a:p>
            <a:endParaRPr lang="fr-FR"/>
          </a:p>
        </p:txBody>
      </p:sp>
      <p:sp>
        <p:nvSpPr>
          <p:cNvPr id="36868" name="AutoShape 139"/>
          <p:cNvSpPr>
            <a:spLocks noChangeArrowheads="1"/>
          </p:cNvSpPr>
          <p:nvPr/>
        </p:nvSpPr>
        <p:spPr bwMode="auto">
          <a:xfrm>
            <a:off x="2698750" y="2276475"/>
            <a:ext cx="863600" cy="287338"/>
          </a:xfrm>
          <a:prstGeom prst="parallelogram">
            <a:avLst>
              <a:gd name="adj" fmla="val 137016"/>
            </a:avLst>
          </a:prstGeom>
          <a:solidFill>
            <a:srgbClr val="CCFFFF"/>
          </a:solidFill>
          <a:ln w="9525">
            <a:solidFill>
              <a:schemeClr val="tx1"/>
            </a:solidFill>
            <a:miter lim="800000"/>
            <a:headEnd/>
            <a:tailEnd/>
          </a:ln>
        </p:spPr>
        <p:txBody>
          <a:bodyPr wrap="none" anchor="ctr"/>
          <a:lstStyle/>
          <a:p>
            <a:endParaRPr lang="fr-FR"/>
          </a:p>
        </p:txBody>
      </p:sp>
      <p:sp>
        <p:nvSpPr>
          <p:cNvPr id="36869" name="AutoShape 141"/>
          <p:cNvSpPr>
            <a:spLocks noChangeArrowheads="1"/>
          </p:cNvSpPr>
          <p:nvPr/>
        </p:nvSpPr>
        <p:spPr bwMode="auto">
          <a:xfrm>
            <a:off x="3419475" y="2276475"/>
            <a:ext cx="865188" cy="144463"/>
          </a:xfrm>
          <a:prstGeom prst="parallelogram">
            <a:avLst>
              <a:gd name="adj" fmla="val 136250"/>
            </a:avLst>
          </a:prstGeom>
          <a:solidFill>
            <a:srgbClr val="FFFF99"/>
          </a:solidFill>
          <a:ln w="9525">
            <a:solidFill>
              <a:schemeClr val="tx1"/>
            </a:solidFill>
            <a:miter lim="800000"/>
            <a:headEnd/>
            <a:tailEnd/>
          </a:ln>
        </p:spPr>
        <p:txBody>
          <a:bodyPr wrap="none" anchor="ctr"/>
          <a:lstStyle/>
          <a:p>
            <a:endParaRPr lang="fr-FR"/>
          </a:p>
        </p:txBody>
      </p:sp>
      <p:sp>
        <p:nvSpPr>
          <p:cNvPr id="36870" name="AutoShape 142"/>
          <p:cNvSpPr>
            <a:spLocks noChangeArrowheads="1"/>
          </p:cNvSpPr>
          <p:nvPr/>
        </p:nvSpPr>
        <p:spPr bwMode="auto">
          <a:xfrm>
            <a:off x="3925888" y="2276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871" name="AutoShape 143"/>
          <p:cNvSpPr>
            <a:spLocks noChangeArrowheads="1"/>
          </p:cNvSpPr>
          <p:nvPr/>
        </p:nvSpPr>
        <p:spPr bwMode="auto">
          <a:xfrm>
            <a:off x="3925888" y="2276475"/>
            <a:ext cx="719137" cy="288925"/>
          </a:xfrm>
          <a:prstGeom prst="parallelogram">
            <a:avLst>
              <a:gd name="adj" fmla="val 136815"/>
            </a:avLst>
          </a:prstGeom>
          <a:solidFill>
            <a:srgbClr val="CC0000"/>
          </a:solidFill>
          <a:ln w="9525">
            <a:solidFill>
              <a:schemeClr val="tx1"/>
            </a:solidFill>
            <a:miter lim="800000"/>
            <a:headEnd/>
            <a:tailEnd/>
          </a:ln>
        </p:spPr>
        <p:txBody>
          <a:bodyPr wrap="none" anchor="ctr"/>
          <a:lstStyle/>
          <a:p>
            <a:endParaRPr lang="fr-FR"/>
          </a:p>
        </p:txBody>
      </p:sp>
      <p:sp>
        <p:nvSpPr>
          <p:cNvPr id="36872" name="AutoShape 144"/>
          <p:cNvSpPr>
            <a:spLocks noChangeArrowheads="1"/>
          </p:cNvSpPr>
          <p:nvPr/>
        </p:nvSpPr>
        <p:spPr bwMode="auto">
          <a:xfrm>
            <a:off x="4213225" y="2276475"/>
            <a:ext cx="792163" cy="288925"/>
          </a:xfrm>
          <a:prstGeom prst="parallelogram">
            <a:avLst>
              <a:gd name="adj" fmla="val 139017"/>
            </a:avLst>
          </a:prstGeom>
          <a:solidFill>
            <a:srgbClr val="00FF00"/>
          </a:solidFill>
          <a:ln w="9525">
            <a:solidFill>
              <a:schemeClr val="tx1"/>
            </a:solidFill>
            <a:miter lim="800000"/>
            <a:headEnd/>
            <a:tailEnd/>
          </a:ln>
        </p:spPr>
        <p:txBody>
          <a:bodyPr wrap="none" anchor="ctr"/>
          <a:lstStyle/>
          <a:p>
            <a:endParaRPr lang="fr-FR"/>
          </a:p>
        </p:txBody>
      </p:sp>
      <p:sp>
        <p:nvSpPr>
          <p:cNvPr id="36873" name="AutoShape 34"/>
          <p:cNvSpPr>
            <a:spLocks noChangeArrowheads="1"/>
          </p:cNvSpPr>
          <p:nvPr/>
        </p:nvSpPr>
        <p:spPr bwMode="auto">
          <a:xfrm>
            <a:off x="514985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874" name="AutoShape 147"/>
          <p:cNvSpPr>
            <a:spLocks noChangeArrowheads="1"/>
          </p:cNvSpPr>
          <p:nvPr/>
        </p:nvSpPr>
        <p:spPr bwMode="auto">
          <a:xfrm>
            <a:off x="5942013" y="2276475"/>
            <a:ext cx="792162" cy="144463"/>
          </a:xfrm>
          <a:prstGeom prst="parallelogram">
            <a:avLst>
              <a:gd name="adj" fmla="val 138458"/>
            </a:avLst>
          </a:prstGeom>
          <a:solidFill>
            <a:srgbClr val="00FF00"/>
          </a:solidFill>
          <a:ln w="9525">
            <a:solidFill>
              <a:schemeClr val="tx1"/>
            </a:solidFill>
            <a:miter lim="800000"/>
            <a:headEnd/>
            <a:tailEnd/>
          </a:ln>
        </p:spPr>
        <p:txBody>
          <a:bodyPr wrap="none" anchor="ctr"/>
          <a:lstStyle/>
          <a:p>
            <a:endParaRPr lang="fr-FR"/>
          </a:p>
        </p:txBody>
      </p:sp>
      <p:sp>
        <p:nvSpPr>
          <p:cNvPr id="36875" name="AutoShape 153"/>
          <p:cNvSpPr>
            <a:spLocks noChangeArrowheads="1"/>
          </p:cNvSpPr>
          <p:nvPr/>
        </p:nvSpPr>
        <p:spPr bwMode="auto">
          <a:xfrm>
            <a:off x="5726113" y="2420938"/>
            <a:ext cx="792162" cy="144462"/>
          </a:xfrm>
          <a:prstGeom prst="parallelogram">
            <a:avLst>
              <a:gd name="adj" fmla="val 138459"/>
            </a:avLst>
          </a:prstGeom>
          <a:solidFill>
            <a:srgbClr val="FFFF99"/>
          </a:solidFill>
          <a:ln w="9525">
            <a:solidFill>
              <a:schemeClr val="tx1"/>
            </a:solidFill>
            <a:miter lim="800000"/>
            <a:headEnd/>
            <a:tailEnd/>
          </a:ln>
        </p:spPr>
        <p:txBody>
          <a:bodyPr wrap="none" anchor="ctr"/>
          <a:lstStyle/>
          <a:p>
            <a:endParaRPr lang="fr-FR"/>
          </a:p>
        </p:txBody>
      </p:sp>
      <p:sp>
        <p:nvSpPr>
          <p:cNvPr id="36876" name="AutoShape 154"/>
          <p:cNvSpPr>
            <a:spLocks noChangeArrowheads="1"/>
          </p:cNvSpPr>
          <p:nvPr/>
        </p:nvSpPr>
        <p:spPr bwMode="auto">
          <a:xfrm>
            <a:off x="5365750" y="2276475"/>
            <a:ext cx="792163" cy="144463"/>
          </a:xfrm>
          <a:prstGeom prst="parallelogram">
            <a:avLst>
              <a:gd name="adj" fmla="val 138458"/>
            </a:avLst>
          </a:prstGeom>
          <a:solidFill>
            <a:srgbClr val="CC0000"/>
          </a:solidFill>
          <a:ln w="9525">
            <a:solidFill>
              <a:schemeClr val="tx1"/>
            </a:solidFill>
            <a:miter lim="800000"/>
            <a:headEnd/>
            <a:tailEnd/>
          </a:ln>
        </p:spPr>
        <p:txBody>
          <a:bodyPr wrap="none" anchor="ctr"/>
          <a:lstStyle/>
          <a:p>
            <a:endParaRPr lang="fr-FR"/>
          </a:p>
        </p:txBody>
      </p:sp>
      <p:sp>
        <p:nvSpPr>
          <p:cNvPr id="36877" name="AutoShape 155"/>
          <p:cNvSpPr>
            <a:spLocks noChangeArrowheads="1"/>
          </p:cNvSpPr>
          <p:nvPr/>
        </p:nvSpPr>
        <p:spPr bwMode="auto">
          <a:xfrm>
            <a:off x="5149850" y="2420938"/>
            <a:ext cx="792163" cy="144462"/>
          </a:xfrm>
          <a:prstGeom prst="parallelogram">
            <a:avLst>
              <a:gd name="adj" fmla="val 138459"/>
            </a:avLst>
          </a:prstGeom>
          <a:solidFill>
            <a:srgbClr val="00FF00"/>
          </a:solidFill>
          <a:ln w="9525">
            <a:solidFill>
              <a:schemeClr val="tx1"/>
            </a:solidFill>
            <a:miter lim="800000"/>
            <a:headEnd/>
            <a:tailEnd/>
          </a:ln>
        </p:spPr>
        <p:txBody>
          <a:bodyPr wrap="none" anchor="ctr"/>
          <a:lstStyle/>
          <a:p>
            <a:endParaRPr lang="fr-FR"/>
          </a:p>
        </p:txBody>
      </p:sp>
      <p:sp>
        <p:nvSpPr>
          <p:cNvPr id="36878" name="AutoShape 152"/>
          <p:cNvSpPr>
            <a:spLocks noChangeArrowheads="1"/>
          </p:cNvSpPr>
          <p:nvPr/>
        </p:nvSpPr>
        <p:spPr bwMode="auto">
          <a:xfrm>
            <a:off x="6373813" y="22764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36879" name="AutoShape 156"/>
          <p:cNvSpPr>
            <a:spLocks noChangeArrowheads="1"/>
          </p:cNvSpPr>
          <p:nvPr/>
        </p:nvSpPr>
        <p:spPr bwMode="auto">
          <a:xfrm>
            <a:off x="6661150" y="2276475"/>
            <a:ext cx="1295400" cy="73025"/>
          </a:xfrm>
          <a:prstGeom prst="parallelogram">
            <a:avLst>
              <a:gd name="adj" fmla="val 138874"/>
            </a:avLst>
          </a:prstGeom>
          <a:solidFill>
            <a:srgbClr val="C0C0C0"/>
          </a:solidFill>
          <a:ln w="9525">
            <a:solidFill>
              <a:schemeClr val="tx1"/>
            </a:solidFill>
            <a:miter lim="800000"/>
            <a:headEnd/>
            <a:tailEnd/>
          </a:ln>
        </p:spPr>
        <p:txBody>
          <a:bodyPr wrap="none" anchor="ctr"/>
          <a:lstStyle/>
          <a:p>
            <a:endParaRPr lang="fr-FR"/>
          </a:p>
        </p:txBody>
      </p:sp>
      <p:sp>
        <p:nvSpPr>
          <p:cNvPr id="36880" name="AutoShape 157"/>
          <p:cNvSpPr>
            <a:spLocks noChangeArrowheads="1"/>
          </p:cNvSpPr>
          <p:nvPr/>
        </p:nvSpPr>
        <p:spPr bwMode="auto">
          <a:xfrm>
            <a:off x="6556375" y="2349500"/>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6881" name="AutoShape 158"/>
          <p:cNvSpPr>
            <a:spLocks noChangeArrowheads="1"/>
          </p:cNvSpPr>
          <p:nvPr/>
        </p:nvSpPr>
        <p:spPr bwMode="auto">
          <a:xfrm>
            <a:off x="6454775" y="2420938"/>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6882" name="AutoShape 160"/>
          <p:cNvSpPr>
            <a:spLocks noChangeArrowheads="1"/>
          </p:cNvSpPr>
          <p:nvPr/>
        </p:nvSpPr>
        <p:spPr bwMode="auto">
          <a:xfrm>
            <a:off x="7597775" y="2276475"/>
            <a:ext cx="1582738" cy="287338"/>
          </a:xfrm>
          <a:prstGeom prst="parallelogram">
            <a:avLst>
              <a:gd name="adj" fmla="val 137707"/>
            </a:avLst>
          </a:prstGeom>
          <a:solidFill>
            <a:srgbClr val="C0C0C0"/>
          </a:solidFill>
          <a:ln w="9525">
            <a:solidFill>
              <a:schemeClr val="tx1"/>
            </a:solidFill>
            <a:miter lim="800000"/>
            <a:headEnd/>
            <a:tailEnd/>
          </a:ln>
        </p:spPr>
        <p:txBody>
          <a:bodyPr wrap="none" anchor="ctr"/>
          <a:lstStyle/>
          <a:p>
            <a:endParaRPr lang="fr-FR"/>
          </a:p>
        </p:txBody>
      </p:sp>
      <p:sp>
        <p:nvSpPr>
          <p:cNvPr id="36883" name="AutoShape 161"/>
          <p:cNvSpPr>
            <a:spLocks noChangeArrowheads="1"/>
          </p:cNvSpPr>
          <p:nvPr/>
        </p:nvSpPr>
        <p:spPr bwMode="auto">
          <a:xfrm>
            <a:off x="8677275" y="2420938"/>
            <a:ext cx="287338" cy="146050"/>
          </a:xfrm>
          <a:prstGeom prst="parallelogram">
            <a:avLst>
              <a:gd name="adj" fmla="val 129347"/>
            </a:avLst>
          </a:prstGeom>
          <a:solidFill>
            <a:srgbClr val="C0C0C0"/>
          </a:solidFill>
          <a:ln w="9525">
            <a:solidFill>
              <a:schemeClr val="tx1"/>
            </a:solidFill>
            <a:miter lim="800000"/>
            <a:headEnd/>
            <a:tailEnd/>
          </a:ln>
        </p:spPr>
        <p:txBody>
          <a:bodyPr wrap="none" anchor="ctr"/>
          <a:lstStyle/>
          <a:p>
            <a:endParaRPr lang="fr-FR"/>
          </a:p>
        </p:txBody>
      </p:sp>
      <p:sp>
        <p:nvSpPr>
          <p:cNvPr id="36884" name="AutoShape 162"/>
          <p:cNvSpPr>
            <a:spLocks noChangeArrowheads="1"/>
          </p:cNvSpPr>
          <p:nvPr/>
        </p:nvSpPr>
        <p:spPr bwMode="auto">
          <a:xfrm>
            <a:off x="8461375" y="2276475"/>
            <a:ext cx="287338" cy="146050"/>
          </a:xfrm>
          <a:prstGeom prst="parallelogram">
            <a:avLst>
              <a:gd name="adj" fmla="val 129347"/>
            </a:avLst>
          </a:prstGeom>
          <a:solidFill>
            <a:srgbClr val="C0C0C0"/>
          </a:solidFill>
          <a:ln w="9525">
            <a:solidFill>
              <a:schemeClr val="tx1"/>
            </a:solidFill>
            <a:miter lim="800000"/>
            <a:headEnd/>
            <a:tailEnd/>
          </a:ln>
        </p:spPr>
        <p:txBody>
          <a:bodyPr wrap="none" anchor="ctr"/>
          <a:lstStyle/>
          <a:p>
            <a:endParaRPr lang="fr-FR"/>
          </a:p>
        </p:txBody>
      </p:sp>
      <p:sp>
        <p:nvSpPr>
          <p:cNvPr id="36885" name="AutoShape 163"/>
          <p:cNvSpPr>
            <a:spLocks noChangeArrowheads="1"/>
          </p:cNvSpPr>
          <p:nvPr/>
        </p:nvSpPr>
        <p:spPr bwMode="auto">
          <a:xfrm>
            <a:off x="7958138" y="2420938"/>
            <a:ext cx="287337"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36886" name="AutoShape 166"/>
          <p:cNvSpPr>
            <a:spLocks noChangeArrowheads="1"/>
          </p:cNvSpPr>
          <p:nvPr/>
        </p:nvSpPr>
        <p:spPr bwMode="auto">
          <a:xfrm>
            <a:off x="2987675" y="2997200"/>
            <a:ext cx="1582738" cy="285750"/>
          </a:xfrm>
          <a:prstGeom prst="parallelogram">
            <a:avLst>
              <a:gd name="adj" fmla="val 138472"/>
            </a:avLst>
          </a:prstGeom>
          <a:solidFill>
            <a:srgbClr val="339966"/>
          </a:solidFill>
          <a:ln w="9525">
            <a:solidFill>
              <a:schemeClr val="tx1"/>
            </a:solidFill>
            <a:miter lim="800000"/>
            <a:headEnd/>
            <a:tailEnd/>
          </a:ln>
        </p:spPr>
        <p:txBody>
          <a:bodyPr wrap="none" anchor="ctr"/>
          <a:lstStyle/>
          <a:p>
            <a:endParaRPr lang="fr-FR"/>
          </a:p>
        </p:txBody>
      </p:sp>
      <p:sp>
        <p:nvSpPr>
          <p:cNvPr id="36887" name="AutoShape 167"/>
          <p:cNvSpPr>
            <a:spLocks noChangeArrowheads="1"/>
          </p:cNvSpPr>
          <p:nvPr/>
        </p:nvSpPr>
        <p:spPr bwMode="auto">
          <a:xfrm>
            <a:off x="2987675" y="2997200"/>
            <a:ext cx="863600" cy="287338"/>
          </a:xfrm>
          <a:prstGeom prst="parallelogram">
            <a:avLst>
              <a:gd name="adj" fmla="val 137016"/>
            </a:avLst>
          </a:prstGeom>
          <a:solidFill>
            <a:srgbClr val="66FFCC"/>
          </a:solidFill>
          <a:ln w="9525">
            <a:solidFill>
              <a:schemeClr val="tx1"/>
            </a:solidFill>
            <a:miter lim="800000"/>
            <a:headEnd/>
            <a:tailEnd/>
          </a:ln>
        </p:spPr>
        <p:txBody>
          <a:bodyPr wrap="none" anchor="ctr"/>
          <a:lstStyle/>
          <a:p>
            <a:endParaRPr lang="fr-FR"/>
          </a:p>
        </p:txBody>
      </p:sp>
      <p:sp>
        <p:nvSpPr>
          <p:cNvPr id="36888" name="AutoShape 168"/>
          <p:cNvSpPr>
            <a:spLocks noChangeArrowheads="1"/>
          </p:cNvSpPr>
          <p:nvPr/>
        </p:nvSpPr>
        <p:spPr bwMode="auto">
          <a:xfrm>
            <a:off x="3708400" y="2997200"/>
            <a:ext cx="865188" cy="144463"/>
          </a:xfrm>
          <a:prstGeom prst="parallelogram">
            <a:avLst>
              <a:gd name="adj" fmla="val 136250"/>
            </a:avLst>
          </a:prstGeom>
          <a:solidFill>
            <a:srgbClr val="66FFCC"/>
          </a:solidFill>
          <a:ln w="9525">
            <a:solidFill>
              <a:schemeClr val="tx1"/>
            </a:solidFill>
            <a:miter lim="800000"/>
            <a:headEnd/>
            <a:tailEnd/>
          </a:ln>
        </p:spPr>
        <p:txBody>
          <a:bodyPr wrap="none" anchor="ctr"/>
          <a:lstStyle/>
          <a:p>
            <a:endParaRPr lang="fr-FR"/>
          </a:p>
        </p:txBody>
      </p:sp>
      <p:sp>
        <p:nvSpPr>
          <p:cNvPr id="36889" name="AutoShape 170"/>
          <p:cNvSpPr>
            <a:spLocks noChangeArrowheads="1"/>
          </p:cNvSpPr>
          <p:nvPr/>
        </p:nvSpPr>
        <p:spPr bwMode="auto">
          <a:xfrm>
            <a:off x="4714875" y="2636838"/>
            <a:ext cx="1582738" cy="285750"/>
          </a:xfrm>
          <a:prstGeom prst="parallelogram">
            <a:avLst>
              <a:gd name="adj" fmla="val 138472"/>
            </a:avLst>
          </a:prstGeom>
          <a:solidFill>
            <a:srgbClr val="808000"/>
          </a:solidFill>
          <a:ln w="9525">
            <a:solidFill>
              <a:schemeClr val="tx1"/>
            </a:solidFill>
            <a:miter lim="800000"/>
            <a:headEnd/>
            <a:tailEnd/>
          </a:ln>
        </p:spPr>
        <p:txBody>
          <a:bodyPr wrap="none" anchor="ctr"/>
          <a:lstStyle/>
          <a:p>
            <a:endParaRPr lang="fr-FR"/>
          </a:p>
        </p:txBody>
      </p:sp>
      <p:sp>
        <p:nvSpPr>
          <p:cNvPr id="36890" name="AutoShape 171"/>
          <p:cNvSpPr>
            <a:spLocks noChangeArrowheads="1"/>
          </p:cNvSpPr>
          <p:nvPr/>
        </p:nvSpPr>
        <p:spPr bwMode="auto">
          <a:xfrm>
            <a:off x="4714875" y="2636838"/>
            <a:ext cx="863600" cy="287337"/>
          </a:xfrm>
          <a:prstGeom prst="parallelogram">
            <a:avLst>
              <a:gd name="adj" fmla="val 137016"/>
            </a:avLst>
          </a:prstGeom>
          <a:solidFill>
            <a:srgbClr val="00FF00"/>
          </a:solidFill>
          <a:ln w="9525">
            <a:solidFill>
              <a:schemeClr val="tx1"/>
            </a:solidFill>
            <a:miter lim="800000"/>
            <a:headEnd/>
            <a:tailEnd/>
          </a:ln>
        </p:spPr>
        <p:txBody>
          <a:bodyPr wrap="none" anchor="ctr"/>
          <a:lstStyle/>
          <a:p>
            <a:endParaRPr lang="fr-FR"/>
          </a:p>
        </p:txBody>
      </p:sp>
      <p:sp>
        <p:nvSpPr>
          <p:cNvPr id="36891" name="AutoShape 172"/>
          <p:cNvSpPr>
            <a:spLocks noChangeArrowheads="1"/>
          </p:cNvSpPr>
          <p:nvPr/>
        </p:nvSpPr>
        <p:spPr bwMode="auto">
          <a:xfrm>
            <a:off x="5435600" y="2636838"/>
            <a:ext cx="865188" cy="144462"/>
          </a:xfrm>
          <a:prstGeom prst="parallelogram">
            <a:avLst>
              <a:gd name="adj" fmla="val 136251"/>
            </a:avLst>
          </a:prstGeom>
          <a:solidFill>
            <a:srgbClr val="FFFF99"/>
          </a:solidFill>
          <a:ln w="9525">
            <a:solidFill>
              <a:schemeClr val="tx1"/>
            </a:solidFill>
            <a:miter lim="800000"/>
            <a:headEnd/>
            <a:tailEnd/>
          </a:ln>
        </p:spPr>
        <p:txBody>
          <a:bodyPr wrap="none" anchor="ctr"/>
          <a:lstStyle/>
          <a:p>
            <a:endParaRPr lang="fr-FR"/>
          </a:p>
        </p:txBody>
      </p:sp>
      <p:sp>
        <p:nvSpPr>
          <p:cNvPr id="36892" name="AutoShape 174"/>
          <p:cNvSpPr>
            <a:spLocks noChangeArrowheads="1"/>
          </p:cNvSpPr>
          <p:nvPr/>
        </p:nvSpPr>
        <p:spPr bwMode="auto">
          <a:xfrm>
            <a:off x="6156325" y="3357563"/>
            <a:ext cx="1582738" cy="285750"/>
          </a:xfrm>
          <a:prstGeom prst="parallelogram">
            <a:avLst>
              <a:gd name="adj" fmla="val 138472"/>
            </a:avLst>
          </a:prstGeom>
          <a:solidFill>
            <a:srgbClr val="FF6600"/>
          </a:solidFill>
          <a:ln w="9525">
            <a:solidFill>
              <a:schemeClr val="tx1"/>
            </a:solidFill>
            <a:miter lim="800000"/>
            <a:headEnd/>
            <a:tailEnd/>
          </a:ln>
        </p:spPr>
        <p:txBody>
          <a:bodyPr wrap="none" anchor="ctr"/>
          <a:lstStyle/>
          <a:p>
            <a:endParaRPr lang="fr-FR"/>
          </a:p>
        </p:txBody>
      </p:sp>
      <p:sp>
        <p:nvSpPr>
          <p:cNvPr id="36893" name="AutoShape 175"/>
          <p:cNvSpPr>
            <a:spLocks noChangeArrowheads="1"/>
          </p:cNvSpPr>
          <p:nvPr/>
        </p:nvSpPr>
        <p:spPr bwMode="auto">
          <a:xfrm>
            <a:off x="6156325" y="3357563"/>
            <a:ext cx="863600" cy="287337"/>
          </a:xfrm>
          <a:prstGeom prst="parallelogram">
            <a:avLst>
              <a:gd name="adj" fmla="val 137016"/>
            </a:avLst>
          </a:prstGeom>
          <a:solidFill>
            <a:srgbClr val="008080"/>
          </a:solidFill>
          <a:ln w="9525">
            <a:solidFill>
              <a:schemeClr val="tx1"/>
            </a:solidFill>
            <a:miter lim="800000"/>
            <a:headEnd/>
            <a:tailEnd/>
          </a:ln>
        </p:spPr>
        <p:txBody>
          <a:bodyPr wrap="none" anchor="ctr"/>
          <a:lstStyle/>
          <a:p>
            <a:endParaRPr lang="fr-FR"/>
          </a:p>
        </p:txBody>
      </p:sp>
      <p:sp>
        <p:nvSpPr>
          <p:cNvPr id="36894" name="AutoShape 176"/>
          <p:cNvSpPr>
            <a:spLocks noChangeArrowheads="1"/>
          </p:cNvSpPr>
          <p:nvPr/>
        </p:nvSpPr>
        <p:spPr bwMode="auto">
          <a:xfrm>
            <a:off x="6877050" y="3357563"/>
            <a:ext cx="865188" cy="144462"/>
          </a:xfrm>
          <a:prstGeom prst="parallelogram">
            <a:avLst>
              <a:gd name="adj" fmla="val 136251"/>
            </a:avLst>
          </a:prstGeom>
          <a:solidFill>
            <a:srgbClr val="666699"/>
          </a:solidFill>
          <a:ln w="9525">
            <a:solidFill>
              <a:schemeClr val="tx1"/>
            </a:solidFill>
            <a:miter lim="800000"/>
            <a:headEnd/>
            <a:tailEnd/>
          </a:ln>
        </p:spPr>
        <p:txBody>
          <a:bodyPr wrap="none" anchor="ctr"/>
          <a:lstStyle/>
          <a:p>
            <a:endParaRPr lang="fr-FR"/>
          </a:p>
        </p:txBody>
      </p:sp>
      <p:sp>
        <p:nvSpPr>
          <p:cNvPr id="36895" name="AutoShape 178"/>
          <p:cNvSpPr>
            <a:spLocks noChangeArrowheads="1"/>
          </p:cNvSpPr>
          <p:nvPr/>
        </p:nvSpPr>
        <p:spPr bwMode="auto">
          <a:xfrm>
            <a:off x="755650" y="3716338"/>
            <a:ext cx="1582738" cy="285750"/>
          </a:xfrm>
          <a:prstGeom prst="parallelogram">
            <a:avLst>
              <a:gd name="adj" fmla="val 138472"/>
            </a:avLst>
          </a:prstGeom>
          <a:solidFill>
            <a:srgbClr val="666699"/>
          </a:solidFill>
          <a:ln w="9525">
            <a:solidFill>
              <a:schemeClr val="tx1"/>
            </a:solidFill>
            <a:miter lim="800000"/>
            <a:headEnd/>
            <a:tailEnd/>
          </a:ln>
        </p:spPr>
        <p:txBody>
          <a:bodyPr wrap="none" anchor="ctr"/>
          <a:lstStyle/>
          <a:p>
            <a:endParaRPr lang="fr-FR"/>
          </a:p>
        </p:txBody>
      </p:sp>
      <p:sp>
        <p:nvSpPr>
          <p:cNvPr id="36896" name="AutoShape 179"/>
          <p:cNvSpPr>
            <a:spLocks noChangeArrowheads="1"/>
          </p:cNvSpPr>
          <p:nvPr/>
        </p:nvSpPr>
        <p:spPr bwMode="auto">
          <a:xfrm>
            <a:off x="755650" y="3716338"/>
            <a:ext cx="863600" cy="287337"/>
          </a:xfrm>
          <a:prstGeom prst="parallelogram">
            <a:avLst>
              <a:gd name="adj" fmla="val 137016"/>
            </a:avLst>
          </a:prstGeom>
          <a:solidFill>
            <a:srgbClr val="339966"/>
          </a:solidFill>
          <a:ln w="9525">
            <a:solidFill>
              <a:schemeClr val="tx1"/>
            </a:solidFill>
            <a:miter lim="800000"/>
            <a:headEnd/>
            <a:tailEnd/>
          </a:ln>
        </p:spPr>
        <p:txBody>
          <a:bodyPr wrap="none" anchor="ctr"/>
          <a:lstStyle/>
          <a:p>
            <a:endParaRPr lang="fr-FR"/>
          </a:p>
        </p:txBody>
      </p:sp>
      <p:sp>
        <p:nvSpPr>
          <p:cNvPr id="36897" name="AutoShape 180"/>
          <p:cNvSpPr>
            <a:spLocks noChangeArrowheads="1"/>
          </p:cNvSpPr>
          <p:nvPr/>
        </p:nvSpPr>
        <p:spPr bwMode="auto">
          <a:xfrm>
            <a:off x="1476375" y="3716338"/>
            <a:ext cx="865188" cy="144462"/>
          </a:xfrm>
          <a:prstGeom prst="parallelogram">
            <a:avLst>
              <a:gd name="adj" fmla="val 136251"/>
            </a:avLst>
          </a:prstGeom>
          <a:solidFill>
            <a:srgbClr val="CCFFCC"/>
          </a:solidFill>
          <a:ln w="9525">
            <a:solidFill>
              <a:schemeClr val="tx1"/>
            </a:solidFill>
            <a:miter lim="800000"/>
            <a:headEnd/>
            <a:tailEnd/>
          </a:ln>
        </p:spPr>
        <p:txBody>
          <a:bodyPr wrap="none" anchor="ctr"/>
          <a:lstStyle/>
          <a:p>
            <a:endParaRPr lang="fr-FR"/>
          </a:p>
        </p:txBody>
      </p:sp>
      <p:sp>
        <p:nvSpPr>
          <p:cNvPr id="36898" name="AutoShape 182"/>
          <p:cNvSpPr>
            <a:spLocks noChangeArrowheads="1"/>
          </p:cNvSpPr>
          <p:nvPr/>
        </p:nvSpPr>
        <p:spPr bwMode="auto">
          <a:xfrm>
            <a:off x="2770188" y="4076700"/>
            <a:ext cx="1582737" cy="285750"/>
          </a:xfrm>
          <a:prstGeom prst="parallelogram">
            <a:avLst>
              <a:gd name="adj" fmla="val 138472"/>
            </a:avLst>
          </a:prstGeom>
          <a:solidFill>
            <a:srgbClr val="000080"/>
          </a:solidFill>
          <a:ln w="9525">
            <a:solidFill>
              <a:schemeClr val="tx1"/>
            </a:solidFill>
            <a:miter lim="800000"/>
            <a:headEnd/>
            <a:tailEnd/>
          </a:ln>
        </p:spPr>
        <p:txBody>
          <a:bodyPr wrap="none" anchor="ctr"/>
          <a:lstStyle/>
          <a:p>
            <a:endParaRPr lang="fr-FR"/>
          </a:p>
        </p:txBody>
      </p:sp>
      <p:sp>
        <p:nvSpPr>
          <p:cNvPr id="36899" name="AutoShape 183"/>
          <p:cNvSpPr>
            <a:spLocks noChangeArrowheads="1"/>
          </p:cNvSpPr>
          <p:nvPr/>
        </p:nvSpPr>
        <p:spPr bwMode="auto">
          <a:xfrm>
            <a:off x="2770188" y="4076700"/>
            <a:ext cx="863600" cy="287338"/>
          </a:xfrm>
          <a:prstGeom prst="parallelogram">
            <a:avLst>
              <a:gd name="adj" fmla="val 137016"/>
            </a:avLst>
          </a:prstGeom>
          <a:solidFill>
            <a:srgbClr val="800000"/>
          </a:solidFill>
          <a:ln w="9525">
            <a:solidFill>
              <a:schemeClr val="tx1"/>
            </a:solidFill>
            <a:miter lim="800000"/>
            <a:headEnd/>
            <a:tailEnd/>
          </a:ln>
        </p:spPr>
        <p:txBody>
          <a:bodyPr wrap="none" anchor="ctr"/>
          <a:lstStyle/>
          <a:p>
            <a:endParaRPr lang="fr-FR"/>
          </a:p>
        </p:txBody>
      </p:sp>
      <p:sp>
        <p:nvSpPr>
          <p:cNvPr id="36900" name="AutoShape 184"/>
          <p:cNvSpPr>
            <a:spLocks noChangeArrowheads="1"/>
          </p:cNvSpPr>
          <p:nvPr/>
        </p:nvSpPr>
        <p:spPr bwMode="auto">
          <a:xfrm>
            <a:off x="3490913" y="4076700"/>
            <a:ext cx="865187" cy="144463"/>
          </a:xfrm>
          <a:prstGeom prst="parallelogram">
            <a:avLst>
              <a:gd name="adj" fmla="val 136249"/>
            </a:avLst>
          </a:prstGeom>
          <a:solidFill>
            <a:srgbClr val="000080"/>
          </a:solidFill>
          <a:ln w="9525">
            <a:solidFill>
              <a:schemeClr val="tx1"/>
            </a:solidFill>
            <a:miter lim="800000"/>
            <a:headEnd/>
            <a:tailEnd/>
          </a:ln>
        </p:spPr>
        <p:txBody>
          <a:bodyPr wrap="none" anchor="ctr"/>
          <a:lstStyle/>
          <a:p>
            <a:endParaRPr lang="fr-FR"/>
          </a:p>
        </p:txBody>
      </p:sp>
      <p:sp>
        <p:nvSpPr>
          <p:cNvPr id="36901" name="AutoShape 186"/>
          <p:cNvSpPr>
            <a:spLocks noChangeArrowheads="1"/>
          </p:cNvSpPr>
          <p:nvPr/>
        </p:nvSpPr>
        <p:spPr bwMode="auto">
          <a:xfrm>
            <a:off x="4787900" y="4437063"/>
            <a:ext cx="1582738" cy="285750"/>
          </a:xfrm>
          <a:prstGeom prst="parallelogram">
            <a:avLst>
              <a:gd name="adj" fmla="val 138472"/>
            </a:avLst>
          </a:prstGeom>
          <a:solidFill>
            <a:srgbClr val="FFFF00"/>
          </a:solidFill>
          <a:ln w="9525">
            <a:solidFill>
              <a:schemeClr val="tx1"/>
            </a:solidFill>
            <a:miter lim="800000"/>
            <a:headEnd/>
            <a:tailEnd/>
          </a:ln>
        </p:spPr>
        <p:txBody>
          <a:bodyPr wrap="none" anchor="ctr"/>
          <a:lstStyle/>
          <a:p>
            <a:endParaRPr lang="fr-FR"/>
          </a:p>
        </p:txBody>
      </p:sp>
      <p:sp>
        <p:nvSpPr>
          <p:cNvPr id="36902" name="AutoShape 187"/>
          <p:cNvSpPr>
            <a:spLocks noChangeArrowheads="1"/>
          </p:cNvSpPr>
          <p:nvPr/>
        </p:nvSpPr>
        <p:spPr bwMode="auto">
          <a:xfrm>
            <a:off x="4787900" y="4437063"/>
            <a:ext cx="863600" cy="287337"/>
          </a:xfrm>
          <a:prstGeom prst="parallelogram">
            <a:avLst>
              <a:gd name="adj" fmla="val 137016"/>
            </a:avLst>
          </a:prstGeom>
          <a:solidFill>
            <a:srgbClr val="FF99CC"/>
          </a:solidFill>
          <a:ln w="9525">
            <a:solidFill>
              <a:schemeClr val="tx1"/>
            </a:solidFill>
            <a:miter lim="800000"/>
            <a:headEnd/>
            <a:tailEnd/>
          </a:ln>
        </p:spPr>
        <p:txBody>
          <a:bodyPr wrap="none" anchor="ctr"/>
          <a:lstStyle/>
          <a:p>
            <a:endParaRPr lang="fr-FR"/>
          </a:p>
        </p:txBody>
      </p:sp>
      <p:sp>
        <p:nvSpPr>
          <p:cNvPr id="36903" name="AutoShape 188"/>
          <p:cNvSpPr>
            <a:spLocks noChangeArrowheads="1"/>
          </p:cNvSpPr>
          <p:nvPr/>
        </p:nvSpPr>
        <p:spPr bwMode="auto">
          <a:xfrm>
            <a:off x="5508625" y="4437063"/>
            <a:ext cx="865188" cy="144462"/>
          </a:xfrm>
          <a:prstGeom prst="parallelogram">
            <a:avLst>
              <a:gd name="adj" fmla="val 136251"/>
            </a:avLst>
          </a:prstGeom>
          <a:solidFill>
            <a:srgbClr val="FF99CC"/>
          </a:solidFill>
          <a:ln w="9525">
            <a:solidFill>
              <a:schemeClr val="tx1"/>
            </a:solidFill>
            <a:miter lim="800000"/>
            <a:headEnd/>
            <a:tailEnd/>
          </a:ln>
        </p:spPr>
        <p:txBody>
          <a:bodyPr wrap="none" anchor="ctr"/>
          <a:lstStyle/>
          <a:p>
            <a:endParaRPr lang="fr-FR"/>
          </a:p>
        </p:txBody>
      </p:sp>
      <p:sp>
        <p:nvSpPr>
          <p:cNvPr id="36904" name="AutoShape 190"/>
          <p:cNvSpPr>
            <a:spLocks noChangeArrowheads="1"/>
          </p:cNvSpPr>
          <p:nvPr/>
        </p:nvSpPr>
        <p:spPr bwMode="auto">
          <a:xfrm>
            <a:off x="2268538" y="2636838"/>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905" name="AutoShape 191"/>
          <p:cNvSpPr>
            <a:spLocks noChangeArrowheads="1"/>
          </p:cNvSpPr>
          <p:nvPr/>
        </p:nvSpPr>
        <p:spPr bwMode="auto">
          <a:xfrm>
            <a:off x="2268538" y="2636838"/>
            <a:ext cx="719137" cy="288925"/>
          </a:xfrm>
          <a:prstGeom prst="parallelogram">
            <a:avLst>
              <a:gd name="adj" fmla="val 136815"/>
            </a:avLst>
          </a:prstGeom>
          <a:solidFill>
            <a:srgbClr val="CC99FF"/>
          </a:solidFill>
          <a:ln w="9525">
            <a:solidFill>
              <a:schemeClr val="tx1"/>
            </a:solidFill>
            <a:miter lim="800000"/>
            <a:headEnd/>
            <a:tailEnd/>
          </a:ln>
        </p:spPr>
        <p:txBody>
          <a:bodyPr wrap="none" anchor="ctr"/>
          <a:lstStyle/>
          <a:p>
            <a:endParaRPr lang="fr-FR"/>
          </a:p>
        </p:txBody>
      </p:sp>
      <p:sp>
        <p:nvSpPr>
          <p:cNvPr id="36906" name="AutoShape 192"/>
          <p:cNvSpPr>
            <a:spLocks noChangeArrowheads="1"/>
          </p:cNvSpPr>
          <p:nvPr/>
        </p:nvSpPr>
        <p:spPr bwMode="auto">
          <a:xfrm>
            <a:off x="2555875" y="2636838"/>
            <a:ext cx="792163" cy="288925"/>
          </a:xfrm>
          <a:prstGeom prst="parallelogram">
            <a:avLst>
              <a:gd name="adj" fmla="val 139017"/>
            </a:avLst>
          </a:prstGeom>
          <a:solidFill>
            <a:srgbClr val="CC99FF"/>
          </a:solidFill>
          <a:ln w="9525">
            <a:solidFill>
              <a:schemeClr val="tx1"/>
            </a:solidFill>
            <a:miter lim="800000"/>
            <a:headEnd/>
            <a:tailEnd/>
          </a:ln>
        </p:spPr>
        <p:txBody>
          <a:bodyPr wrap="none" anchor="ctr"/>
          <a:lstStyle/>
          <a:p>
            <a:endParaRPr lang="fr-FR"/>
          </a:p>
        </p:txBody>
      </p:sp>
      <p:sp>
        <p:nvSpPr>
          <p:cNvPr id="36907" name="AutoShape 194"/>
          <p:cNvSpPr>
            <a:spLocks noChangeArrowheads="1"/>
          </p:cNvSpPr>
          <p:nvPr/>
        </p:nvSpPr>
        <p:spPr bwMode="auto">
          <a:xfrm>
            <a:off x="3709988" y="3357563"/>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908" name="AutoShape 195"/>
          <p:cNvSpPr>
            <a:spLocks noChangeArrowheads="1"/>
          </p:cNvSpPr>
          <p:nvPr/>
        </p:nvSpPr>
        <p:spPr bwMode="auto">
          <a:xfrm>
            <a:off x="3709988" y="3357563"/>
            <a:ext cx="719137" cy="288925"/>
          </a:xfrm>
          <a:prstGeom prst="parallelogram">
            <a:avLst>
              <a:gd name="adj" fmla="val 136815"/>
            </a:avLst>
          </a:prstGeom>
          <a:solidFill>
            <a:srgbClr val="CCFF33"/>
          </a:solidFill>
          <a:ln w="9525">
            <a:solidFill>
              <a:schemeClr val="tx1"/>
            </a:solidFill>
            <a:miter lim="800000"/>
            <a:headEnd/>
            <a:tailEnd/>
          </a:ln>
        </p:spPr>
        <p:txBody>
          <a:bodyPr wrap="none" anchor="ctr"/>
          <a:lstStyle/>
          <a:p>
            <a:endParaRPr lang="fr-FR"/>
          </a:p>
        </p:txBody>
      </p:sp>
      <p:sp>
        <p:nvSpPr>
          <p:cNvPr id="36909" name="AutoShape 196"/>
          <p:cNvSpPr>
            <a:spLocks noChangeArrowheads="1"/>
          </p:cNvSpPr>
          <p:nvPr/>
        </p:nvSpPr>
        <p:spPr bwMode="auto">
          <a:xfrm>
            <a:off x="3997325" y="3357563"/>
            <a:ext cx="792163" cy="288925"/>
          </a:xfrm>
          <a:prstGeom prst="parallelogram">
            <a:avLst>
              <a:gd name="adj" fmla="val 139017"/>
            </a:avLst>
          </a:prstGeom>
          <a:solidFill>
            <a:srgbClr val="800000"/>
          </a:solidFill>
          <a:ln w="9525">
            <a:solidFill>
              <a:schemeClr val="tx1"/>
            </a:solidFill>
            <a:miter lim="800000"/>
            <a:headEnd/>
            <a:tailEnd/>
          </a:ln>
        </p:spPr>
        <p:txBody>
          <a:bodyPr wrap="none" anchor="ctr"/>
          <a:lstStyle/>
          <a:p>
            <a:endParaRPr lang="fr-FR"/>
          </a:p>
        </p:txBody>
      </p:sp>
      <p:sp>
        <p:nvSpPr>
          <p:cNvPr id="36910" name="AutoShape 198"/>
          <p:cNvSpPr>
            <a:spLocks noChangeArrowheads="1"/>
          </p:cNvSpPr>
          <p:nvPr/>
        </p:nvSpPr>
        <p:spPr bwMode="auto">
          <a:xfrm>
            <a:off x="5435600" y="2997200"/>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911" name="AutoShape 199"/>
          <p:cNvSpPr>
            <a:spLocks noChangeArrowheads="1"/>
          </p:cNvSpPr>
          <p:nvPr/>
        </p:nvSpPr>
        <p:spPr bwMode="auto">
          <a:xfrm>
            <a:off x="5435600" y="2997200"/>
            <a:ext cx="719138" cy="288925"/>
          </a:xfrm>
          <a:prstGeom prst="parallelogram">
            <a:avLst>
              <a:gd name="adj" fmla="val 136815"/>
            </a:avLst>
          </a:prstGeom>
          <a:solidFill>
            <a:srgbClr val="808000"/>
          </a:solidFill>
          <a:ln w="9525">
            <a:solidFill>
              <a:schemeClr val="tx1"/>
            </a:solidFill>
            <a:miter lim="800000"/>
            <a:headEnd/>
            <a:tailEnd/>
          </a:ln>
        </p:spPr>
        <p:txBody>
          <a:bodyPr wrap="none" anchor="ctr"/>
          <a:lstStyle/>
          <a:p>
            <a:endParaRPr lang="fr-FR"/>
          </a:p>
        </p:txBody>
      </p:sp>
      <p:sp>
        <p:nvSpPr>
          <p:cNvPr id="36912" name="AutoShape 200"/>
          <p:cNvSpPr>
            <a:spLocks noChangeArrowheads="1"/>
          </p:cNvSpPr>
          <p:nvPr/>
        </p:nvSpPr>
        <p:spPr bwMode="auto">
          <a:xfrm>
            <a:off x="5722938" y="2997200"/>
            <a:ext cx="792162" cy="288925"/>
          </a:xfrm>
          <a:prstGeom prst="parallelogram">
            <a:avLst>
              <a:gd name="adj" fmla="val 139017"/>
            </a:avLst>
          </a:prstGeom>
          <a:solidFill>
            <a:srgbClr val="666699"/>
          </a:solidFill>
          <a:ln w="9525">
            <a:solidFill>
              <a:schemeClr val="tx1"/>
            </a:solidFill>
            <a:miter lim="800000"/>
            <a:headEnd/>
            <a:tailEnd/>
          </a:ln>
        </p:spPr>
        <p:txBody>
          <a:bodyPr wrap="none" anchor="ctr"/>
          <a:lstStyle/>
          <a:p>
            <a:endParaRPr lang="fr-FR"/>
          </a:p>
        </p:txBody>
      </p:sp>
      <p:sp>
        <p:nvSpPr>
          <p:cNvPr id="36913" name="AutoShape 202"/>
          <p:cNvSpPr>
            <a:spLocks noChangeArrowheads="1"/>
          </p:cNvSpPr>
          <p:nvPr/>
        </p:nvSpPr>
        <p:spPr bwMode="auto">
          <a:xfrm>
            <a:off x="5651500" y="371633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914" name="AutoShape 203"/>
          <p:cNvSpPr>
            <a:spLocks noChangeArrowheads="1"/>
          </p:cNvSpPr>
          <p:nvPr/>
        </p:nvSpPr>
        <p:spPr bwMode="auto">
          <a:xfrm>
            <a:off x="5651500" y="3716338"/>
            <a:ext cx="719138" cy="288925"/>
          </a:xfrm>
          <a:prstGeom prst="parallelogram">
            <a:avLst>
              <a:gd name="adj" fmla="val 136815"/>
            </a:avLst>
          </a:prstGeom>
          <a:solidFill>
            <a:srgbClr val="666699"/>
          </a:solidFill>
          <a:ln w="9525">
            <a:solidFill>
              <a:schemeClr val="tx1"/>
            </a:solidFill>
            <a:miter lim="800000"/>
            <a:headEnd/>
            <a:tailEnd/>
          </a:ln>
        </p:spPr>
        <p:txBody>
          <a:bodyPr wrap="none" anchor="ctr"/>
          <a:lstStyle/>
          <a:p>
            <a:endParaRPr lang="fr-FR"/>
          </a:p>
        </p:txBody>
      </p:sp>
      <p:sp>
        <p:nvSpPr>
          <p:cNvPr id="36915" name="AutoShape 204"/>
          <p:cNvSpPr>
            <a:spLocks noChangeArrowheads="1"/>
          </p:cNvSpPr>
          <p:nvPr/>
        </p:nvSpPr>
        <p:spPr bwMode="auto">
          <a:xfrm>
            <a:off x="5938838" y="3716338"/>
            <a:ext cx="792162" cy="288925"/>
          </a:xfrm>
          <a:prstGeom prst="parallelogram">
            <a:avLst>
              <a:gd name="adj" fmla="val 139017"/>
            </a:avLst>
          </a:prstGeom>
          <a:solidFill>
            <a:srgbClr val="008080"/>
          </a:solidFill>
          <a:ln w="9525">
            <a:solidFill>
              <a:schemeClr val="tx1"/>
            </a:solidFill>
            <a:miter lim="800000"/>
            <a:headEnd/>
            <a:tailEnd/>
          </a:ln>
        </p:spPr>
        <p:txBody>
          <a:bodyPr wrap="none" anchor="ctr"/>
          <a:lstStyle/>
          <a:p>
            <a:endParaRPr lang="fr-FR"/>
          </a:p>
        </p:txBody>
      </p:sp>
      <p:sp>
        <p:nvSpPr>
          <p:cNvPr id="36916" name="AutoShape 206"/>
          <p:cNvSpPr>
            <a:spLocks noChangeArrowheads="1"/>
          </p:cNvSpPr>
          <p:nvPr/>
        </p:nvSpPr>
        <p:spPr bwMode="auto">
          <a:xfrm>
            <a:off x="1547813" y="4076700"/>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917" name="AutoShape 207"/>
          <p:cNvSpPr>
            <a:spLocks noChangeArrowheads="1"/>
          </p:cNvSpPr>
          <p:nvPr/>
        </p:nvSpPr>
        <p:spPr bwMode="auto">
          <a:xfrm>
            <a:off x="1547813" y="4076700"/>
            <a:ext cx="719137" cy="288925"/>
          </a:xfrm>
          <a:prstGeom prst="parallelogram">
            <a:avLst>
              <a:gd name="adj" fmla="val 136815"/>
            </a:avLst>
          </a:prstGeom>
          <a:solidFill>
            <a:srgbClr val="CC99FF"/>
          </a:solidFill>
          <a:ln w="9525">
            <a:solidFill>
              <a:schemeClr val="tx1"/>
            </a:solidFill>
            <a:miter lim="800000"/>
            <a:headEnd/>
            <a:tailEnd/>
          </a:ln>
        </p:spPr>
        <p:txBody>
          <a:bodyPr wrap="none" anchor="ctr"/>
          <a:lstStyle/>
          <a:p>
            <a:endParaRPr lang="fr-FR"/>
          </a:p>
        </p:txBody>
      </p:sp>
      <p:sp>
        <p:nvSpPr>
          <p:cNvPr id="36918" name="AutoShape 208"/>
          <p:cNvSpPr>
            <a:spLocks noChangeArrowheads="1"/>
          </p:cNvSpPr>
          <p:nvPr/>
        </p:nvSpPr>
        <p:spPr bwMode="auto">
          <a:xfrm>
            <a:off x="1835150" y="4076700"/>
            <a:ext cx="792163" cy="288925"/>
          </a:xfrm>
          <a:prstGeom prst="parallelogram">
            <a:avLst>
              <a:gd name="adj" fmla="val 139017"/>
            </a:avLst>
          </a:prstGeom>
          <a:solidFill>
            <a:srgbClr val="CCFFCC"/>
          </a:solidFill>
          <a:ln w="9525">
            <a:solidFill>
              <a:schemeClr val="tx1"/>
            </a:solidFill>
            <a:miter lim="800000"/>
            <a:headEnd/>
            <a:tailEnd/>
          </a:ln>
        </p:spPr>
        <p:txBody>
          <a:bodyPr wrap="none" anchor="ctr"/>
          <a:lstStyle/>
          <a:p>
            <a:endParaRPr lang="fr-FR"/>
          </a:p>
        </p:txBody>
      </p:sp>
      <p:sp>
        <p:nvSpPr>
          <p:cNvPr id="36919" name="AutoShape 210"/>
          <p:cNvSpPr>
            <a:spLocks noChangeArrowheads="1"/>
          </p:cNvSpPr>
          <p:nvPr/>
        </p:nvSpPr>
        <p:spPr bwMode="auto">
          <a:xfrm>
            <a:off x="-107950" y="44370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6920" name="AutoShape 211"/>
          <p:cNvSpPr>
            <a:spLocks noChangeArrowheads="1"/>
          </p:cNvSpPr>
          <p:nvPr/>
        </p:nvSpPr>
        <p:spPr bwMode="auto">
          <a:xfrm>
            <a:off x="-107950" y="4437063"/>
            <a:ext cx="719138" cy="288925"/>
          </a:xfrm>
          <a:prstGeom prst="parallelogram">
            <a:avLst>
              <a:gd name="adj" fmla="val 136815"/>
            </a:avLst>
          </a:prstGeom>
          <a:solidFill>
            <a:srgbClr val="339966"/>
          </a:solidFill>
          <a:ln w="9525">
            <a:solidFill>
              <a:schemeClr val="tx1"/>
            </a:solidFill>
            <a:miter lim="800000"/>
            <a:headEnd/>
            <a:tailEnd/>
          </a:ln>
        </p:spPr>
        <p:txBody>
          <a:bodyPr wrap="none" anchor="ctr"/>
          <a:lstStyle/>
          <a:p>
            <a:endParaRPr lang="fr-FR"/>
          </a:p>
        </p:txBody>
      </p:sp>
      <p:sp>
        <p:nvSpPr>
          <p:cNvPr id="36921" name="AutoShape 212"/>
          <p:cNvSpPr>
            <a:spLocks noChangeArrowheads="1"/>
          </p:cNvSpPr>
          <p:nvPr/>
        </p:nvSpPr>
        <p:spPr bwMode="auto">
          <a:xfrm>
            <a:off x="179388" y="4437063"/>
            <a:ext cx="792162" cy="288925"/>
          </a:xfrm>
          <a:prstGeom prst="parallelogram">
            <a:avLst>
              <a:gd name="adj" fmla="val 139017"/>
            </a:avLst>
          </a:prstGeom>
          <a:solidFill>
            <a:srgbClr val="339966"/>
          </a:solidFill>
          <a:ln w="9525">
            <a:solidFill>
              <a:schemeClr val="tx1"/>
            </a:solidFill>
            <a:miter lim="800000"/>
            <a:headEnd/>
            <a:tailEnd/>
          </a:ln>
        </p:spPr>
        <p:txBody>
          <a:bodyPr wrap="none" anchor="ctr"/>
          <a:lstStyle/>
          <a:p>
            <a:endParaRPr lang="fr-FR"/>
          </a:p>
        </p:txBody>
      </p:sp>
      <p:sp>
        <p:nvSpPr>
          <p:cNvPr id="36922" name="AutoShape 214"/>
          <p:cNvSpPr>
            <a:spLocks noChangeArrowheads="1"/>
          </p:cNvSpPr>
          <p:nvPr/>
        </p:nvSpPr>
        <p:spPr bwMode="auto">
          <a:xfrm>
            <a:off x="3492500" y="2636838"/>
            <a:ext cx="1582738" cy="287337"/>
          </a:xfrm>
          <a:prstGeom prst="parallelogram">
            <a:avLst>
              <a:gd name="adj" fmla="val 137707"/>
            </a:avLst>
          </a:prstGeom>
          <a:solidFill>
            <a:srgbClr val="FFFF99"/>
          </a:solidFill>
          <a:ln w="9525">
            <a:solidFill>
              <a:schemeClr val="tx1"/>
            </a:solidFill>
            <a:miter lim="800000"/>
            <a:headEnd/>
            <a:tailEnd/>
          </a:ln>
        </p:spPr>
        <p:txBody>
          <a:bodyPr wrap="none" anchor="ctr"/>
          <a:lstStyle/>
          <a:p>
            <a:endParaRPr lang="fr-FR"/>
          </a:p>
        </p:txBody>
      </p:sp>
      <p:sp>
        <p:nvSpPr>
          <p:cNvPr id="36923" name="AutoShape 215"/>
          <p:cNvSpPr>
            <a:spLocks noChangeArrowheads="1"/>
          </p:cNvSpPr>
          <p:nvPr/>
        </p:nvSpPr>
        <p:spPr bwMode="auto">
          <a:xfrm>
            <a:off x="3779838" y="2636838"/>
            <a:ext cx="1295400" cy="73025"/>
          </a:xfrm>
          <a:prstGeom prst="parallelogram">
            <a:avLst>
              <a:gd name="adj" fmla="val 138874"/>
            </a:avLst>
          </a:prstGeom>
          <a:solidFill>
            <a:srgbClr val="CC0000"/>
          </a:solidFill>
          <a:ln w="9525">
            <a:solidFill>
              <a:schemeClr val="tx1"/>
            </a:solidFill>
            <a:miter lim="800000"/>
            <a:headEnd/>
            <a:tailEnd/>
          </a:ln>
        </p:spPr>
        <p:txBody>
          <a:bodyPr wrap="none" anchor="ctr"/>
          <a:lstStyle/>
          <a:p>
            <a:endParaRPr lang="fr-FR"/>
          </a:p>
        </p:txBody>
      </p:sp>
      <p:sp>
        <p:nvSpPr>
          <p:cNvPr id="36924" name="AutoShape 216"/>
          <p:cNvSpPr>
            <a:spLocks noChangeArrowheads="1"/>
          </p:cNvSpPr>
          <p:nvPr/>
        </p:nvSpPr>
        <p:spPr bwMode="auto">
          <a:xfrm>
            <a:off x="3675063" y="2709863"/>
            <a:ext cx="1295400" cy="73025"/>
          </a:xfrm>
          <a:prstGeom prst="parallelogram">
            <a:avLst>
              <a:gd name="adj" fmla="val 138874"/>
            </a:avLst>
          </a:prstGeom>
          <a:solidFill>
            <a:srgbClr val="CC0000"/>
          </a:solidFill>
          <a:ln w="9525">
            <a:solidFill>
              <a:schemeClr val="tx1"/>
            </a:solidFill>
            <a:miter lim="800000"/>
            <a:headEnd/>
            <a:tailEnd/>
          </a:ln>
        </p:spPr>
        <p:txBody>
          <a:bodyPr wrap="none" anchor="ctr"/>
          <a:lstStyle/>
          <a:p>
            <a:endParaRPr lang="fr-FR"/>
          </a:p>
        </p:txBody>
      </p:sp>
      <p:sp>
        <p:nvSpPr>
          <p:cNvPr id="36925" name="AutoShape 217"/>
          <p:cNvSpPr>
            <a:spLocks noChangeArrowheads="1"/>
          </p:cNvSpPr>
          <p:nvPr/>
        </p:nvSpPr>
        <p:spPr bwMode="auto">
          <a:xfrm>
            <a:off x="3573463" y="2781300"/>
            <a:ext cx="1295400" cy="73025"/>
          </a:xfrm>
          <a:prstGeom prst="parallelogram">
            <a:avLst>
              <a:gd name="adj" fmla="val 138874"/>
            </a:avLst>
          </a:prstGeom>
          <a:solidFill>
            <a:srgbClr val="660066"/>
          </a:solidFill>
          <a:ln w="9525">
            <a:solidFill>
              <a:schemeClr val="tx1"/>
            </a:solidFill>
            <a:miter lim="800000"/>
            <a:headEnd/>
            <a:tailEnd/>
          </a:ln>
        </p:spPr>
        <p:txBody>
          <a:bodyPr wrap="none" anchor="ctr"/>
          <a:lstStyle/>
          <a:p>
            <a:endParaRPr lang="fr-FR"/>
          </a:p>
        </p:txBody>
      </p:sp>
      <p:sp>
        <p:nvSpPr>
          <p:cNvPr id="36926" name="AutoShape 219"/>
          <p:cNvSpPr>
            <a:spLocks noChangeArrowheads="1"/>
          </p:cNvSpPr>
          <p:nvPr/>
        </p:nvSpPr>
        <p:spPr bwMode="auto">
          <a:xfrm>
            <a:off x="6659563" y="2997200"/>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36927" name="AutoShape 220"/>
          <p:cNvSpPr>
            <a:spLocks noChangeArrowheads="1"/>
          </p:cNvSpPr>
          <p:nvPr/>
        </p:nvSpPr>
        <p:spPr bwMode="auto">
          <a:xfrm>
            <a:off x="6946900" y="2997200"/>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6928" name="AutoShape 221"/>
          <p:cNvSpPr>
            <a:spLocks noChangeArrowheads="1"/>
          </p:cNvSpPr>
          <p:nvPr/>
        </p:nvSpPr>
        <p:spPr bwMode="auto">
          <a:xfrm>
            <a:off x="6842125" y="3070225"/>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6929" name="AutoShape 224"/>
          <p:cNvSpPr>
            <a:spLocks noChangeArrowheads="1"/>
          </p:cNvSpPr>
          <p:nvPr/>
        </p:nvSpPr>
        <p:spPr bwMode="auto">
          <a:xfrm>
            <a:off x="3203575" y="3716338"/>
            <a:ext cx="1582738" cy="287337"/>
          </a:xfrm>
          <a:prstGeom prst="parallelogram">
            <a:avLst>
              <a:gd name="adj" fmla="val 137707"/>
            </a:avLst>
          </a:prstGeom>
          <a:solidFill>
            <a:srgbClr val="000080"/>
          </a:solidFill>
          <a:ln w="9525">
            <a:solidFill>
              <a:schemeClr val="tx1"/>
            </a:solidFill>
            <a:miter lim="800000"/>
            <a:headEnd/>
            <a:tailEnd/>
          </a:ln>
        </p:spPr>
        <p:txBody>
          <a:bodyPr wrap="none" anchor="ctr"/>
          <a:lstStyle/>
          <a:p>
            <a:endParaRPr lang="fr-FR"/>
          </a:p>
        </p:txBody>
      </p:sp>
      <p:sp>
        <p:nvSpPr>
          <p:cNvPr id="36930" name="AutoShape 225"/>
          <p:cNvSpPr>
            <a:spLocks noChangeArrowheads="1"/>
          </p:cNvSpPr>
          <p:nvPr/>
        </p:nvSpPr>
        <p:spPr bwMode="auto">
          <a:xfrm>
            <a:off x="3490913" y="3716338"/>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p>
        </p:txBody>
      </p:sp>
      <p:sp>
        <p:nvSpPr>
          <p:cNvPr id="36931" name="AutoShape 226"/>
          <p:cNvSpPr>
            <a:spLocks noChangeArrowheads="1"/>
          </p:cNvSpPr>
          <p:nvPr/>
        </p:nvSpPr>
        <p:spPr bwMode="auto">
          <a:xfrm>
            <a:off x="3386138" y="3789363"/>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p>
        </p:txBody>
      </p:sp>
      <p:sp>
        <p:nvSpPr>
          <p:cNvPr id="36932" name="AutoShape 227"/>
          <p:cNvSpPr>
            <a:spLocks noChangeArrowheads="1"/>
          </p:cNvSpPr>
          <p:nvPr/>
        </p:nvSpPr>
        <p:spPr bwMode="auto">
          <a:xfrm>
            <a:off x="3284538" y="3860800"/>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p>
        </p:txBody>
      </p:sp>
      <p:sp>
        <p:nvSpPr>
          <p:cNvPr id="36933" name="AutoShape 229"/>
          <p:cNvSpPr>
            <a:spLocks noChangeArrowheads="1"/>
          </p:cNvSpPr>
          <p:nvPr/>
        </p:nvSpPr>
        <p:spPr bwMode="auto">
          <a:xfrm>
            <a:off x="3995738" y="4076700"/>
            <a:ext cx="1582737" cy="287338"/>
          </a:xfrm>
          <a:prstGeom prst="parallelogram">
            <a:avLst>
              <a:gd name="adj" fmla="val 137707"/>
            </a:avLst>
          </a:prstGeom>
          <a:solidFill>
            <a:srgbClr val="FF0066"/>
          </a:solidFill>
          <a:ln w="9525">
            <a:solidFill>
              <a:schemeClr val="tx1"/>
            </a:solidFill>
            <a:miter lim="800000"/>
            <a:headEnd/>
            <a:tailEnd/>
          </a:ln>
        </p:spPr>
        <p:txBody>
          <a:bodyPr wrap="none" anchor="ctr"/>
          <a:lstStyle/>
          <a:p>
            <a:endParaRPr lang="fr-FR"/>
          </a:p>
        </p:txBody>
      </p:sp>
      <p:sp>
        <p:nvSpPr>
          <p:cNvPr id="36934" name="AutoShape 230"/>
          <p:cNvSpPr>
            <a:spLocks noChangeArrowheads="1"/>
          </p:cNvSpPr>
          <p:nvPr/>
        </p:nvSpPr>
        <p:spPr bwMode="auto">
          <a:xfrm>
            <a:off x="4283075" y="4076700"/>
            <a:ext cx="1295400" cy="73025"/>
          </a:xfrm>
          <a:prstGeom prst="parallelogram">
            <a:avLst>
              <a:gd name="adj" fmla="val 138874"/>
            </a:avLst>
          </a:prstGeom>
          <a:solidFill>
            <a:srgbClr val="FF0066"/>
          </a:solidFill>
          <a:ln w="9525">
            <a:solidFill>
              <a:schemeClr val="tx1"/>
            </a:solidFill>
            <a:miter lim="800000"/>
            <a:headEnd/>
            <a:tailEnd/>
          </a:ln>
        </p:spPr>
        <p:txBody>
          <a:bodyPr wrap="none" anchor="ctr"/>
          <a:lstStyle/>
          <a:p>
            <a:endParaRPr lang="fr-FR"/>
          </a:p>
        </p:txBody>
      </p:sp>
      <p:sp>
        <p:nvSpPr>
          <p:cNvPr id="36935" name="AutoShape 231"/>
          <p:cNvSpPr>
            <a:spLocks noChangeArrowheads="1"/>
          </p:cNvSpPr>
          <p:nvPr/>
        </p:nvSpPr>
        <p:spPr bwMode="auto">
          <a:xfrm>
            <a:off x="4178300" y="4149725"/>
            <a:ext cx="1295400" cy="73025"/>
          </a:xfrm>
          <a:prstGeom prst="parallelogram">
            <a:avLst>
              <a:gd name="adj" fmla="val 138874"/>
            </a:avLst>
          </a:prstGeom>
          <a:solidFill>
            <a:srgbClr val="FFFF00"/>
          </a:solidFill>
          <a:ln w="9525">
            <a:solidFill>
              <a:schemeClr val="tx1"/>
            </a:solidFill>
            <a:miter lim="800000"/>
            <a:headEnd/>
            <a:tailEnd/>
          </a:ln>
        </p:spPr>
        <p:txBody>
          <a:bodyPr wrap="none" anchor="ctr"/>
          <a:lstStyle/>
          <a:p>
            <a:endParaRPr lang="fr-FR"/>
          </a:p>
        </p:txBody>
      </p:sp>
      <p:sp>
        <p:nvSpPr>
          <p:cNvPr id="36936" name="AutoShape 232"/>
          <p:cNvSpPr>
            <a:spLocks noChangeArrowheads="1"/>
          </p:cNvSpPr>
          <p:nvPr/>
        </p:nvSpPr>
        <p:spPr bwMode="auto">
          <a:xfrm>
            <a:off x="4076700" y="4221163"/>
            <a:ext cx="1295400" cy="73025"/>
          </a:xfrm>
          <a:prstGeom prst="parallelogram">
            <a:avLst>
              <a:gd name="adj" fmla="val 138874"/>
            </a:avLst>
          </a:prstGeom>
          <a:solidFill>
            <a:srgbClr val="FFFF00"/>
          </a:solidFill>
          <a:ln w="9525">
            <a:solidFill>
              <a:schemeClr val="tx1"/>
            </a:solidFill>
            <a:miter lim="800000"/>
            <a:headEnd/>
            <a:tailEnd/>
          </a:ln>
        </p:spPr>
        <p:txBody>
          <a:bodyPr wrap="none" anchor="ctr"/>
          <a:lstStyle/>
          <a:p>
            <a:endParaRPr lang="fr-FR"/>
          </a:p>
        </p:txBody>
      </p:sp>
      <p:sp>
        <p:nvSpPr>
          <p:cNvPr id="36937" name="AutoShape 234"/>
          <p:cNvSpPr>
            <a:spLocks noChangeArrowheads="1"/>
          </p:cNvSpPr>
          <p:nvPr/>
        </p:nvSpPr>
        <p:spPr bwMode="auto">
          <a:xfrm>
            <a:off x="1116013" y="4437063"/>
            <a:ext cx="1582737" cy="287337"/>
          </a:xfrm>
          <a:prstGeom prst="parallelogram">
            <a:avLst>
              <a:gd name="adj" fmla="val 137707"/>
            </a:avLst>
          </a:prstGeom>
          <a:solidFill>
            <a:srgbClr val="00FFFF"/>
          </a:solidFill>
          <a:ln w="9525">
            <a:solidFill>
              <a:schemeClr val="tx1"/>
            </a:solidFill>
            <a:miter lim="800000"/>
            <a:headEnd/>
            <a:tailEnd/>
          </a:ln>
        </p:spPr>
        <p:txBody>
          <a:bodyPr wrap="none" anchor="ctr"/>
          <a:lstStyle/>
          <a:p>
            <a:endParaRPr lang="fr-FR"/>
          </a:p>
        </p:txBody>
      </p:sp>
      <p:sp>
        <p:nvSpPr>
          <p:cNvPr id="36938" name="AutoShape 235"/>
          <p:cNvSpPr>
            <a:spLocks noChangeArrowheads="1"/>
          </p:cNvSpPr>
          <p:nvPr/>
        </p:nvSpPr>
        <p:spPr bwMode="auto">
          <a:xfrm>
            <a:off x="1403350" y="4437063"/>
            <a:ext cx="1295400" cy="73025"/>
          </a:xfrm>
          <a:prstGeom prst="parallelogram">
            <a:avLst>
              <a:gd name="adj" fmla="val 138874"/>
            </a:avLst>
          </a:prstGeom>
          <a:solidFill>
            <a:srgbClr val="CCFFCC"/>
          </a:solidFill>
          <a:ln w="9525">
            <a:solidFill>
              <a:schemeClr val="tx1"/>
            </a:solidFill>
            <a:miter lim="800000"/>
            <a:headEnd/>
            <a:tailEnd/>
          </a:ln>
        </p:spPr>
        <p:txBody>
          <a:bodyPr wrap="none" anchor="ctr"/>
          <a:lstStyle/>
          <a:p>
            <a:endParaRPr lang="fr-FR"/>
          </a:p>
        </p:txBody>
      </p:sp>
      <p:sp>
        <p:nvSpPr>
          <p:cNvPr id="36939" name="AutoShape 236"/>
          <p:cNvSpPr>
            <a:spLocks noChangeArrowheads="1"/>
          </p:cNvSpPr>
          <p:nvPr/>
        </p:nvSpPr>
        <p:spPr bwMode="auto">
          <a:xfrm>
            <a:off x="1298575" y="4510088"/>
            <a:ext cx="1295400" cy="73025"/>
          </a:xfrm>
          <a:prstGeom prst="parallelogram">
            <a:avLst>
              <a:gd name="adj" fmla="val 138874"/>
            </a:avLst>
          </a:prstGeom>
          <a:solidFill>
            <a:srgbClr val="CCFFCC"/>
          </a:solidFill>
          <a:ln w="9525">
            <a:solidFill>
              <a:schemeClr val="tx1"/>
            </a:solidFill>
            <a:miter lim="800000"/>
            <a:headEnd/>
            <a:tailEnd/>
          </a:ln>
        </p:spPr>
        <p:txBody>
          <a:bodyPr wrap="none" anchor="ctr"/>
          <a:lstStyle/>
          <a:p>
            <a:endParaRPr lang="fr-FR"/>
          </a:p>
        </p:txBody>
      </p:sp>
      <p:sp>
        <p:nvSpPr>
          <p:cNvPr id="36940" name="AutoShape 237"/>
          <p:cNvSpPr>
            <a:spLocks noChangeArrowheads="1"/>
          </p:cNvSpPr>
          <p:nvPr/>
        </p:nvSpPr>
        <p:spPr bwMode="auto">
          <a:xfrm>
            <a:off x="1196975" y="4581525"/>
            <a:ext cx="1295400" cy="73025"/>
          </a:xfrm>
          <a:prstGeom prst="parallelogram">
            <a:avLst>
              <a:gd name="adj" fmla="val 138874"/>
            </a:avLst>
          </a:prstGeom>
          <a:solidFill>
            <a:srgbClr val="CC99FF"/>
          </a:solidFill>
          <a:ln w="9525">
            <a:solidFill>
              <a:schemeClr val="tx1"/>
            </a:solidFill>
            <a:miter lim="800000"/>
            <a:headEnd/>
            <a:tailEnd/>
          </a:ln>
        </p:spPr>
        <p:txBody>
          <a:bodyPr wrap="none" anchor="ctr"/>
          <a:lstStyle/>
          <a:p>
            <a:endParaRPr lang="fr-FR"/>
          </a:p>
        </p:txBody>
      </p:sp>
      <p:sp>
        <p:nvSpPr>
          <p:cNvPr id="36941" name="AutoShape 239"/>
          <p:cNvSpPr>
            <a:spLocks noChangeArrowheads="1"/>
          </p:cNvSpPr>
          <p:nvPr/>
        </p:nvSpPr>
        <p:spPr bwMode="auto">
          <a:xfrm>
            <a:off x="1258888" y="3357563"/>
            <a:ext cx="1582737" cy="287337"/>
          </a:xfrm>
          <a:prstGeom prst="parallelogram">
            <a:avLst>
              <a:gd name="adj" fmla="val 137707"/>
            </a:avLst>
          </a:prstGeom>
          <a:solidFill>
            <a:srgbClr val="660066"/>
          </a:solidFill>
          <a:ln w="9525">
            <a:solidFill>
              <a:schemeClr val="tx1"/>
            </a:solidFill>
            <a:miter lim="800000"/>
            <a:headEnd/>
            <a:tailEnd/>
          </a:ln>
        </p:spPr>
        <p:txBody>
          <a:bodyPr wrap="none" anchor="ctr"/>
          <a:lstStyle/>
          <a:p>
            <a:endParaRPr lang="fr-FR"/>
          </a:p>
        </p:txBody>
      </p:sp>
      <p:sp>
        <p:nvSpPr>
          <p:cNvPr id="36942" name="AutoShape 240"/>
          <p:cNvSpPr>
            <a:spLocks noChangeArrowheads="1"/>
          </p:cNvSpPr>
          <p:nvPr/>
        </p:nvSpPr>
        <p:spPr bwMode="auto">
          <a:xfrm>
            <a:off x="1546225" y="3357563"/>
            <a:ext cx="1295400" cy="73025"/>
          </a:xfrm>
          <a:prstGeom prst="parallelogram">
            <a:avLst>
              <a:gd name="adj" fmla="val 138874"/>
            </a:avLst>
          </a:prstGeom>
          <a:solidFill>
            <a:srgbClr val="660066"/>
          </a:solidFill>
          <a:ln w="9525">
            <a:solidFill>
              <a:schemeClr val="tx1"/>
            </a:solidFill>
            <a:miter lim="800000"/>
            <a:headEnd/>
            <a:tailEnd/>
          </a:ln>
        </p:spPr>
        <p:txBody>
          <a:bodyPr wrap="none" anchor="ctr"/>
          <a:lstStyle/>
          <a:p>
            <a:endParaRPr lang="fr-FR"/>
          </a:p>
        </p:txBody>
      </p:sp>
      <p:sp>
        <p:nvSpPr>
          <p:cNvPr id="36943" name="AutoShape 241"/>
          <p:cNvSpPr>
            <a:spLocks noChangeArrowheads="1"/>
          </p:cNvSpPr>
          <p:nvPr/>
        </p:nvSpPr>
        <p:spPr bwMode="auto">
          <a:xfrm>
            <a:off x="1441450" y="3430588"/>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36944" name="AutoShape 242"/>
          <p:cNvSpPr>
            <a:spLocks noChangeArrowheads="1"/>
          </p:cNvSpPr>
          <p:nvPr/>
        </p:nvSpPr>
        <p:spPr bwMode="auto">
          <a:xfrm>
            <a:off x="1339850" y="3502025"/>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36945" name="AutoShape 244"/>
          <p:cNvSpPr>
            <a:spLocks noChangeArrowheads="1"/>
          </p:cNvSpPr>
          <p:nvPr/>
        </p:nvSpPr>
        <p:spPr bwMode="auto">
          <a:xfrm>
            <a:off x="5940425" y="2636838"/>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36946" name="AutoShape 245"/>
          <p:cNvSpPr>
            <a:spLocks noChangeArrowheads="1"/>
          </p:cNvSpPr>
          <p:nvPr/>
        </p:nvSpPr>
        <p:spPr bwMode="auto">
          <a:xfrm>
            <a:off x="7019925" y="2781300"/>
            <a:ext cx="287338"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36947" name="AutoShape 246"/>
          <p:cNvSpPr>
            <a:spLocks noChangeArrowheads="1"/>
          </p:cNvSpPr>
          <p:nvPr/>
        </p:nvSpPr>
        <p:spPr bwMode="auto">
          <a:xfrm>
            <a:off x="6804025" y="2636838"/>
            <a:ext cx="287338"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36948" name="AutoShape 247"/>
          <p:cNvSpPr>
            <a:spLocks noChangeArrowheads="1"/>
          </p:cNvSpPr>
          <p:nvPr/>
        </p:nvSpPr>
        <p:spPr bwMode="auto">
          <a:xfrm>
            <a:off x="6300788" y="2781300"/>
            <a:ext cx="287337"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36949" name="AutoShape 249"/>
          <p:cNvSpPr>
            <a:spLocks noChangeArrowheads="1"/>
          </p:cNvSpPr>
          <p:nvPr/>
        </p:nvSpPr>
        <p:spPr bwMode="auto">
          <a:xfrm>
            <a:off x="4211638" y="2997200"/>
            <a:ext cx="1582737" cy="287338"/>
          </a:xfrm>
          <a:prstGeom prst="parallelogram">
            <a:avLst>
              <a:gd name="adj" fmla="val 137707"/>
            </a:avLst>
          </a:prstGeom>
          <a:solidFill>
            <a:srgbClr val="800000"/>
          </a:solidFill>
          <a:ln w="9525">
            <a:solidFill>
              <a:schemeClr val="tx1"/>
            </a:solidFill>
            <a:miter lim="800000"/>
            <a:headEnd/>
            <a:tailEnd/>
          </a:ln>
        </p:spPr>
        <p:txBody>
          <a:bodyPr wrap="none" anchor="ctr"/>
          <a:lstStyle/>
          <a:p>
            <a:endParaRPr lang="fr-FR"/>
          </a:p>
        </p:txBody>
      </p:sp>
      <p:sp>
        <p:nvSpPr>
          <p:cNvPr id="36950" name="AutoShape 250"/>
          <p:cNvSpPr>
            <a:spLocks noChangeArrowheads="1"/>
          </p:cNvSpPr>
          <p:nvPr/>
        </p:nvSpPr>
        <p:spPr bwMode="auto">
          <a:xfrm>
            <a:off x="5291138" y="3141663"/>
            <a:ext cx="287337" cy="146050"/>
          </a:xfrm>
          <a:prstGeom prst="parallelogram">
            <a:avLst>
              <a:gd name="adj" fmla="val 129347"/>
            </a:avLst>
          </a:prstGeom>
          <a:solidFill>
            <a:srgbClr val="666699"/>
          </a:solidFill>
          <a:ln w="9525">
            <a:solidFill>
              <a:schemeClr val="tx1"/>
            </a:solidFill>
            <a:miter lim="800000"/>
            <a:headEnd/>
            <a:tailEnd/>
          </a:ln>
        </p:spPr>
        <p:txBody>
          <a:bodyPr wrap="none" anchor="ctr"/>
          <a:lstStyle/>
          <a:p>
            <a:endParaRPr lang="fr-FR"/>
          </a:p>
        </p:txBody>
      </p:sp>
      <p:sp>
        <p:nvSpPr>
          <p:cNvPr id="36951" name="AutoShape 251"/>
          <p:cNvSpPr>
            <a:spLocks noChangeArrowheads="1"/>
          </p:cNvSpPr>
          <p:nvPr/>
        </p:nvSpPr>
        <p:spPr bwMode="auto">
          <a:xfrm>
            <a:off x="5075238" y="2997200"/>
            <a:ext cx="287337"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36952" name="AutoShape 252"/>
          <p:cNvSpPr>
            <a:spLocks noChangeArrowheads="1"/>
          </p:cNvSpPr>
          <p:nvPr/>
        </p:nvSpPr>
        <p:spPr bwMode="auto">
          <a:xfrm>
            <a:off x="4572000" y="3141663"/>
            <a:ext cx="287338"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36953" name="AutoShape 254"/>
          <p:cNvSpPr>
            <a:spLocks noChangeArrowheads="1"/>
          </p:cNvSpPr>
          <p:nvPr/>
        </p:nvSpPr>
        <p:spPr bwMode="auto">
          <a:xfrm>
            <a:off x="2484438" y="3357563"/>
            <a:ext cx="1582737" cy="287337"/>
          </a:xfrm>
          <a:prstGeom prst="parallelogram">
            <a:avLst>
              <a:gd name="adj" fmla="val 137707"/>
            </a:avLst>
          </a:prstGeom>
          <a:solidFill>
            <a:srgbClr val="FFCC99"/>
          </a:solidFill>
          <a:ln w="9525">
            <a:solidFill>
              <a:schemeClr val="tx1"/>
            </a:solidFill>
            <a:miter lim="800000"/>
            <a:headEnd/>
            <a:tailEnd/>
          </a:ln>
        </p:spPr>
        <p:txBody>
          <a:bodyPr wrap="none" anchor="ctr"/>
          <a:lstStyle/>
          <a:p>
            <a:endParaRPr lang="fr-FR"/>
          </a:p>
        </p:txBody>
      </p:sp>
      <p:sp>
        <p:nvSpPr>
          <p:cNvPr id="36954" name="AutoShape 255"/>
          <p:cNvSpPr>
            <a:spLocks noChangeArrowheads="1"/>
          </p:cNvSpPr>
          <p:nvPr/>
        </p:nvSpPr>
        <p:spPr bwMode="auto">
          <a:xfrm>
            <a:off x="3563938" y="3502025"/>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sp>
        <p:nvSpPr>
          <p:cNvPr id="36955" name="AutoShape 256"/>
          <p:cNvSpPr>
            <a:spLocks noChangeArrowheads="1"/>
          </p:cNvSpPr>
          <p:nvPr/>
        </p:nvSpPr>
        <p:spPr bwMode="auto">
          <a:xfrm>
            <a:off x="3348038" y="3357563"/>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sp>
        <p:nvSpPr>
          <p:cNvPr id="36956" name="AutoShape 257"/>
          <p:cNvSpPr>
            <a:spLocks noChangeArrowheads="1"/>
          </p:cNvSpPr>
          <p:nvPr/>
        </p:nvSpPr>
        <p:spPr bwMode="auto">
          <a:xfrm>
            <a:off x="2844800" y="3502025"/>
            <a:ext cx="287338"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36957" name="AutoShape 259"/>
          <p:cNvSpPr>
            <a:spLocks noChangeArrowheads="1"/>
          </p:cNvSpPr>
          <p:nvPr/>
        </p:nvSpPr>
        <p:spPr bwMode="auto">
          <a:xfrm>
            <a:off x="4427538" y="3716338"/>
            <a:ext cx="1582737" cy="287337"/>
          </a:xfrm>
          <a:prstGeom prst="parallelogram">
            <a:avLst>
              <a:gd name="adj" fmla="val 137707"/>
            </a:avLst>
          </a:prstGeom>
          <a:solidFill>
            <a:srgbClr val="FF6600"/>
          </a:solidFill>
          <a:ln w="9525">
            <a:solidFill>
              <a:schemeClr val="tx1"/>
            </a:solidFill>
            <a:miter lim="800000"/>
            <a:headEnd/>
            <a:tailEnd/>
          </a:ln>
        </p:spPr>
        <p:txBody>
          <a:bodyPr wrap="none" anchor="ctr"/>
          <a:lstStyle/>
          <a:p>
            <a:endParaRPr lang="fr-FR"/>
          </a:p>
        </p:txBody>
      </p:sp>
      <p:sp>
        <p:nvSpPr>
          <p:cNvPr id="36958" name="AutoShape 260"/>
          <p:cNvSpPr>
            <a:spLocks noChangeArrowheads="1"/>
          </p:cNvSpPr>
          <p:nvPr/>
        </p:nvSpPr>
        <p:spPr bwMode="auto">
          <a:xfrm>
            <a:off x="5507038" y="3860800"/>
            <a:ext cx="287337" cy="146050"/>
          </a:xfrm>
          <a:prstGeom prst="parallelogram">
            <a:avLst>
              <a:gd name="adj" fmla="val 129347"/>
            </a:avLst>
          </a:prstGeom>
          <a:solidFill>
            <a:srgbClr val="666699"/>
          </a:solidFill>
          <a:ln w="9525">
            <a:solidFill>
              <a:schemeClr val="tx1"/>
            </a:solidFill>
            <a:miter lim="800000"/>
            <a:headEnd/>
            <a:tailEnd/>
          </a:ln>
        </p:spPr>
        <p:txBody>
          <a:bodyPr wrap="none" anchor="ctr"/>
          <a:lstStyle/>
          <a:p>
            <a:endParaRPr lang="fr-FR"/>
          </a:p>
        </p:txBody>
      </p:sp>
      <p:sp>
        <p:nvSpPr>
          <p:cNvPr id="36959" name="AutoShape 261"/>
          <p:cNvSpPr>
            <a:spLocks noChangeArrowheads="1"/>
          </p:cNvSpPr>
          <p:nvPr/>
        </p:nvSpPr>
        <p:spPr bwMode="auto">
          <a:xfrm>
            <a:off x="5291138" y="3716338"/>
            <a:ext cx="287337"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36960" name="AutoShape 262"/>
          <p:cNvSpPr>
            <a:spLocks noChangeArrowheads="1"/>
          </p:cNvSpPr>
          <p:nvPr/>
        </p:nvSpPr>
        <p:spPr bwMode="auto">
          <a:xfrm>
            <a:off x="4787900" y="3860800"/>
            <a:ext cx="287338" cy="146050"/>
          </a:xfrm>
          <a:prstGeom prst="parallelogram">
            <a:avLst>
              <a:gd name="adj" fmla="val 129347"/>
            </a:avLst>
          </a:prstGeom>
          <a:solidFill>
            <a:srgbClr val="FF0000"/>
          </a:solidFill>
          <a:ln w="9525">
            <a:solidFill>
              <a:schemeClr val="tx1"/>
            </a:solidFill>
            <a:miter lim="800000"/>
            <a:headEnd/>
            <a:tailEnd/>
          </a:ln>
        </p:spPr>
        <p:txBody>
          <a:bodyPr wrap="none" anchor="ctr"/>
          <a:lstStyle/>
          <a:p>
            <a:endParaRPr lang="fr-FR"/>
          </a:p>
        </p:txBody>
      </p:sp>
      <p:sp>
        <p:nvSpPr>
          <p:cNvPr id="36961" name="AutoShape 264"/>
          <p:cNvSpPr>
            <a:spLocks noChangeArrowheads="1"/>
          </p:cNvSpPr>
          <p:nvPr/>
        </p:nvSpPr>
        <p:spPr bwMode="auto">
          <a:xfrm>
            <a:off x="323850" y="4076700"/>
            <a:ext cx="1582738" cy="287338"/>
          </a:xfrm>
          <a:prstGeom prst="parallelogram">
            <a:avLst>
              <a:gd name="adj" fmla="val 137707"/>
            </a:avLst>
          </a:prstGeom>
          <a:solidFill>
            <a:srgbClr val="808080"/>
          </a:solidFill>
          <a:ln w="9525">
            <a:solidFill>
              <a:schemeClr val="tx1"/>
            </a:solidFill>
            <a:miter lim="800000"/>
            <a:headEnd/>
            <a:tailEnd/>
          </a:ln>
        </p:spPr>
        <p:txBody>
          <a:bodyPr wrap="none" anchor="ctr"/>
          <a:lstStyle/>
          <a:p>
            <a:endParaRPr lang="fr-FR"/>
          </a:p>
        </p:txBody>
      </p:sp>
      <p:sp>
        <p:nvSpPr>
          <p:cNvPr id="36962" name="AutoShape 265"/>
          <p:cNvSpPr>
            <a:spLocks noChangeArrowheads="1"/>
          </p:cNvSpPr>
          <p:nvPr/>
        </p:nvSpPr>
        <p:spPr bwMode="auto">
          <a:xfrm>
            <a:off x="1403350" y="4221163"/>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36963" name="AutoShape 266"/>
          <p:cNvSpPr>
            <a:spLocks noChangeArrowheads="1"/>
          </p:cNvSpPr>
          <p:nvPr/>
        </p:nvSpPr>
        <p:spPr bwMode="auto">
          <a:xfrm>
            <a:off x="1187450" y="4076700"/>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36964" name="AutoShape 267"/>
          <p:cNvSpPr>
            <a:spLocks noChangeArrowheads="1"/>
          </p:cNvSpPr>
          <p:nvPr/>
        </p:nvSpPr>
        <p:spPr bwMode="auto">
          <a:xfrm>
            <a:off x="684213" y="4221163"/>
            <a:ext cx="287337"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36965" name="AutoShape 269"/>
          <p:cNvSpPr>
            <a:spLocks noChangeArrowheads="1"/>
          </p:cNvSpPr>
          <p:nvPr/>
        </p:nvSpPr>
        <p:spPr bwMode="auto">
          <a:xfrm>
            <a:off x="3563938" y="443706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6966" name="AutoShape 270"/>
          <p:cNvSpPr>
            <a:spLocks noChangeArrowheads="1"/>
          </p:cNvSpPr>
          <p:nvPr/>
        </p:nvSpPr>
        <p:spPr bwMode="auto">
          <a:xfrm>
            <a:off x="4643438" y="4581525"/>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36967" name="AutoShape 271"/>
          <p:cNvSpPr>
            <a:spLocks noChangeArrowheads="1"/>
          </p:cNvSpPr>
          <p:nvPr/>
        </p:nvSpPr>
        <p:spPr bwMode="auto">
          <a:xfrm>
            <a:off x="4427538" y="4437063"/>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36968" name="AutoShape 272"/>
          <p:cNvSpPr>
            <a:spLocks noChangeArrowheads="1"/>
          </p:cNvSpPr>
          <p:nvPr/>
        </p:nvSpPr>
        <p:spPr bwMode="auto">
          <a:xfrm>
            <a:off x="3924300" y="4581525"/>
            <a:ext cx="287338"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36969" name="AutoShape 273"/>
          <p:cNvSpPr>
            <a:spLocks noChangeArrowheads="1"/>
          </p:cNvSpPr>
          <p:nvPr/>
        </p:nvSpPr>
        <p:spPr bwMode="auto">
          <a:xfrm>
            <a:off x="716438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970" name="AutoShape 274"/>
          <p:cNvSpPr>
            <a:spLocks noChangeArrowheads="1"/>
          </p:cNvSpPr>
          <p:nvPr/>
        </p:nvSpPr>
        <p:spPr bwMode="auto">
          <a:xfrm>
            <a:off x="7956550" y="2636838"/>
            <a:ext cx="792163" cy="144462"/>
          </a:xfrm>
          <a:prstGeom prst="parallelogram">
            <a:avLst>
              <a:gd name="adj" fmla="val 138459"/>
            </a:avLst>
          </a:prstGeom>
          <a:solidFill>
            <a:srgbClr val="FF9900"/>
          </a:solidFill>
          <a:ln w="9525">
            <a:solidFill>
              <a:schemeClr val="tx1"/>
            </a:solidFill>
            <a:miter lim="800000"/>
            <a:headEnd/>
            <a:tailEnd/>
          </a:ln>
        </p:spPr>
        <p:txBody>
          <a:bodyPr wrap="none" anchor="ctr"/>
          <a:lstStyle/>
          <a:p>
            <a:endParaRPr lang="fr-FR"/>
          </a:p>
        </p:txBody>
      </p:sp>
      <p:sp>
        <p:nvSpPr>
          <p:cNvPr id="36971" name="AutoShape 275"/>
          <p:cNvSpPr>
            <a:spLocks noChangeArrowheads="1"/>
          </p:cNvSpPr>
          <p:nvPr/>
        </p:nvSpPr>
        <p:spPr bwMode="auto">
          <a:xfrm>
            <a:off x="7740650" y="2781300"/>
            <a:ext cx="792163" cy="144463"/>
          </a:xfrm>
          <a:prstGeom prst="parallelogram">
            <a:avLst>
              <a:gd name="adj" fmla="val 138458"/>
            </a:avLst>
          </a:prstGeom>
          <a:solidFill>
            <a:srgbClr val="FF00FF"/>
          </a:solidFill>
          <a:ln w="9525">
            <a:solidFill>
              <a:schemeClr val="tx1"/>
            </a:solidFill>
            <a:miter lim="800000"/>
            <a:headEnd/>
            <a:tailEnd/>
          </a:ln>
        </p:spPr>
        <p:txBody>
          <a:bodyPr wrap="none" anchor="ctr"/>
          <a:lstStyle/>
          <a:p>
            <a:endParaRPr lang="fr-FR"/>
          </a:p>
        </p:txBody>
      </p:sp>
      <p:sp>
        <p:nvSpPr>
          <p:cNvPr id="36972" name="AutoShape 276"/>
          <p:cNvSpPr>
            <a:spLocks noChangeArrowheads="1"/>
          </p:cNvSpPr>
          <p:nvPr/>
        </p:nvSpPr>
        <p:spPr bwMode="auto">
          <a:xfrm>
            <a:off x="7380288" y="2636838"/>
            <a:ext cx="792162" cy="144462"/>
          </a:xfrm>
          <a:prstGeom prst="parallelogram">
            <a:avLst>
              <a:gd name="adj" fmla="val 138459"/>
            </a:avLst>
          </a:prstGeom>
          <a:solidFill>
            <a:srgbClr val="00FF00"/>
          </a:solidFill>
          <a:ln w="9525">
            <a:solidFill>
              <a:schemeClr val="tx1"/>
            </a:solidFill>
            <a:miter lim="800000"/>
            <a:headEnd/>
            <a:tailEnd/>
          </a:ln>
        </p:spPr>
        <p:txBody>
          <a:bodyPr wrap="none" anchor="ctr"/>
          <a:lstStyle/>
          <a:p>
            <a:endParaRPr lang="fr-FR"/>
          </a:p>
        </p:txBody>
      </p:sp>
      <p:sp>
        <p:nvSpPr>
          <p:cNvPr id="36973" name="AutoShape 277"/>
          <p:cNvSpPr>
            <a:spLocks noChangeArrowheads="1"/>
          </p:cNvSpPr>
          <p:nvPr/>
        </p:nvSpPr>
        <p:spPr bwMode="auto">
          <a:xfrm>
            <a:off x="7164388" y="2781300"/>
            <a:ext cx="792162" cy="144463"/>
          </a:xfrm>
          <a:prstGeom prst="parallelogram">
            <a:avLst>
              <a:gd name="adj" fmla="val 138458"/>
            </a:avLst>
          </a:prstGeom>
          <a:solidFill>
            <a:srgbClr val="00FF00"/>
          </a:solidFill>
          <a:ln w="9525">
            <a:solidFill>
              <a:schemeClr val="tx1"/>
            </a:solidFill>
            <a:miter lim="800000"/>
            <a:headEnd/>
            <a:tailEnd/>
          </a:ln>
        </p:spPr>
        <p:txBody>
          <a:bodyPr wrap="none" anchor="ctr"/>
          <a:lstStyle/>
          <a:p>
            <a:endParaRPr lang="fr-FR"/>
          </a:p>
        </p:txBody>
      </p:sp>
      <p:sp>
        <p:nvSpPr>
          <p:cNvPr id="36974" name="AutoShape 281"/>
          <p:cNvSpPr>
            <a:spLocks noChangeArrowheads="1"/>
          </p:cNvSpPr>
          <p:nvPr/>
        </p:nvSpPr>
        <p:spPr bwMode="auto">
          <a:xfrm>
            <a:off x="1763713" y="29972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975" name="AutoShape 282"/>
          <p:cNvSpPr>
            <a:spLocks noChangeArrowheads="1"/>
          </p:cNvSpPr>
          <p:nvPr/>
        </p:nvSpPr>
        <p:spPr bwMode="auto">
          <a:xfrm>
            <a:off x="2555875" y="2997200"/>
            <a:ext cx="792163" cy="144463"/>
          </a:xfrm>
          <a:prstGeom prst="parallelogram">
            <a:avLst>
              <a:gd name="adj" fmla="val 138458"/>
            </a:avLst>
          </a:prstGeom>
          <a:solidFill>
            <a:srgbClr val="66FFCC"/>
          </a:solidFill>
          <a:ln w="9525">
            <a:solidFill>
              <a:schemeClr val="tx1"/>
            </a:solidFill>
            <a:miter lim="800000"/>
            <a:headEnd/>
            <a:tailEnd/>
          </a:ln>
        </p:spPr>
        <p:txBody>
          <a:bodyPr wrap="none" anchor="ctr"/>
          <a:lstStyle/>
          <a:p>
            <a:endParaRPr lang="fr-FR"/>
          </a:p>
        </p:txBody>
      </p:sp>
      <p:sp>
        <p:nvSpPr>
          <p:cNvPr id="36976" name="AutoShape 283"/>
          <p:cNvSpPr>
            <a:spLocks noChangeArrowheads="1"/>
          </p:cNvSpPr>
          <p:nvPr/>
        </p:nvSpPr>
        <p:spPr bwMode="auto">
          <a:xfrm>
            <a:off x="2339975" y="3141663"/>
            <a:ext cx="792163" cy="144462"/>
          </a:xfrm>
          <a:prstGeom prst="parallelogram">
            <a:avLst>
              <a:gd name="adj" fmla="val 138459"/>
            </a:avLst>
          </a:prstGeom>
          <a:solidFill>
            <a:srgbClr val="66FFCC"/>
          </a:solidFill>
          <a:ln w="9525">
            <a:solidFill>
              <a:schemeClr val="tx1"/>
            </a:solidFill>
            <a:miter lim="800000"/>
            <a:headEnd/>
            <a:tailEnd/>
          </a:ln>
        </p:spPr>
        <p:txBody>
          <a:bodyPr wrap="none" anchor="ctr"/>
          <a:lstStyle/>
          <a:p>
            <a:endParaRPr lang="fr-FR"/>
          </a:p>
        </p:txBody>
      </p:sp>
      <p:sp>
        <p:nvSpPr>
          <p:cNvPr id="36977" name="AutoShape 284"/>
          <p:cNvSpPr>
            <a:spLocks noChangeArrowheads="1"/>
          </p:cNvSpPr>
          <p:nvPr/>
        </p:nvSpPr>
        <p:spPr bwMode="auto">
          <a:xfrm>
            <a:off x="1979613" y="2997200"/>
            <a:ext cx="792162" cy="144463"/>
          </a:xfrm>
          <a:prstGeom prst="parallelogram">
            <a:avLst>
              <a:gd name="adj" fmla="val 138458"/>
            </a:avLst>
          </a:prstGeom>
          <a:solidFill>
            <a:srgbClr val="CC99FF"/>
          </a:solidFill>
          <a:ln w="9525">
            <a:solidFill>
              <a:schemeClr val="tx1"/>
            </a:solidFill>
            <a:miter lim="800000"/>
            <a:headEnd/>
            <a:tailEnd/>
          </a:ln>
        </p:spPr>
        <p:txBody>
          <a:bodyPr wrap="none" anchor="ctr"/>
          <a:lstStyle/>
          <a:p>
            <a:endParaRPr lang="fr-FR"/>
          </a:p>
        </p:txBody>
      </p:sp>
      <p:sp>
        <p:nvSpPr>
          <p:cNvPr id="36978" name="AutoShape 285"/>
          <p:cNvSpPr>
            <a:spLocks noChangeArrowheads="1"/>
          </p:cNvSpPr>
          <p:nvPr/>
        </p:nvSpPr>
        <p:spPr bwMode="auto">
          <a:xfrm>
            <a:off x="1763713" y="3141663"/>
            <a:ext cx="792162" cy="144462"/>
          </a:xfrm>
          <a:prstGeom prst="parallelogram">
            <a:avLst>
              <a:gd name="adj" fmla="val 138459"/>
            </a:avLst>
          </a:prstGeom>
          <a:solidFill>
            <a:srgbClr val="CC99FF"/>
          </a:solidFill>
          <a:ln w="9525">
            <a:solidFill>
              <a:schemeClr val="tx1"/>
            </a:solidFill>
            <a:miter lim="800000"/>
            <a:headEnd/>
            <a:tailEnd/>
          </a:ln>
        </p:spPr>
        <p:txBody>
          <a:bodyPr wrap="none" anchor="ctr"/>
          <a:lstStyle/>
          <a:p>
            <a:endParaRPr lang="fr-FR"/>
          </a:p>
        </p:txBody>
      </p:sp>
      <p:sp>
        <p:nvSpPr>
          <p:cNvPr id="36979" name="AutoShape 286"/>
          <p:cNvSpPr>
            <a:spLocks noChangeArrowheads="1"/>
          </p:cNvSpPr>
          <p:nvPr/>
        </p:nvSpPr>
        <p:spPr bwMode="auto">
          <a:xfrm>
            <a:off x="4932363" y="33559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980" name="AutoShape 287"/>
          <p:cNvSpPr>
            <a:spLocks noChangeArrowheads="1"/>
          </p:cNvSpPr>
          <p:nvPr/>
        </p:nvSpPr>
        <p:spPr bwMode="auto">
          <a:xfrm>
            <a:off x="5724525" y="3355975"/>
            <a:ext cx="792163" cy="144463"/>
          </a:xfrm>
          <a:prstGeom prst="parallelogram">
            <a:avLst>
              <a:gd name="adj" fmla="val 138458"/>
            </a:avLst>
          </a:prstGeom>
          <a:solidFill>
            <a:srgbClr val="008080"/>
          </a:solidFill>
          <a:ln w="9525">
            <a:solidFill>
              <a:schemeClr val="tx1"/>
            </a:solidFill>
            <a:miter lim="800000"/>
            <a:headEnd/>
            <a:tailEnd/>
          </a:ln>
        </p:spPr>
        <p:txBody>
          <a:bodyPr wrap="none" anchor="ctr"/>
          <a:lstStyle/>
          <a:p>
            <a:endParaRPr lang="fr-FR"/>
          </a:p>
        </p:txBody>
      </p:sp>
      <p:sp>
        <p:nvSpPr>
          <p:cNvPr id="36981" name="AutoShape 288"/>
          <p:cNvSpPr>
            <a:spLocks noChangeArrowheads="1"/>
          </p:cNvSpPr>
          <p:nvPr/>
        </p:nvSpPr>
        <p:spPr bwMode="auto">
          <a:xfrm>
            <a:off x="5508625" y="3500438"/>
            <a:ext cx="792163" cy="144462"/>
          </a:xfrm>
          <a:prstGeom prst="parallelogram">
            <a:avLst>
              <a:gd name="adj" fmla="val 138459"/>
            </a:avLst>
          </a:prstGeom>
          <a:solidFill>
            <a:srgbClr val="FF6600"/>
          </a:solidFill>
          <a:ln w="9525">
            <a:solidFill>
              <a:schemeClr val="tx1"/>
            </a:solidFill>
            <a:miter lim="800000"/>
            <a:headEnd/>
            <a:tailEnd/>
          </a:ln>
        </p:spPr>
        <p:txBody>
          <a:bodyPr wrap="none" anchor="ctr"/>
          <a:lstStyle/>
          <a:p>
            <a:endParaRPr lang="fr-FR"/>
          </a:p>
        </p:txBody>
      </p:sp>
      <p:sp>
        <p:nvSpPr>
          <p:cNvPr id="36982" name="AutoShape 289"/>
          <p:cNvSpPr>
            <a:spLocks noChangeArrowheads="1"/>
          </p:cNvSpPr>
          <p:nvPr/>
        </p:nvSpPr>
        <p:spPr bwMode="auto">
          <a:xfrm>
            <a:off x="5148263" y="3355975"/>
            <a:ext cx="792162" cy="144463"/>
          </a:xfrm>
          <a:prstGeom prst="parallelogram">
            <a:avLst>
              <a:gd name="adj" fmla="val 138458"/>
            </a:avLst>
          </a:prstGeom>
          <a:solidFill>
            <a:srgbClr val="666699"/>
          </a:solidFill>
          <a:ln w="9525">
            <a:solidFill>
              <a:schemeClr val="tx1"/>
            </a:solidFill>
            <a:miter lim="800000"/>
            <a:headEnd/>
            <a:tailEnd/>
          </a:ln>
        </p:spPr>
        <p:txBody>
          <a:bodyPr wrap="none" anchor="ctr"/>
          <a:lstStyle/>
          <a:p>
            <a:endParaRPr lang="fr-FR"/>
          </a:p>
        </p:txBody>
      </p:sp>
      <p:sp>
        <p:nvSpPr>
          <p:cNvPr id="36983" name="AutoShape 290"/>
          <p:cNvSpPr>
            <a:spLocks noChangeArrowheads="1"/>
          </p:cNvSpPr>
          <p:nvPr/>
        </p:nvSpPr>
        <p:spPr bwMode="auto">
          <a:xfrm>
            <a:off x="4932363" y="3500438"/>
            <a:ext cx="792162" cy="144462"/>
          </a:xfrm>
          <a:prstGeom prst="parallelogram">
            <a:avLst>
              <a:gd name="adj" fmla="val 138459"/>
            </a:avLst>
          </a:prstGeom>
          <a:solidFill>
            <a:srgbClr val="808000"/>
          </a:solidFill>
          <a:ln w="9525">
            <a:solidFill>
              <a:schemeClr val="tx1"/>
            </a:solidFill>
            <a:miter lim="800000"/>
            <a:headEnd/>
            <a:tailEnd/>
          </a:ln>
        </p:spPr>
        <p:txBody>
          <a:bodyPr wrap="none" anchor="ctr"/>
          <a:lstStyle/>
          <a:p>
            <a:endParaRPr lang="fr-FR"/>
          </a:p>
        </p:txBody>
      </p:sp>
      <p:sp>
        <p:nvSpPr>
          <p:cNvPr id="36984" name="AutoShape 291"/>
          <p:cNvSpPr>
            <a:spLocks noChangeArrowheads="1"/>
          </p:cNvSpPr>
          <p:nvPr/>
        </p:nvSpPr>
        <p:spPr bwMode="auto">
          <a:xfrm>
            <a:off x="5219700" y="40767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985" name="AutoShape 292"/>
          <p:cNvSpPr>
            <a:spLocks noChangeArrowheads="1"/>
          </p:cNvSpPr>
          <p:nvPr/>
        </p:nvSpPr>
        <p:spPr bwMode="auto">
          <a:xfrm>
            <a:off x="6011863" y="4076700"/>
            <a:ext cx="792162" cy="144463"/>
          </a:xfrm>
          <a:prstGeom prst="parallelogram">
            <a:avLst>
              <a:gd name="adj" fmla="val 138458"/>
            </a:avLst>
          </a:prstGeom>
          <a:solidFill>
            <a:srgbClr val="FFFF00"/>
          </a:solidFill>
          <a:ln w="9525">
            <a:solidFill>
              <a:schemeClr val="tx1"/>
            </a:solidFill>
            <a:miter lim="800000"/>
            <a:headEnd/>
            <a:tailEnd/>
          </a:ln>
        </p:spPr>
        <p:txBody>
          <a:bodyPr wrap="none" anchor="ctr"/>
          <a:lstStyle/>
          <a:p>
            <a:endParaRPr lang="fr-FR"/>
          </a:p>
        </p:txBody>
      </p:sp>
      <p:sp>
        <p:nvSpPr>
          <p:cNvPr id="36986" name="AutoShape 293"/>
          <p:cNvSpPr>
            <a:spLocks noChangeArrowheads="1"/>
          </p:cNvSpPr>
          <p:nvPr/>
        </p:nvSpPr>
        <p:spPr bwMode="auto">
          <a:xfrm>
            <a:off x="5795963" y="4221163"/>
            <a:ext cx="792162" cy="144462"/>
          </a:xfrm>
          <a:prstGeom prst="parallelogram">
            <a:avLst>
              <a:gd name="adj" fmla="val 138459"/>
            </a:avLst>
          </a:prstGeom>
          <a:solidFill>
            <a:srgbClr val="FF6600"/>
          </a:solidFill>
          <a:ln w="9525">
            <a:solidFill>
              <a:schemeClr val="tx1"/>
            </a:solidFill>
            <a:miter lim="800000"/>
            <a:headEnd/>
            <a:tailEnd/>
          </a:ln>
        </p:spPr>
        <p:txBody>
          <a:bodyPr wrap="none" anchor="ctr"/>
          <a:lstStyle/>
          <a:p>
            <a:endParaRPr lang="fr-FR"/>
          </a:p>
        </p:txBody>
      </p:sp>
      <p:sp>
        <p:nvSpPr>
          <p:cNvPr id="36987" name="AutoShape 294"/>
          <p:cNvSpPr>
            <a:spLocks noChangeArrowheads="1"/>
          </p:cNvSpPr>
          <p:nvPr/>
        </p:nvSpPr>
        <p:spPr bwMode="auto">
          <a:xfrm>
            <a:off x="5435600" y="4076700"/>
            <a:ext cx="792163" cy="144463"/>
          </a:xfrm>
          <a:prstGeom prst="parallelogram">
            <a:avLst>
              <a:gd name="adj" fmla="val 138458"/>
            </a:avLst>
          </a:prstGeom>
          <a:solidFill>
            <a:srgbClr val="FF99CC"/>
          </a:solidFill>
          <a:ln w="9525">
            <a:solidFill>
              <a:schemeClr val="tx1"/>
            </a:solidFill>
            <a:miter lim="800000"/>
            <a:headEnd/>
            <a:tailEnd/>
          </a:ln>
        </p:spPr>
        <p:txBody>
          <a:bodyPr wrap="none" anchor="ctr"/>
          <a:lstStyle/>
          <a:p>
            <a:endParaRPr lang="fr-FR"/>
          </a:p>
        </p:txBody>
      </p:sp>
      <p:sp>
        <p:nvSpPr>
          <p:cNvPr id="36988" name="AutoShape 295"/>
          <p:cNvSpPr>
            <a:spLocks noChangeArrowheads="1"/>
          </p:cNvSpPr>
          <p:nvPr/>
        </p:nvSpPr>
        <p:spPr bwMode="auto">
          <a:xfrm>
            <a:off x="5219700" y="4221163"/>
            <a:ext cx="792163" cy="144462"/>
          </a:xfrm>
          <a:prstGeom prst="parallelogram">
            <a:avLst>
              <a:gd name="adj" fmla="val 138459"/>
            </a:avLst>
          </a:prstGeom>
          <a:solidFill>
            <a:srgbClr val="FFFF00"/>
          </a:solidFill>
          <a:ln w="9525">
            <a:solidFill>
              <a:schemeClr val="tx1"/>
            </a:solidFill>
            <a:miter lim="800000"/>
            <a:headEnd/>
            <a:tailEnd/>
          </a:ln>
        </p:spPr>
        <p:txBody>
          <a:bodyPr wrap="none" anchor="ctr"/>
          <a:lstStyle/>
          <a:p>
            <a:endParaRPr lang="fr-FR"/>
          </a:p>
        </p:txBody>
      </p:sp>
      <p:sp>
        <p:nvSpPr>
          <p:cNvPr id="36989" name="AutoShape 296"/>
          <p:cNvSpPr>
            <a:spLocks noChangeArrowheads="1"/>
          </p:cNvSpPr>
          <p:nvPr/>
        </p:nvSpPr>
        <p:spPr bwMode="auto">
          <a:xfrm>
            <a:off x="2339975" y="4437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990" name="AutoShape 297"/>
          <p:cNvSpPr>
            <a:spLocks noChangeArrowheads="1"/>
          </p:cNvSpPr>
          <p:nvPr/>
        </p:nvSpPr>
        <p:spPr bwMode="auto">
          <a:xfrm>
            <a:off x="3132138" y="4437063"/>
            <a:ext cx="792162" cy="144462"/>
          </a:xfrm>
          <a:prstGeom prst="parallelogram">
            <a:avLst>
              <a:gd name="adj" fmla="val 138459"/>
            </a:avLst>
          </a:prstGeom>
          <a:solidFill>
            <a:srgbClr val="00FFFF"/>
          </a:solidFill>
          <a:ln w="9525">
            <a:solidFill>
              <a:schemeClr val="tx1"/>
            </a:solidFill>
            <a:miter lim="800000"/>
            <a:headEnd/>
            <a:tailEnd/>
          </a:ln>
        </p:spPr>
        <p:txBody>
          <a:bodyPr wrap="none" anchor="ctr"/>
          <a:lstStyle/>
          <a:p>
            <a:endParaRPr lang="fr-FR"/>
          </a:p>
        </p:txBody>
      </p:sp>
      <p:sp>
        <p:nvSpPr>
          <p:cNvPr id="36991" name="AutoShape 298"/>
          <p:cNvSpPr>
            <a:spLocks noChangeArrowheads="1"/>
          </p:cNvSpPr>
          <p:nvPr/>
        </p:nvSpPr>
        <p:spPr bwMode="auto">
          <a:xfrm>
            <a:off x="2916238" y="4581525"/>
            <a:ext cx="792162" cy="144463"/>
          </a:xfrm>
          <a:prstGeom prst="parallelogram">
            <a:avLst>
              <a:gd name="adj" fmla="val 138458"/>
            </a:avLst>
          </a:prstGeom>
          <a:solidFill>
            <a:srgbClr val="000080"/>
          </a:solidFill>
          <a:ln w="9525">
            <a:solidFill>
              <a:schemeClr val="tx1"/>
            </a:solidFill>
            <a:miter lim="800000"/>
            <a:headEnd/>
            <a:tailEnd/>
          </a:ln>
        </p:spPr>
        <p:txBody>
          <a:bodyPr wrap="none" anchor="ctr"/>
          <a:lstStyle/>
          <a:p>
            <a:endParaRPr lang="fr-FR"/>
          </a:p>
        </p:txBody>
      </p:sp>
      <p:sp>
        <p:nvSpPr>
          <p:cNvPr id="36992" name="AutoShape 299"/>
          <p:cNvSpPr>
            <a:spLocks noChangeArrowheads="1"/>
          </p:cNvSpPr>
          <p:nvPr/>
        </p:nvSpPr>
        <p:spPr bwMode="auto">
          <a:xfrm>
            <a:off x="2555875" y="4437063"/>
            <a:ext cx="792163" cy="144462"/>
          </a:xfrm>
          <a:prstGeom prst="parallelogram">
            <a:avLst>
              <a:gd name="adj" fmla="val 138459"/>
            </a:avLst>
          </a:prstGeom>
          <a:solidFill>
            <a:srgbClr val="00FFFF"/>
          </a:solidFill>
          <a:ln w="9525">
            <a:solidFill>
              <a:schemeClr val="tx1"/>
            </a:solidFill>
            <a:miter lim="800000"/>
            <a:headEnd/>
            <a:tailEnd/>
          </a:ln>
        </p:spPr>
        <p:txBody>
          <a:bodyPr wrap="none" anchor="ctr"/>
          <a:lstStyle/>
          <a:p>
            <a:endParaRPr lang="fr-FR"/>
          </a:p>
        </p:txBody>
      </p:sp>
      <p:sp>
        <p:nvSpPr>
          <p:cNvPr id="36993" name="AutoShape 300"/>
          <p:cNvSpPr>
            <a:spLocks noChangeArrowheads="1"/>
          </p:cNvSpPr>
          <p:nvPr/>
        </p:nvSpPr>
        <p:spPr bwMode="auto">
          <a:xfrm>
            <a:off x="2339975" y="4581525"/>
            <a:ext cx="792163" cy="144463"/>
          </a:xfrm>
          <a:prstGeom prst="parallelogram">
            <a:avLst>
              <a:gd name="adj" fmla="val 138458"/>
            </a:avLst>
          </a:prstGeom>
          <a:solidFill>
            <a:srgbClr val="CCFFCC"/>
          </a:solidFill>
          <a:ln w="9525">
            <a:solidFill>
              <a:schemeClr val="tx1"/>
            </a:solidFill>
            <a:miter lim="800000"/>
            <a:headEnd/>
            <a:tailEnd/>
          </a:ln>
        </p:spPr>
        <p:txBody>
          <a:bodyPr wrap="none" anchor="ctr"/>
          <a:lstStyle/>
          <a:p>
            <a:endParaRPr lang="fr-FR"/>
          </a:p>
        </p:txBody>
      </p:sp>
      <p:sp>
        <p:nvSpPr>
          <p:cNvPr id="36994" name="AutoShape 301"/>
          <p:cNvSpPr>
            <a:spLocks noChangeArrowheads="1"/>
          </p:cNvSpPr>
          <p:nvPr/>
        </p:nvSpPr>
        <p:spPr bwMode="auto">
          <a:xfrm>
            <a:off x="197961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6995" name="AutoShape 302"/>
          <p:cNvSpPr>
            <a:spLocks noChangeArrowheads="1"/>
          </p:cNvSpPr>
          <p:nvPr/>
        </p:nvSpPr>
        <p:spPr bwMode="auto">
          <a:xfrm>
            <a:off x="2771775" y="3716338"/>
            <a:ext cx="792163" cy="144462"/>
          </a:xfrm>
          <a:prstGeom prst="parallelogram">
            <a:avLst>
              <a:gd name="adj" fmla="val 138459"/>
            </a:avLst>
          </a:prstGeom>
          <a:solidFill>
            <a:srgbClr val="CCFFCC"/>
          </a:solidFill>
          <a:ln w="9525">
            <a:solidFill>
              <a:schemeClr val="tx1"/>
            </a:solidFill>
            <a:miter lim="800000"/>
            <a:headEnd/>
            <a:tailEnd/>
          </a:ln>
        </p:spPr>
        <p:txBody>
          <a:bodyPr wrap="none" anchor="ctr"/>
          <a:lstStyle/>
          <a:p>
            <a:endParaRPr lang="fr-FR"/>
          </a:p>
        </p:txBody>
      </p:sp>
      <p:sp>
        <p:nvSpPr>
          <p:cNvPr id="36996" name="AutoShape 303"/>
          <p:cNvSpPr>
            <a:spLocks noChangeArrowheads="1"/>
          </p:cNvSpPr>
          <p:nvPr/>
        </p:nvSpPr>
        <p:spPr bwMode="auto">
          <a:xfrm>
            <a:off x="2555875" y="3860800"/>
            <a:ext cx="792163" cy="144463"/>
          </a:xfrm>
          <a:prstGeom prst="parallelogram">
            <a:avLst>
              <a:gd name="adj" fmla="val 138458"/>
            </a:avLst>
          </a:prstGeom>
          <a:solidFill>
            <a:srgbClr val="CCFFCC"/>
          </a:solidFill>
          <a:ln w="9525">
            <a:solidFill>
              <a:schemeClr val="tx1"/>
            </a:solidFill>
            <a:miter lim="800000"/>
            <a:headEnd/>
            <a:tailEnd/>
          </a:ln>
        </p:spPr>
        <p:txBody>
          <a:bodyPr wrap="none" anchor="ctr"/>
          <a:lstStyle/>
          <a:p>
            <a:endParaRPr lang="fr-FR"/>
          </a:p>
        </p:txBody>
      </p:sp>
      <p:sp>
        <p:nvSpPr>
          <p:cNvPr id="36997" name="AutoShape 304"/>
          <p:cNvSpPr>
            <a:spLocks noChangeArrowheads="1"/>
          </p:cNvSpPr>
          <p:nvPr/>
        </p:nvSpPr>
        <p:spPr bwMode="auto">
          <a:xfrm>
            <a:off x="2195513" y="3716338"/>
            <a:ext cx="792162" cy="144462"/>
          </a:xfrm>
          <a:prstGeom prst="parallelogram">
            <a:avLst>
              <a:gd name="adj" fmla="val 138459"/>
            </a:avLst>
          </a:prstGeom>
          <a:solidFill>
            <a:srgbClr val="660066"/>
          </a:solidFill>
          <a:ln w="9525">
            <a:solidFill>
              <a:schemeClr val="tx1"/>
            </a:solidFill>
            <a:miter lim="800000"/>
            <a:headEnd/>
            <a:tailEnd/>
          </a:ln>
        </p:spPr>
        <p:txBody>
          <a:bodyPr wrap="none" anchor="ctr"/>
          <a:lstStyle/>
          <a:p>
            <a:endParaRPr lang="fr-FR"/>
          </a:p>
        </p:txBody>
      </p:sp>
      <p:sp>
        <p:nvSpPr>
          <p:cNvPr id="36998" name="AutoShape 305"/>
          <p:cNvSpPr>
            <a:spLocks noChangeArrowheads="1"/>
          </p:cNvSpPr>
          <p:nvPr/>
        </p:nvSpPr>
        <p:spPr bwMode="auto">
          <a:xfrm>
            <a:off x="1979613" y="3860800"/>
            <a:ext cx="792162" cy="144463"/>
          </a:xfrm>
          <a:prstGeom prst="parallelogram">
            <a:avLst>
              <a:gd name="adj" fmla="val 138458"/>
            </a:avLst>
          </a:prstGeom>
          <a:solidFill>
            <a:srgbClr val="808080"/>
          </a:solidFill>
          <a:ln w="9525">
            <a:solidFill>
              <a:schemeClr val="tx1"/>
            </a:solidFill>
            <a:miter lim="800000"/>
            <a:headEnd/>
            <a:tailEnd/>
          </a:ln>
        </p:spPr>
        <p:txBody>
          <a:bodyPr wrap="none" anchor="ctr"/>
          <a:lstStyle/>
          <a:p>
            <a:endParaRPr lang="fr-FR"/>
          </a:p>
        </p:txBody>
      </p:sp>
      <p:sp>
        <p:nvSpPr>
          <p:cNvPr id="36999" name="AutoShape 306"/>
          <p:cNvSpPr>
            <a:spLocks noChangeArrowheads="1"/>
          </p:cNvSpPr>
          <p:nvPr/>
        </p:nvSpPr>
        <p:spPr bwMode="auto">
          <a:xfrm>
            <a:off x="539750" y="4437063"/>
            <a:ext cx="936625" cy="285750"/>
          </a:xfrm>
          <a:prstGeom prst="parallelogram">
            <a:avLst>
              <a:gd name="adj" fmla="val 140004"/>
            </a:avLst>
          </a:prstGeom>
          <a:solidFill>
            <a:srgbClr val="FFCC00"/>
          </a:solidFill>
          <a:ln w="9525">
            <a:solidFill>
              <a:schemeClr val="tx1"/>
            </a:solidFill>
            <a:miter lim="800000"/>
            <a:headEnd/>
            <a:tailEnd/>
          </a:ln>
        </p:spPr>
        <p:txBody>
          <a:bodyPr wrap="none" anchor="ctr"/>
          <a:lstStyle/>
          <a:p>
            <a:endParaRPr lang="fr-FR"/>
          </a:p>
        </p:txBody>
      </p:sp>
      <p:sp>
        <p:nvSpPr>
          <p:cNvPr id="37000" name="AutoShape 307"/>
          <p:cNvSpPr>
            <a:spLocks noChangeArrowheads="1"/>
          </p:cNvSpPr>
          <p:nvPr/>
        </p:nvSpPr>
        <p:spPr bwMode="auto">
          <a:xfrm>
            <a:off x="2195513" y="4076700"/>
            <a:ext cx="936625" cy="285750"/>
          </a:xfrm>
          <a:prstGeom prst="parallelogram">
            <a:avLst>
              <a:gd name="adj" fmla="val 140004"/>
            </a:avLst>
          </a:prstGeom>
          <a:solidFill>
            <a:srgbClr val="808080"/>
          </a:solidFill>
          <a:ln w="9525">
            <a:solidFill>
              <a:schemeClr val="tx1"/>
            </a:solidFill>
            <a:miter lim="800000"/>
            <a:headEnd/>
            <a:tailEnd/>
          </a:ln>
        </p:spPr>
        <p:txBody>
          <a:bodyPr wrap="none" anchor="ctr"/>
          <a:lstStyle/>
          <a:p>
            <a:endParaRPr lang="fr-FR"/>
          </a:p>
        </p:txBody>
      </p:sp>
      <p:sp>
        <p:nvSpPr>
          <p:cNvPr id="37001" name="AutoShape 308"/>
          <p:cNvSpPr>
            <a:spLocks noChangeArrowheads="1"/>
          </p:cNvSpPr>
          <p:nvPr/>
        </p:nvSpPr>
        <p:spPr bwMode="auto">
          <a:xfrm>
            <a:off x="6300788" y="3716338"/>
            <a:ext cx="936625" cy="285750"/>
          </a:xfrm>
          <a:prstGeom prst="parallelogram">
            <a:avLst>
              <a:gd name="adj" fmla="val 140004"/>
            </a:avLst>
          </a:prstGeom>
          <a:solidFill>
            <a:srgbClr val="FF6600"/>
          </a:solidFill>
          <a:ln w="9525">
            <a:solidFill>
              <a:schemeClr val="tx1"/>
            </a:solidFill>
            <a:miter lim="800000"/>
            <a:headEnd/>
            <a:tailEnd/>
          </a:ln>
        </p:spPr>
        <p:txBody>
          <a:bodyPr wrap="none" anchor="ctr"/>
          <a:lstStyle/>
          <a:p>
            <a:endParaRPr lang="fr-FR"/>
          </a:p>
        </p:txBody>
      </p:sp>
      <p:sp>
        <p:nvSpPr>
          <p:cNvPr id="37002" name="AutoShape 309"/>
          <p:cNvSpPr>
            <a:spLocks noChangeArrowheads="1"/>
          </p:cNvSpPr>
          <p:nvPr/>
        </p:nvSpPr>
        <p:spPr bwMode="auto">
          <a:xfrm>
            <a:off x="4356100" y="3357563"/>
            <a:ext cx="936625" cy="285750"/>
          </a:xfrm>
          <a:prstGeom prst="parallelogram">
            <a:avLst>
              <a:gd name="adj" fmla="val 140004"/>
            </a:avLst>
          </a:prstGeom>
          <a:solidFill>
            <a:srgbClr val="808000"/>
          </a:solidFill>
          <a:ln w="9525">
            <a:solidFill>
              <a:schemeClr val="tx1"/>
            </a:solidFill>
            <a:miter lim="800000"/>
            <a:headEnd/>
            <a:tailEnd/>
          </a:ln>
        </p:spPr>
        <p:txBody>
          <a:bodyPr wrap="none" anchor="ctr"/>
          <a:lstStyle/>
          <a:p>
            <a:endParaRPr lang="fr-FR"/>
          </a:p>
        </p:txBody>
      </p:sp>
      <p:sp>
        <p:nvSpPr>
          <p:cNvPr id="37003" name="AutoShape 310"/>
          <p:cNvSpPr>
            <a:spLocks noChangeArrowheads="1"/>
          </p:cNvSpPr>
          <p:nvPr/>
        </p:nvSpPr>
        <p:spPr bwMode="auto">
          <a:xfrm>
            <a:off x="6084888" y="2997200"/>
            <a:ext cx="936625" cy="285750"/>
          </a:xfrm>
          <a:prstGeom prst="parallelogram">
            <a:avLst>
              <a:gd name="adj" fmla="val 140004"/>
            </a:avLst>
          </a:prstGeom>
          <a:solidFill>
            <a:srgbClr val="008080"/>
          </a:solidFill>
          <a:ln w="9525">
            <a:solidFill>
              <a:schemeClr val="tx1"/>
            </a:solidFill>
            <a:miter lim="800000"/>
            <a:headEnd/>
            <a:tailEnd/>
          </a:ln>
        </p:spPr>
        <p:txBody>
          <a:bodyPr wrap="none" anchor="ctr"/>
          <a:lstStyle/>
          <a:p>
            <a:endParaRPr lang="fr-FR"/>
          </a:p>
        </p:txBody>
      </p:sp>
      <p:sp>
        <p:nvSpPr>
          <p:cNvPr id="37004" name="AutoShape 311"/>
          <p:cNvSpPr>
            <a:spLocks noChangeArrowheads="1"/>
          </p:cNvSpPr>
          <p:nvPr/>
        </p:nvSpPr>
        <p:spPr bwMode="auto">
          <a:xfrm>
            <a:off x="2916238" y="2636838"/>
            <a:ext cx="936625" cy="285750"/>
          </a:xfrm>
          <a:prstGeom prst="parallelogram">
            <a:avLst>
              <a:gd name="adj" fmla="val 140004"/>
            </a:avLst>
          </a:prstGeom>
          <a:solidFill>
            <a:srgbClr val="CC99FF"/>
          </a:solidFill>
          <a:ln w="9525">
            <a:solidFill>
              <a:schemeClr val="tx1"/>
            </a:solidFill>
            <a:miter lim="800000"/>
            <a:headEnd/>
            <a:tailEnd/>
          </a:ln>
        </p:spPr>
        <p:txBody>
          <a:bodyPr wrap="none" anchor="ctr"/>
          <a:lstStyle/>
          <a:p>
            <a:endParaRPr lang="fr-FR"/>
          </a:p>
        </p:txBody>
      </p:sp>
      <p:sp>
        <p:nvSpPr>
          <p:cNvPr id="37005" name="AutoShape 312"/>
          <p:cNvSpPr>
            <a:spLocks noChangeArrowheads="1"/>
          </p:cNvSpPr>
          <p:nvPr/>
        </p:nvSpPr>
        <p:spPr bwMode="auto">
          <a:xfrm>
            <a:off x="4572000" y="2276475"/>
            <a:ext cx="936625" cy="285750"/>
          </a:xfrm>
          <a:prstGeom prst="parallelogram">
            <a:avLst>
              <a:gd name="adj" fmla="val 140004"/>
            </a:avLst>
          </a:prstGeom>
          <a:solidFill>
            <a:srgbClr val="660066"/>
          </a:solidFill>
          <a:ln w="9525">
            <a:solidFill>
              <a:schemeClr val="tx1"/>
            </a:solidFill>
            <a:miter lim="800000"/>
            <a:headEnd/>
            <a:tailEnd/>
          </a:ln>
        </p:spPr>
        <p:txBody>
          <a:bodyPr wrap="none" anchor="ctr"/>
          <a:lstStyle/>
          <a:p>
            <a:endParaRPr lang="fr-FR"/>
          </a:p>
        </p:txBody>
      </p:sp>
      <p:pic>
        <p:nvPicPr>
          <p:cNvPr id="37006" name="Picture 315"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7" name="Picture 316" descr="agri_jeu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8" name="Picture 317" descr="agri_ma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9" name="Picture 318"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0" name="Picture 319"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1" name="Picture 320" descr="agri_vert_clai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2" name="Picture 322" descr="proprio_BLEU MARIN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3" name="Picture 323" descr="proprio_bleu"/>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39338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4" name="Picture 324" descr="proprio_frambois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35004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5" name="Picture 325" descr="proprio_JAUN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17732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6" name="Picture 326" descr="proprio_kaki"/>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2764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7" name="Picture 327" descr="proprio_marron"/>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4923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8" name="Picture 329" descr="proprio_ROSE"/>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22764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9" name="Picture 330" descr="proprio_vert_pâle"/>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5654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0" name="Picture 331" descr="proprio_orange"/>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32131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1" name="Picture 332" descr="proprio_bleu_clai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213" y="18446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2" name="Picture 336" descr="proprio_jauneorangé"/>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40052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3" name="Picture 341" descr="proprio_ros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40052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4" name="Picture 342" descr="proprio_vert_ciari"/>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37163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5" name="Picture 343" descr="proprio_vert_d'eau"/>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29241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6" name="Picture 344" descr="proprio_vert_pâle"/>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292417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7" name="Picture 348" descr="proprio_gris"/>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2845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8" name="Picture 349" descr="proprio_gris_clai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913" y="17732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9" name="Picture 350" descr="proprio_orange_clai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20605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30" name="Picture 351" descr="proprio_violet_foncé"/>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18446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31" name="Picture 352" descr="proprio_violet_gris_JPG"/>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525" y="25654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32" name="Picture 353" descr="proprio_chai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29972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33" name="AutoShape 356"/>
          <p:cNvSpPr>
            <a:spLocks noChangeArrowheads="1"/>
          </p:cNvSpPr>
          <p:nvPr/>
        </p:nvSpPr>
        <p:spPr bwMode="auto">
          <a:xfrm>
            <a:off x="6740525" y="3141663"/>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172"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3703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04A943-4024-46D6-93DE-AABDB11BCCD3}" type="slidenum">
              <a:rPr lang="fr-FR" smtClean="0"/>
              <a:pPr eaLnBrk="1" hangingPunct="1"/>
              <a:t>35</a:t>
            </a:fld>
            <a:endParaRPr lang="fr-F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3924300"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1" name="AutoShape 3"/>
          <p:cNvSpPr>
            <a:spLocks noChangeArrowheads="1"/>
          </p:cNvSpPr>
          <p:nvPr/>
        </p:nvSpPr>
        <p:spPr bwMode="auto">
          <a:xfrm>
            <a:off x="5148263" y="2278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2" name="AutoShape 4"/>
          <p:cNvSpPr>
            <a:spLocks noChangeArrowheads="1"/>
          </p:cNvSpPr>
          <p:nvPr/>
        </p:nvSpPr>
        <p:spPr bwMode="auto">
          <a:xfrm>
            <a:off x="6372225"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3"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4" name="AutoShape 6"/>
          <p:cNvSpPr>
            <a:spLocks noChangeArrowheads="1"/>
          </p:cNvSpPr>
          <p:nvPr/>
        </p:nvSpPr>
        <p:spPr bwMode="auto">
          <a:xfrm>
            <a:off x="3492500" y="2638425"/>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7895" name="AutoShape 7"/>
          <p:cNvSpPr>
            <a:spLocks noChangeArrowheads="1"/>
          </p:cNvSpPr>
          <p:nvPr/>
        </p:nvSpPr>
        <p:spPr bwMode="auto">
          <a:xfrm>
            <a:off x="4716463"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6" name="AutoShape 8"/>
          <p:cNvSpPr>
            <a:spLocks noChangeArrowheads="1"/>
          </p:cNvSpPr>
          <p:nvPr/>
        </p:nvSpPr>
        <p:spPr bwMode="auto">
          <a:xfrm>
            <a:off x="5940425" y="26384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7" name="AutoShape 9"/>
          <p:cNvSpPr>
            <a:spLocks noChangeArrowheads="1"/>
          </p:cNvSpPr>
          <p:nvPr/>
        </p:nvSpPr>
        <p:spPr bwMode="auto">
          <a:xfrm>
            <a:off x="7164388"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898" name="AutoShape 10"/>
          <p:cNvSpPr>
            <a:spLocks noChangeArrowheads="1"/>
          </p:cNvSpPr>
          <p:nvPr/>
        </p:nvSpPr>
        <p:spPr bwMode="auto">
          <a:xfrm>
            <a:off x="2989263" y="30003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899" name="AutoShape 11"/>
          <p:cNvSpPr>
            <a:spLocks noChangeArrowheads="1"/>
          </p:cNvSpPr>
          <p:nvPr/>
        </p:nvSpPr>
        <p:spPr bwMode="auto">
          <a:xfrm>
            <a:off x="4213225" y="3000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0" name="AutoShape 12"/>
          <p:cNvSpPr>
            <a:spLocks noChangeArrowheads="1"/>
          </p:cNvSpPr>
          <p:nvPr/>
        </p:nvSpPr>
        <p:spPr bwMode="auto">
          <a:xfrm>
            <a:off x="5437188" y="29987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1" name="AutoShape 13"/>
          <p:cNvSpPr>
            <a:spLocks noChangeArrowheads="1"/>
          </p:cNvSpPr>
          <p:nvPr/>
        </p:nvSpPr>
        <p:spPr bwMode="auto">
          <a:xfrm>
            <a:off x="66595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2" name="AutoShape 14"/>
          <p:cNvSpPr>
            <a:spLocks noChangeArrowheads="1"/>
          </p:cNvSpPr>
          <p:nvPr/>
        </p:nvSpPr>
        <p:spPr bwMode="auto">
          <a:xfrm>
            <a:off x="248443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03" name="AutoShape 15"/>
          <p:cNvSpPr>
            <a:spLocks noChangeArrowheads="1"/>
          </p:cNvSpPr>
          <p:nvPr/>
        </p:nvSpPr>
        <p:spPr bwMode="auto">
          <a:xfrm>
            <a:off x="370998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04" name="AutoShape 16"/>
          <p:cNvSpPr>
            <a:spLocks noChangeArrowheads="1"/>
          </p:cNvSpPr>
          <p:nvPr/>
        </p:nvSpPr>
        <p:spPr bwMode="auto">
          <a:xfrm>
            <a:off x="49323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5" name="AutoShape 17"/>
          <p:cNvSpPr>
            <a:spLocks noChangeArrowheads="1"/>
          </p:cNvSpPr>
          <p:nvPr/>
        </p:nvSpPr>
        <p:spPr bwMode="auto">
          <a:xfrm>
            <a:off x="6156325" y="33591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6" name="AutoShape 18"/>
          <p:cNvSpPr>
            <a:spLocks noChangeArrowheads="1"/>
          </p:cNvSpPr>
          <p:nvPr/>
        </p:nvSpPr>
        <p:spPr bwMode="auto">
          <a:xfrm>
            <a:off x="2700338" y="2276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7" name="AutoShape 19"/>
          <p:cNvSpPr>
            <a:spLocks noChangeArrowheads="1"/>
          </p:cNvSpPr>
          <p:nvPr/>
        </p:nvSpPr>
        <p:spPr bwMode="auto">
          <a:xfrm>
            <a:off x="226853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8" name="AutoShape 20"/>
          <p:cNvSpPr>
            <a:spLocks noChangeArrowheads="1"/>
          </p:cNvSpPr>
          <p:nvPr/>
        </p:nvSpPr>
        <p:spPr bwMode="auto">
          <a:xfrm>
            <a:off x="1765300" y="29987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09" name="AutoShape 21"/>
          <p:cNvSpPr>
            <a:spLocks noChangeArrowheads="1"/>
          </p:cNvSpPr>
          <p:nvPr/>
        </p:nvSpPr>
        <p:spPr bwMode="auto">
          <a:xfrm>
            <a:off x="1262063"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10" name="AutoShape 22"/>
          <p:cNvSpPr>
            <a:spLocks noChangeArrowheads="1"/>
          </p:cNvSpPr>
          <p:nvPr/>
        </p:nvSpPr>
        <p:spPr bwMode="auto">
          <a:xfrm>
            <a:off x="757238" y="371792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11" name="AutoShape 23"/>
          <p:cNvSpPr>
            <a:spLocks noChangeArrowheads="1"/>
          </p:cNvSpPr>
          <p:nvPr/>
        </p:nvSpPr>
        <p:spPr bwMode="auto">
          <a:xfrm>
            <a:off x="1981200" y="3717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2" name="AutoShape 24"/>
          <p:cNvSpPr>
            <a:spLocks noChangeArrowheads="1"/>
          </p:cNvSpPr>
          <p:nvPr/>
        </p:nvSpPr>
        <p:spPr bwMode="auto">
          <a:xfrm>
            <a:off x="320516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3" name="AutoShape 25"/>
          <p:cNvSpPr>
            <a:spLocks noChangeArrowheads="1"/>
          </p:cNvSpPr>
          <p:nvPr/>
        </p:nvSpPr>
        <p:spPr bwMode="auto">
          <a:xfrm>
            <a:off x="4429125" y="37163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4" name="AutoShape 26"/>
          <p:cNvSpPr>
            <a:spLocks noChangeArrowheads="1"/>
          </p:cNvSpPr>
          <p:nvPr/>
        </p:nvSpPr>
        <p:spPr bwMode="auto">
          <a:xfrm>
            <a:off x="565308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5" name="AutoShape 27"/>
          <p:cNvSpPr>
            <a:spLocks noChangeArrowheads="1"/>
          </p:cNvSpPr>
          <p:nvPr/>
        </p:nvSpPr>
        <p:spPr bwMode="auto">
          <a:xfrm>
            <a:off x="1547813"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6" name="AutoShape 28"/>
          <p:cNvSpPr>
            <a:spLocks noChangeArrowheads="1"/>
          </p:cNvSpPr>
          <p:nvPr/>
        </p:nvSpPr>
        <p:spPr bwMode="auto">
          <a:xfrm>
            <a:off x="2771775"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7" name="AutoShape 29"/>
          <p:cNvSpPr>
            <a:spLocks noChangeArrowheads="1"/>
          </p:cNvSpPr>
          <p:nvPr/>
        </p:nvSpPr>
        <p:spPr bwMode="auto">
          <a:xfrm>
            <a:off x="3995738"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8" name="AutoShape 30"/>
          <p:cNvSpPr>
            <a:spLocks noChangeArrowheads="1"/>
          </p:cNvSpPr>
          <p:nvPr/>
        </p:nvSpPr>
        <p:spPr bwMode="auto">
          <a:xfrm>
            <a:off x="5219700"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19" name="AutoShape 31"/>
          <p:cNvSpPr>
            <a:spLocks noChangeArrowheads="1"/>
          </p:cNvSpPr>
          <p:nvPr/>
        </p:nvSpPr>
        <p:spPr bwMode="auto">
          <a:xfrm>
            <a:off x="1116013" y="4435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7920" name="AutoShape 32"/>
          <p:cNvSpPr>
            <a:spLocks noChangeArrowheads="1"/>
          </p:cNvSpPr>
          <p:nvPr/>
        </p:nvSpPr>
        <p:spPr bwMode="auto">
          <a:xfrm>
            <a:off x="2339975" y="443547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21" name="AutoShape 33"/>
          <p:cNvSpPr>
            <a:spLocks noChangeArrowheads="1"/>
          </p:cNvSpPr>
          <p:nvPr/>
        </p:nvSpPr>
        <p:spPr bwMode="auto">
          <a:xfrm>
            <a:off x="3563938" y="44354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22" name="AutoShape 34"/>
          <p:cNvSpPr>
            <a:spLocks noChangeArrowheads="1"/>
          </p:cNvSpPr>
          <p:nvPr/>
        </p:nvSpPr>
        <p:spPr bwMode="auto">
          <a:xfrm>
            <a:off x="4787900"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23" name="AutoShape 35"/>
          <p:cNvSpPr>
            <a:spLocks noChangeArrowheads="1"/>
          </p:cNvSpPr>
          <p:nvPr/>
        </p:nvSpPr>
        <p:spPr bwMode="auto">
          <a:xfrm>
            <a:off x="323850" y="407352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24" name="AutoShape 36"/>
          <p:cNvSpPr>
            <a:spLocks noChangeArrowheads="1"/>
          </p:cNvSpPr>
          <p:nvPr/>
        </p:nvSpPr>
        <p:spPr bwMode="auto">
          <a:xfrm>
            <a:off x="-107950" y="44338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pic>
        <p:nvPicPr>
          <p:cNvPr id="37925" name="Picture 37" descr="agri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Text Box 38"/>
          <p:cNvSpPr txBox="1">
            <a:spLocks noChangeArrowheads="1"/>
          </p:cNvSpPr>
          <p:nvPr/>
        </p:nvSpPr>
        <p:spPr bwMode="auto">
          <a:xfrm>
            <a:off x="1403350" y="908050"/>
            <a:ext cx="590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Répartition du droit de propriété sur l’exploitation 2, exploitation céréalière</a:t>
            </a:r>
          </a:p>
        </p:txBody>
      </p:sp>
      <p:sp>
        <p:nvSpPr>
          <p:cNvPr id="37927" name="AutoShape 41"/>
          <p:cNvSpPr>
            <a:spLocks noChangeArrowheads="1"/>
          </p:cNvSpPr>
          <p:nvPr/>
        </p:nvSpPr>
        <p:spPr bwMode="auto">
          <a:xfrm>
            <a:off x="3563938" y="443706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7928" name="AutoShape 42"/>
          <p:cNvSpPr>
            <a:spLocks noChangeArrowheads="1"/>
          </p:cNvSpPr>
          <p:nvPr/>
        </p:nvSpPr>
        <p:spPr bwMode="auto">
          <a:xfrm>
            <a:off x="4643438" y="4581525"/>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37929" name="AutoShape 43"/>
          <p:cNvSpPr>
            <a:spLocks noChangeArrowheads="1"/>
          </p:cNvSpPr>
          <p:nvPr/>
        </p:nvSpPr>
        <p:spPr bwMode="auto">
          <a:xfrm>
            <a:off x="4427538" y="4437063"/>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37930" name="AutoShape 44"/>
          <p:cNvSpPr>
            <a:spLocks noChangeArrowheads="1"/>
          </p:cNvSpPr>
          <p:nvPr/>
        </p:nvSpPr>
        <p:spPr bwMode="auto">
          <a:xfrm>
            <a:off x="3924300" y="4581525"/>
            <a:ext cx="287338"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37931" name="AutoShape 45"/>
          <p:cNvSpPr>
            <a:spLocks noChangeArrowheads="1"/>
          </p:cNvSpPr>
          <p:nvPr/>
        </p:nvSpPr>
        <p:spPr bwMode="auto">
          <a:xfrm>
            <a:off x="2339975" y="4437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7932" name="AutoShape 46"/>
          <p:cNvSpPr>
            <a:spLocks noChangeArrowheads="1"/>
          </p:cNvSpPr>
          <p:nvPr/>
        </p:nvSpPr>
        <p:spPr bwMode="auto">
          <a:xfrm>
            <a:off x="3132138" y="4437063"/>
            <a:ext cx="792162" cy="144462"/>
          </a:xfrm>
          <a:prstGeom prst="parallelogram">
            <a:avLst>
              <a:gd name="adj" fmla="val 138459"/>
            </a:avLst>
          </a:prstGeom>
          <a:solidFill>
            <a:srgbClr val="00FFFF"/>
          </a:solidFill>
          <a:ln w="9525">
            <a:solidFill>
              <a:schemeClr val="tx1"/>
            </a:solidFill>
            <a:miter lim="800000"/>
            <a:headEnd/>
            <a:tailEnd/>
          </a:ln>
        </p:spPr>
        <p:txBody>
          <a:bodyPr wrap="none" anchor="ctr"/>
          <a:lstStyle/>
          <a:p>
            <a:endParaRPr lang="fr-FR"/>
          </a:p>
        </p:txBody>
      </p:sp>
      <p:sp>
        <p:nvSpPr>
          <p:cNvPr id="37933" name="AutoShape 47"/>
          <p:cNvSpPr>
            <a:spLocks noChangeArrowheads="1"/>
          </p:cNvSpPr>
          <p:nvPr/>
        </p:nvSpPr>
        <p:spPr bwMode="auto">
          <a:xfrm>
            <a:off x="2916238" y="4581525"/>
            <a:ext cx="792162" cy="144463"/>
          </a:xfrm>
          <a:prstGeom prst="parallelogram">
            <a:avLst>
              <a:gd name="adj" fmla="val 138458"/>
            </a:avLst>
          </a:prstGeom>
          <a:solidFill>
            <a:srgbClr val="000080"/>
          </a:solidFill>
          <a:ln w="9525">
            <a:solidFill>
              <a:schemeClr val="tx1"/>
            </a:solidFill>
            <a:miter lim="800000"/>
            <a:headEnd/>
            <a:tailEnd/>
          </a:ln>
        </p:spPr>
        <p:txBody>
          <a:bodyPr wrap="none" anchor="ctr"/>
          <a:lstStyle/>
          <a:p>
            <a:endParaRPr lang="fr-FR"/>
          </a:p>
        </p:txBody>
      </p:sp>
      <p:sp>
        <p:nvSpPr>
          <p:cNvPr id="37934" name="AutoShape 48"/>
          <p:cNvSpPr>
            <a:spLocks noChangeArrowheads="1"/>
          </p:cNvSpPr>
          <p:nvPr/>
        </p:nvSpPr>
        <p:spPr bwMode="auto">
          <a:xfrm>
            <a:off x="2555875" y="4437063"/>
            <a:ext cx="792163" cy="144462"/>
          </a:xfrm>
          <a:prstGeom prst="parallelogram">
            <a:avLst>
              <a:gd name="adj" fmla="val 138459"/>
            </a:avLst>
          </a:prstGeom>
          <a:solidFill>
            <a:srgbClr val="00FFFF"/>
          </a:solidFill>
          <a:ln w="9525">
            <a:solidFill>
              <a:schemeClr val="tx1"/>
            </a:solidFill>
            <a:miter lim="800000"/>
            <a:headEnd/>
            <a:tailEnd/>
          </a:ln>
        </p:spPr>
        <p:txBody>
          <a:bodyPr wrap="none" anchor="ctr"/>
          <a:lstStyle/>
          <a:p>
            <a:endParaRPr lang="fr-FR"/>
          </a:p>
        </p:txBody>
      </p:sp>
      <p:sp>
        <p:nvSpPr>
          <p:cNvPr id="37935" name="AutoShape 49"/>
          <p:cNvSpPr>
            <a:spLocks noChangeArrowheads="1"/>
          </p:cNvSpPr>
          <p:nvPr/>
        </p:nvSpPr>
        <p:spPr bwMode="auto">
          <a:xfrm>
            <a:off x="2339975" y="4581525"/>
            <a:ext cx="792163" cy="144463"/>
          </a:xfrm>
          <a:prstGeom prst="parallelogram">
            <a:avLst>
              <a:gd name="adj" fmla="val 138458"/>
            </a:avLst>
          </a:prstGeom>
          <a:solidFill>
            <a:srgbClr val="CCFFCC"/>
          </a:solidFill>
          <a:ln w="9525">
            <a:solidFill>
              <a:schemeClr val="tx1"/>
            </a:solidFill>
            <a:miter lim="800000"/>
            <a:headEnd/>
            <a:tailEnd/>
          </a:ln>
        </p:spPr>
        <p:txBody>
          <a:bodyPr wrap="none" anchor="ctr"/>
          <a:lstStyle/>
          <a:p>
            <a:endParaRPr lang="fr-FR"/>
          </a:p>
        </p:txBody>
      </p:sp>
      <p:sp>
        <p:nvSpPr>
          <p:cNvPr id="37936" name="AutoShape 50"/>
          <p:cNvSpPr>
            <a:spLocks noChangeArrowheads="1"/>
          </p:cNvSpPr>
          <p:nvPr/>
        </p:nvSpPr>
        <p:spPr bwMode="auto">
          <a:xfrm>
            <a:off x="755650" y="3716338"/>
            <a:ext cx="1582738" cy="285750"/>
          </a:xfrm>
          <a:prstGeom prst="parallelogram">
            <a:avLst>
              <a:gd name="adj" fmla="val 138472"/>
            </a:avLst>
          </a:prstGeom>
          <a:solidFill>
            <a:srgbClr val="666699"/>
          </a:solidFill>
          <a:ln w="9525">
            <a:solidFill>
              <a:schemeClr val="tx1"/>
            </a:solidFill>
            <a:miter lim="800000"/>
            <a:headEnd/>
            <a:tailEnd/>
          </a:ln>
        </p:spPr>
        <p:txBody>
          <a:bodyPr wrap="none" anchor="ctr"/>
          <a:lstStyle/>
          <a:p>
            <a:endParaRPr lang="fr-FR"/>
          </a:p>
        </p:txBody>
      </p:sp>
      <p:sp>
        <p:nvSpPr>
          <p:cNvPr id="37937" name="AutoShape 51"/>
          <p:cNvSpPr>
            <a:spLocks noChangeArrowheads="1"/>
          </p:cNvSpPr>
          <p:nvPr/>
        </p:nvSpPr>
        <p:spPr bwMode="auto">
          <a:xfrm>
            <a:off x="755650" y="3716338"/>
            <a:ext cx="863600" cy="287337"/>
          </a:xfrm>
          <a:prstGeom prst="parallelogram">
            <a:avLst>
              <a:gd name="adj" fmla="val 137016"/>
            </a:avLst>
          </a:prstGeom>
          <a:solidFill>
            <a:srgbClr val="339966"/>
          </a:solidFill>
          <a:ln w="9525">
            <a:solidFill>
              <a:schemeClr val="tx1"/>
            </a:solidFill>
            <a:miter lim="800000"/>
            <a:headEnd/>
            <a:tailEnd/>
          </a:ln>
        </p:spPr>
        <p:txBody>
          <a:bodyPr wrap="none" anchor="ctr"/>
          <a:lstStyle/>
          <a:p>
            <a:endParaRPr lang="fr-FR"/>
          </a:p>
        </p:txBody>
      </p:sp>
      <p:sp>
        <p:nvSpPr>
          <p:cNvPr id="37938" name="AutoShape 52"/>
          <p:cNvSpPr>
            <a:spLocks noChangeArrowheads="1"/>
          </p:cNvSpPr>
          <p:nvPr/>
        </p:nvSpPr>
        <p:spPr bwMode="auto">
          <a:xfrm>
            <a:off x="1476375" y="3716338"/>
            <a:ext cx="865188" cy="144462"/>
          </a:xfrm>
          <a:prstGeom prst="parallelogram">
            <a:avLst>
              <a:gd name="adj" fmla="val 136251"/>
            </a:avLst>
          </a:prstGeom>
          <a:solidFill>
            <a:srgbClr val="CCFFCC"/>
          </a:solidFill>
          <a:ln w="9525">
            <a:solidFill>
              <a:schemeClr val="tx1"/>
            </a:solidFill>
            <a:miter lim="800000"/>
            <a:headEnd/>
            <a:tailEnd/>
          </a:ln>
        </p:spPr>
        <p:txBody>
          <a:bodyPr wrap="none" anchor="ctr"/>
          <a:lstStyle/>
          <a:p>
            <a:endParaRPr lang="fr-FR"/>
          </a:p>
        </p:txBody>
      </p:sp>
      <p:sp>
        <p:nvSpPr>
          <p:cNvPr id="37939" name="AutoShape 53"/>
          <p:cNvSpPr>
            <a:spLocks noChangeArrowheads="1"/>
          </p:cNvSpPr>
          <p:nvPr/>
        </p:nvSpPr>
        <p:spPr bwMode="auto">
          <a:xfrm>
            <a:off x="-107950" y="44370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7940" name="AutoShape 54"/>
          <p:cNvSpPr>
            <a:spLocks noChangeArrowheads="1"/>
          </p:cNvSpPr>
          <p:nvPr/>
        </p:nvSpPr>
        <p:spPr bwMode="auto">
          <a:xfrm>
            <a:off x="-107950" y="4437063"/>
            <a:ext cx="719138" cy="288925"/>
          </a:xfrm>
          <a:prstGeom prst="parallelogram">
            <a:avLst>
              <a:gd name="adj" fmla="val 136815"/>
            </a:avLst>
          </a:prstGeom>
          <a:solidFill>
            <a:srgbClr val="339966"/>
          </a:solidFill>
          <a:ln w="9525">
            <a:solidFill>
              <a:schemeClr val="tx1"/>
            </a:solidFill>
            <a:miter lim="800000"/>
            <a:headEnd/>
            <a:tailEnd/>
          </a:ln>
        </p:spPr>
        <p:txBody>
          <a:bodyPr wrap="none" anchor="ctr"/>
          <a:lstStyle/>
          <a:p>
            <a:endParaRPr lang="fr-FR"/>
          </a:p>
        </p:txBody>
      </p:sp>
      <p:sp>
        <p:nvSpPr>
          <p:cNvPr id="37941" name="AutoShape 55"/>
          <p:cNvSpPr>
            <a:spLocks noChangeArrowheads="1"/>
          </p:cNvSpPr>
          <p:nvPr/>
        </p:nvSpPr>
        <p:spPr bwMode="auto">
          <a:xfrm>
            <a:off x="179388" y="4437063"/>
            <a:ext cx="792162" cy="288925"/>
          </a:xfrm>
          <a:prstGeom prst="parallelogram">
            <a:avLst>
              <a:gd name="adj" fmla="val 139017"/>
            </a:avLst>
          </a:prstGeom>
          <a:solidFill>
            <a:srgbClr val="339966"/>
          </a:solidFill>
          <a:ln w="9525">
            <a:solidFill>
              <a:schemeClr val="tx1"/>
            </a:solidFill>
            <a:miter lim="800000"/>
            <a:headEnd/>
            <a:tailEnd/>
          </a:ln>
        </p:spPr>
        <p:txBody>
          <a:bodyPr wrap="none" anchor="ctr"/>
          <a:lstStyle/>
          <a:p>
            <a:endParaRPr lang="fr-FR"/>
          </a:p>
        </p:txBody>
      </p:sp>
      <p:sp>
        <p:nvSpPr>
          <p:cNvPr id="37942" name="AutoShape 56"/>
          <p:cNvSpPr>
            <a:spLocks noChangeArrowheads="1"/>
          </p:cNvSpPr>
          <p:nvPr/>
        </p:nvSpPr>
        <p:spPr bwMode="auto">
          <a:xfrm>
            <a:off x="1258888" y="3357563"/>
            <a:ext cx="1582737" cy="287337"/>
          </a:xfrm>
          <a:prstGeom prst="parallelogram">
            <a:avLst>
              <a:gd name="adj" fmla="val 137707"/>
            </a:avLst>
          </a:prstGeom>
          <a:solidFill>
            <a:srgbClr val="660066"/>
          </a:solidFill>
          <a:ln w="9525">
            <a:solidFill>
              <a:schemeClr val="tx1"/>
            </a:solidFill>
            <a:miter lim="800000"/>
            <a:headEnd/>
            <a:tailEnd/>
          </a:ln>
        </p:spPr>
        <p:txBody>
          <a:bodyPr wrap="none" anchor="ctr"/>
          <a:lstStyle/>
          <a:p>
            <a:endParaRPr lang="fr-FR"/>
          </a:p>
        </p:txBody>
      </p:sp>
      <p:sp>
        <p:nvSpPr>
          <p:cNvPr id="37943" name="AutoShape 57"/>
          <p:cNvSpPr>
            <a:spLocks noChangeArrowheads="1"/>
          </p:cNvSpPr>
          <p:nvPr/>
        </p:nvSpPr>
        <p:spPr bwMode="auto">
          <a:xfrm>
            <a:off x="1546225" y="3357563"/>
            <a:ext cx="1295400" cy="73025"/>
          </a:xfrm>
          <a:prstGeom prst="parallelogram">
            <a:avLst>
              <a:gd name="adj" fmla="val 138874"/>
            </a:avLst>
          </a:prstGeom>
          <a:solidFill>
            <a:srgbClr val="660066"/>
          </a:solidFill>
          <a:ln w="9525">
            <a:solidFill>
              <a:schemeClr val="tx1"/>
            </a:solidFill>
            <a:miter lim="800000"/>
            <a:headEnd/>
            <a:tailEnd/>
          </a:ln>
        </p:spPr>
        <p:txBody>
          <a:bodyPr wrap="none" anchor="ctr"/>
          <a:lstStyle/>
          <a:p>
            <a:endParaRPr lang="fr-FR"/>
          </a:p>
        </p:txBody>
      </p:sp>
      <p:sp>
        <p:nvSpPr>
          <p:cNvPr id="37944" name="AutoShape 58"/>
          <p:cNvSpPr>
            <a:spLocks noChangeArrowheads="1"/>
          </p:cNvSpPr>
          <p:nvPr/>
        </p:nvSpPr>
        <p:spPr bwMode="auto">
          <a:xfrm>
            <a:off x="1441450" y="3430588"/>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37945" name="AutoShape 59"/>
          <p:cNvSpPr>
            <a:spLocks noChangeArrowheads="1"/>
          </p:cNvSpPr>
          <p:nvPr/>
        </p:nvSpPr>
        <p:spPr bwMode="auto">
          <a:xfrm>
            <a:off x="1339850" y="3502025"/>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37946" name="AutoShape 60"/>
          <p:cNvSpPr>
            <a:spLocks noChangeArrowheads="1"/>
          </p:cNvSpPr>
          <p:nvPr/>
        </p:nvSpPr>
        <p:spPr bwMode="auto">
          <a:xfrm>
            <a:off x="323850" y="4076700"/>
            <a:ext cx="1582738" cy="287338"/>
          </a:xfrm>
          <a:prstGeom prst="parallelogram">
            <a:avLst>
              <a:gd name="adj" fmla="val 137707"/>
            </a:avLst>
          </a:prstGeom>
          <a:solidFill>
            <a:srgbClr val="808080"/>
          </a:solidFill>
          <a:ln w="9525">
            <a:solidFill>
              <a:schemeClr val="tx1"/>
            </a:solidFill>
            <a:miter lim="800000"/>
            <a:headEnd/>
            <a:tailEnd/>
          </a:ln>
        </p:spPr>
        <p:txBody>
          <a:bodyPr wrap="none" anchor="ctr"/>
          <a:lstStyle/>
          <a:p>
            <a:endParaRPr lang="fr-FR"/>
          </a:p>
        </p:txBody>
      </p:sp>
      <p:sp>
        <p:nvSpPr>
          <p:cNvPr id="37947" name="AutoShape 61"/>
          <p:cNvSpPr>
            <a:spLocks noChangeArrowheads="1"/>
          </p:cNvSpPr>
          <p:nvPr/>
        </p:nvSpPr>
        <p:spPr bwMode="auto">
          <a:xfrm>
            <a:off x="1403350" y="4221163"/>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37948" name="AutoShape 62"/>
          <p:cNvSpPr>
            <a:spLocks noChangeArrowheads="1"/>
          </p:cNvSpPr>
          <p:nvPr/>
        </p:nvSpPr>
        <p:spPr bwMode="auto">
          <a:xfrm>
            <a:off x="1187450" y="4076700"/>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37949" name="AutoShape 63"/>
          <p:cNvSpPr>
            <a:spLocks noChangeArrowheads="1"/>
          </p:cNvSpPr>
          <p:nvPr/>
        </p:nvSpPr>
        <p:spPr bwMode="auto">
          <a:xfrm>
            <a:off x="684213" y="4221163"/>
            <a:ext cx="287337"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37950" name="AutoShape 64"/>
          <p:cNvSpPr>
            <a:spLocks noChangeArrowheads="1"/>
          </p:cNvSpPr>
          <p:nvPr/>
        </p:nvSpPr>
        <p:spPr bwMode="auto">
          <a:xfrm>
            <a:off x="539750" y="4437063"/>
            <a:ext cx="936625" cy="285750"/>
          </a:xfrm>
          <a:prstGeom prst="parallelogram">
            <a:avLst>
              <a:gd name="adj" fmla="val 140004"/>
            </a:avLst>
          </a:prstGeom>
          <a:solidFill>
            <a:srgbClr val="FFCC00"/>
          </a:solidFill>
          <a:ln w="9525">
            <a:solidFill>
              <a:schemeClr val="tx1"/>
            </a:solidFill>
            <a:miter lim="800000"/>
            <a:headEnd/>
            <a:tailEnd/>
          </a:ln>
        </p:spPr>
        <p:txBody>
          <a:bodyPr wrap="none" anchor="ctr"/>
          <a:lstStyle/>
          <a:p>
            <a:endParaRPr lang="fr-FR"/>
          </a:p>
        </p:txBody>
      </p:sp>
      <p:pic>
        <p:nvPicPr>
          <p:cNvPr id="37951" name="Picture 40"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2" name="AutoShape 65"/>
          <p:cNvSpPr>
            <a:spLocks noChangeArrowheads="1"/>
          </p:cNvSpPr>
          <p:nvPr/>
        </p:nvSpPr>
        <p:spPr bwMode="auto">
          <a:xfrm>
            <a:off x="3708400" y="2997200"/>
            <a:ext cx="865188" cy="144463"/>
          </a:xfrm>
          <a:prstGeom prst="parallelogram">
            <a:avLst>
              <a:gd name="adj" fmla="val 136250"/>
            </a:avLst>
          </a:prstGeom>
          <a:solidFill>
            <a:srgbClr val="66FFCC"/>
          </a:solidFill>
          <a:ln w="9525">
            <a:solidFill>
              <a:schemeClr val="tx1"/>
            </a:solidFill>
            <a:miter lim="800000"/>
            <a:headEnd/>
            <a:tailEnd/>
          </a:ln>
        </p:spPr>
        <p:txBody>
          <a:bodyPr wrap="none" anchor="ctr"/>
          <a:lstStyle/>
          <a:p>
            <a:endParaRPr lang="fr-FR"/>
          </a:p>
        </p:txBody>
      </p:sp>
      <p:sp>
        <p:nvSpPr>
          <p:cNvPr id="37953" name="AutoShape 66"/>
          <p:cNvSpPr>
            <a:spLocks noChangeArrowheads="1"/>
          </p:cNvSpPr>
          <p:nvPr/>
        </p:nvSpPr>
        <p:spPr bwMode="auto">
          <a:xfrm>
            <a:off x="3709988" y="3357563"/>
            <a:ext cx="719137" cy="288925"/>
          </a:xfrm>
          <a:prstGeom prst="parallelogram">
            <a:avLst>
              <a:gd name="adj" fmla="val 136815"/>
            </a:avLst>
          </a:prstGeom>
          <a:solidFill>
            <a:srgbClr val="CCFF33"/>
          </a:solidFill>
          <a:ln w="9525">
            <a:solidFill>
              <a:schemeClr val="tx1"/>
            </a:solidFill>
            <a:miter lim="800000"/>
            <a:headEnd/>
            <a:tailEnd/>
          </a:ln>
        </p:spPr>
        <p:txBody>
          <a:bodyPr wrap="none" anchor="ctr"/>
          <a:lstStyle/>
          <a:p>
            <a:endParaRPr lang="fr-FR"/>
          </a:p>
        </p:txBody>
      </p:sp>
      <p:sp>
        <p:nvSpPr>
          <p:cNvPr id="37954" name="AutoShape 67"/>
          <p:cNvSpPr>
            <a:spLocks noChangeArrowheads="1"/>
          </p:cNvSpPr>
          <p:nvPr/>
        </p:nvSpPr>
        <p:spPr bwMode="auto">
          <a:xfrm>
            <a:off x="3997325" y="3357563"/>
            <a:ext cx="792163" cy="288925"/>
          </a:xfrm>
          <a:prstGeom prst="parallelogram">
            <a:avLst>
              <a:gd name="adj" fmla="val 139017"/>
            </a:avLst>
          </a:prstGeom>
          <a:solidFill>
            <a:srgbClr val="800000"/>
          </a:solidFill>
          <a:ln w="9525">
            <a:solidFill>
              <a:schemeClr val="tx1"/>
            </a:solidFill>
            <a:miter lim="800000"/>
            <a:headEnd/>
            <a:tailEnd/>
          </a:ln>
        </p:spPr>
        <p:txBody>
          <a:bodyPr wrap="none" anchor="ctr"/>
          <a:lstStyle/>
          <a:p>
            <a:endParaRPr lang="fr-FR"/>
          </a:p>
        </p:txBody>
      </p:sp>
      <p:sp>
        <p:nvSpPr>
          <p:cNvPr id="37955" name="AutoShape 68"/>
          <p:cNvSpPr>
            <a:spLocks noChangeArrowheads="1"/>
          </p:cNvSpPr>
          <p:nvPr/>
        </p:nvSpPr>
        <p:spPr bwMode="auto">
          <a:xfrm>
            <a:off x="2484438" y="3357563"/>
            <a:ext cx="1582737" cy="287337"/>
          </a:xfrm>
          <a:prstGeom prst="parallelogram">
            <a:avLst>
              <a:gd name="adj" fmla="val 137707"/>
            </a:avLst>
          </a:prstGeom>
          <a:solidFill>
            <a:srgbClr val="FFCC99"/>
          </a:solidFill>
          <a:ln w="9525">
            <a:solidFill>
              <a:schemeClr val="tx1"/>
            </a:solidFill>
            <a:miter lim="800000"/>
            <a:headEnd/>
            <a:tailEnd/>
          </a:ln>
        </p:spPr>
        <p:txBody>
          <a:bodyPr wrap="none" anchor="ctr"/>
          <a:lstStyle/>
          <a:p>
            <a:endParaRPr lang="fr-FR"/>
          </a:p>
        </p:txBody>
      </p:sp>
      <p:sp>
        <p:nvSpPr>
          <p:cNvPr id="37956" name="AutoShape 69"/>
          <p:cNvSpPr>
            <a:spLocks noChangeArrowheads="1"/>
          </p:cNvSpPr>
          <p:nvPr/>
        </p:nvSpPr>
        <p:spPr bwMode="auto">
          <a:xfrm>
            <a:off x="3563938" y="3502025"/>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sp>
        <p:nvSpPr>
          <p:cNvPr id="37957" name="AutoShape 70"/>
          <p:cNvSpPr>
            <a:spLocks noChangeArrowheads="1"/>
          </p:cNvSpPr>
          <p:nvPr/>
        </p:nvSpPr>
        <p:spPr bwMode="auto">
          <a:xfrm>
            <a:off x="2844800" y="3502025"/>
            <a:ext cx="287338"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37958" name="AutoShape 71"/>
          <p:cNvSpPr>
            <a:spLocks noChangeArrowheads="1"/>
          </p:cNvSpPr>
          <p:nvPr/>
        </p:nvSpPr>
        <p:spPr bwMode="auto">
          <a:xfrm>
            <a:off x="4356100" y="3357563"/>
            <a:ext cx="936625" cy="285750"/>
          </a:xfrm>
          <a:prstGeom prst="parallelogram">
            <a:avLst>
              <a:gd name="adj" fmla="val 140004"/>
            </a:avLst>
          </a:prstGeom>
          <a:solidFill>
            <a:srgbClr val="808000"/>
          </a:solidFill>
          <a:ln w="9525">
            <a:solidFill>
              <a:schemeClr val="tx1"/>
            </a:solidFill>
            <a:miter lim="800000"/>
            <a:headEnd/>
            <a:tailEnd/>
          </a:ln>
        </p:spPr>
        <p:txBody>
          <a:bodyPr wrap="none" anchor="ctr"/>
          <a:lstStyle/>
          <a:p>
            <a:endParaRPr lang="fr-FR"/>
          </a:p>
        </p:txBody>
      </p:sp>
      <p:sp>
        <p:nvSpPr>
          <p:cNvPr id="37959" name="AutoShape 74"/>
          <p:cNvSpPr>
            <a:spLocks noChangeArrowheads="1"/>
          </p:cNvSpPr>
          <p:nvPr/>
        </p:nvSpPr>
        <p:spPr bwMode="auto">
          <a:xfrm>
            <a:off x="2987675" y="2997200"/>
            <a:ext cx="863600" cy="287338"/>
          </a:xfrm>
          <a:prstGeom prst="parallelogram">
            <a:avLst>
              <a:gd name="adj" fmla="val 137016"/>
            </a:avLst>
          </a:prstGeom>
          <a:solidFill>
            <a:srgbClr val="66FFCC"/>
          </a:solidFill>
          <a:ln w="9525">
            <a:solidFill>
              <a:schemeClr val="tx1"/>
            </a:solidFill>
            <a:miter lim="800000"/>
            <a:headEnd/>
            <a:tailEnd/>
          </a:ln>
        </p:spPr>
        <p:txBody>
          <a:bodyPr wrap="none" anchor="ctr"/>
          <a:lstStyle/>
          <a:p>
            <a:endParaRPr lang="fr-FR"/>
          </a:p>
        </p:txBody>
      </p:sp>
      <p:sp>
        <p:nvSpPr>
          <p:cNvPr id="37960" name="AutoShape 75"/>
          <p:cNvSpPr>
            <a:spLocks noChangeArrowheads="1"/>
          </p:cNvSpPr>
          <p:nvPr/>
        </p:nvSpPr>
        <p:spPr bwMode="auto">
          <a:xfrm>
            <a:off x="3348038" y="3357563"/>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pic>
        <p:nvPicPr>
          <p:cNvPr id="37961" name="Picture 39"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2" name="Picture 72" descr="proprio_chai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29972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3" name="Picture 73" descr="proprio_vert_pâl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292417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4" name="Picture 76" descr="proprio_marron"/>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292417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5" name="Picture 77" descr="proprio_kaki"/>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92417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6" name="Picture 78" descr="proprio_vert_pâl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249237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7" name="Picture 79" descr="proprio_frambois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38608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8" name="Picture 80" descr="proprio_bleu"/>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39338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9" name="Picture 81" descr="proprio_BLEU MARIN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0" name="Picture 82" descr="proprio_vert_ciari"/>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32131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1" name="Picture 83" descr="proprio_violet_foncé"/>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27813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2" name="Picture 84" descr="proprio_violet_gris_JP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33575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3" name="Picture 85" descr="proprio_jauneorangé"/>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40052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4" name="Picture 86" descr="proprio_gri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36449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3797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C38198-260A-4DD5-8415-C14159A03A98}" type="slidenum">
              <a:rPr lang="fr-FR" smtClean="0"/>
              <a:pPr eaLnBrk="1" hangingPunct="1"/>
              <a:t>36</a:t>
            </a:fld>
            <a:endParaRPr lang="fr-F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3924300"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15" name="AutoShape 3"/>
          <p:cNvSpPr>
            <a:spLocks noChangeArrowheads="1"/>
          </p:cNvSpPr>
          <p:nvPr/>
        </p:nvSpPr>
        <p:spPr bwMode="auto">
          <a:xfrm>
            <a:off x="5148263" y="2278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16" name="AutoShape 4"/>
          <p:cNvSpPr>
            <a:spLocks noChangeArrowheads="1"/>
          </p:cNvSpPr>
          <p:nvPr/>
        </p:nvSpPr>
        <p:spPr bwMode="auto">
          <a:xfrm>
            <a:off x="6372225"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17"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18" name="AutoShape 6"/>
          <p:cNvSpPr>
            <a:spLocks noChangeArrowheads="1"/>
          </p:cNvSpPr>
          <p:nvPr/>
        </p:nvSpPr>
        <p:spPr bwMode="auto">
          <a:xfrm>
            <a:off x="3492500" y="2638425"/>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8919" name="AutoShape 7"/>
          <p:cNvSpPr>
            <a:spLocks noChangeArrowheads="1"/>
          </p:cNvSpPr>
          <p:nvPr/>
        </p:nvSpPr>
        <p:spPr bwMode="auto">
          <a:xfrm>
            <a:off x="4716463"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0" name="AutoShape 8"/>
          <p:cNvSpPr>
            <a:spLocks noChangeArrowheads="1"/>
          </p:cNvSpPr>
          <p:nvPr/>
        </p:nvSpPr>
        <p:spPr bwMode="auto">
          <a:xfrm>
            <a:off x="5940425" y="26384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1" name="AutoShape 9"/>
          <p:cNvSpPr>
            <a:spLocks noChangeArrowheads="1"/>
          </p:cNvSpPr>
          <p:nvPr/>
        </p:nvSpPr>
        <p:spPr bwMode="auto">
          <a:xfrm>
            <a:off x="7164388"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2" name="AutoShape 10"/>
          <p:cNvSpPr>
            <a:spLocks noChangeArrowheads="1"/>
          </p:cNvSpPr>
          <p:nvPr/>
        </p:nvSpPr>
        <p:spPr bwMode="auto">
          <a:xfrm>
            <a:off x="2989263" y="30003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23" name="AutoShape 11"/>
          <p:cNvSpPr>
            <a:spLocks noChangeArrowheads="1"/>
          </p:cNvSpPr>
          <p:nvPr/>
        </p:nvSpPr>
        <p:spPr bwMode="auto">
          <a:xfrm>
            <a:off x="4213225" y="3000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4" name="AutoShape 12"/>
          <p:cNvSpPr>
            <a:spLocks noChangeArrowheads="1"/>
          </p:cNvSpPr>
          <p:nvPr/>
        </p:nvSpPr>
        <p:spPr bwMode="auto">
          <a:xfrm>
            <a:off x="5437188" y="29987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5" name="AutoShape 13"/>
          <p:cNvSpPr>
            <a:spLocks noChangeArrowheads="1"/>
          </p:cNvSpPr>
          <p:nvPr/>
        </p:nvSpPr>
        <p:spPr bwMode="auto">
          <a:xfrm>
            <a:off x="66595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6" name="AutoShape 14"/>
          <p:cNvSpPr>
            <a:spLocks noChangeArrowheads="1"/>
          </p:cNvSpPr>
          <p:nvPr/>
        </p:nvSpPr>
        <p:spPr bwMode="auto">
          <a:xfrm>
            <a:off x="248443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27" name="AutoShape 15"/>
          <p:cNvSpPr>
            <a:spLocks noChangeArrowheads="1"/>
          </p:cNvSpPr>
          <p:nvPr/>
        </p:nvSpPr>
        <p:spPr bwMode="auto">
          <a:xfrm>
            <a:off x="370998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28" name="AutoShape 16"/>
          <p:cNvSpPr>
            <a:spLocks noChangeArrowheads="1"/>
          </p:cNvSpPr>
          <p:nvPr/>
        </p:nvSpPr>
        <p:spPr bwMode="auto">
          <a:xfrm>
            <a:off x="49323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29" name="AutoShape 17"/>
          <p:cNvSpPr>
            <a:spLocks noChangeArrowheads="1"/>
          </p:cNvSpPr>
          <p:nvPr/>
        </p:nvSpPr>
        <p:spPr bwMode="auto">
          <a:xfrm>
            <a:off x="6156325" y="33591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0" name="AutoShape 18"/>
          <p:cNvSpPr>
            <a:spLocks noChangeArrowheads="1"/>
          </p:cNvSpPr>
          <p:nvPr/>
        </p:nvSpPr>
        <p:spPr bwMode="auto">
          <a:xfrm>
            <a:off x="2700338" y="2276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1" name="AutoShape 19"/>
          <p:cNvSpPr>
            <a:spLocks noChangeArrowheads="1"/>
          </p:cNvSpPr>
          <p:nvPr/>
        </p:nvSpPr>
        <p:spPr bwMode="auto">
          <a:xfrm>
            <a:off x="226853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2" name="AutoShape 20"/>
          <p:cNvSpPr>
            <a:spLocks noChangeArrowheads="1"/>
          </p:cNvSpPr>
          <p:nvPr/>
        </p:nvSpPr>
        <p:spPr bwMode="auto">
          <a:xfrm>
            <a:off x="1765300" y="29987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3" name="AutoShape 21"/>
          <p:cNvSpPr>
            <a:spLocks noChangeArrowheads="1"/>
          </p:cNvSpPr>
          <p:nvPr/>
        </p:nvSpPr>
        <p:spPr bwMode="auto">
          <a:xfrm>
            <a:off x="1262063"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34" name="AutoShape 22"/>
          <p:cNvSpPr>
            <a:spLocks noChangeArrowheads="1"/>
          </p:cNvSpPr>
          <p:nvPr/>
        </p:nvSpPr>
        <p:spPr bwMode="auto">
          <a:xfrm>
            <a:off x="757238" y="371792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35" name="AutoShape 23"/>
          <p:cNvSpPr>
            <a:spLocks noChangeArrowheads="1"/>
          </p:cNvSpPr>
          <p:nvPr/>
        </p:nvSpPr>
        <p:spPr bwMode="auto">
          <a:xfrm>
            <a:off x="1981200" y="3717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6" name="AutoShape 24"/>
          <p:cNvSpPr>
            <a:spLocks noChangeArrowheads="1"/>
          </p:cNvSpPr>
          <p:nvPr/>
        </p:nvSpPr>
        <p:spPr bwMode="auto">
          <a:xfrm>
            <a:off x="320516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7" name="AutoShape 25"/>
          <p:cNvSpPr>
            <a:spLocks noChangeArrowheads="1"/>
          </p:cNvSpPr>
          <p:nvPr/>
        </p:nvSpPr>
        <p:spPr bwMode="auto">
          <a:xfrm>
            <a:off x="4429125" y="37163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8" name="AutoShape 26"/>
          <p:cNvSpPr>
            <a:spLocks noChangeArrowheads="1"/>
          </p:cNvSpPr>
          <p:nvPr/>
        </p:nvSpPr>
        <p:spPr bwMode="auto">
          <a:xfrm>
            <a:off x="565308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39" name="AutoShape 27"/>
          <p:cNvSpPr>
            <a:spLocks noChangeArrowheads="1"/>
          </p:cNvSpPr>
          <p:nvPr/>
        </p:nvSpPr>
        <p:spPr bwMode="auto">
          <a:xfrm>
            <a:off x="1547813"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40" name="AutoShape 28"/>
          <p:cNvSpPr>
            <a:spLocks noChangeArrowheads="1"/>
          </p:cNvSpPr>
          <p:nvPr/>
        </p:nvSpPr>
        <p:spPr bwMode="auto">
          <a:xfrm>
            <a:off x="2771775"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41" name="AutoShape 29"/>
          <p:cNvSpPr>
            <a:spLocks noChangeArrowheads="1"/>
          </p:cNvSpPr>
          <p:nvPr/>
        </p:nvSpPr>
        <p:spPr bwMode="auto">
          <a:xfrm>
            <a:off x="3995738"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42" name="AutoShape 30"/>
          <p:cNvSpPr>
            <a:spLocks noChangeArrowheads="1"/>
          </p:cNvSpPr>
          <p:nvPr/>
        </p:nvSpPr>
        <p:spPr bwMode="auto">
          <a:xfrm>
            <a:off x="5219700"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43" name="AutoShape 31"/>
          <p:cNvSpPr>
            <a:spLocks noChangeArrowheads="1"/>
          </p:cNvSpPr>
          <p:nvPr/>
        </p:nvSpPr>
        <p:spPr bwMode="auto">
          <a:xfrm>
            <a:off x="1116013" y="4435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8944" name="AutoShape 32"/>
          <p:cNvSpPr>
            <a:spLocks noChangeArrowheads="1"/>
          </p:cNvSpPr>
          <p:nvPr/>
        </p:nvSpPr>
        <p:spPr bwMode="auto">
          <a:xfrm>
            <a:off x="2339975" y="443547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45" name="AutoShape 33"/>
          <p:cNvSpPr>
            <a:spLocks noChangeArrowheads="1"/>
          </p:cNvSpPr>
          <p:nvPr/>
        </p:nvSpPr>
        <p:spPr bwMode="auto">
          <a:xfrm>
            <a:off x="3563938" y="44354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46" name="AutoShape 34"/>
          <p:cNvSpPr>
            <a:spLocks noChangeArrowheads="1"/>
          </p:cNvSpPr>
          <p:nvPr/>
        </p:nvSpPr>
        <p:spPr bwMode="auto">
          <a:xfrm>
            <a:off x="4787900"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47" name="AutoShape 35"/>
          <p:cNvSpPr>
            <a:spLocks noChangeArrowheads="1"/>
          </p:cNvSpPr>
          <p:nvPr/>
        </p:nvSpPr>
        <p:spPr bwMode="auto">
          <a:xfrm>
            <a:off x="323850" y="407352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48" name="AutoShape 36"/>
          <p:cNvSpPr>
            <a:spLocks noChangeArrowheads="1"/>
          </p:cNvSpPr>
          <p:nvPr/>
        </p:nvSpPr>
        <p:spPr bwMode="auto">
          <a:xfrm>
            <a:off x="-107950" y="44338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pic>
        <p:nvPicPr>
          <p:cNvPr id="38949" name="Picture 37" descr="agri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5661025"/>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0" name="AutoShape 39"/>
          <p:cNvSpPr>
            <a:spLocks noChangeArrowheads="1"/>
          </p:cNvSpPr>
          <p:nvPr/>
        </p:nvSpPr>
        <p:spPr bwMode="auto">
          <a:xfrm>
            <a:off x="3563938" y="443706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38951" name="AutoShape 40" descr="Diagonales larges vers le bas"/>
          <p:cNvSpPr>
            <a:spLocks noChangeArrowheads="1"/>
          </p:cNvSpPr>
          <p:nvPr/>
        </p:nvSpPr>
        <p:spPr bwMode="auto">
          <a:xfrm>
            <a:off x="4643438" y="4581525"/>
            <a:ext cx="287337" cy="146050"/>
          </a:xfrm>
          <a:prstGeom prst="parallelogram">
            <a:avLst>
              <a:gd name="adj" fmla="val 12934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2" name="AutoShape 41" descr="Diagonales larges vers le bas"/>
          <p:cNvSpPr>
            <a:spLocks noChangeArrowheads="1"/>
          </p:cNvSpPr>
          <p:nvPr/>
        </p:nvSpPr>
        <p:spPr bwMode="auto">
          <a:xfrm>
            <a:off x="4427538" y="4437063"/>
            <a:ext cx="287337" cy="146050"/>
          </a:xfrm>
          <a:prstGeom prst="parallelogram">
            <a:avLst>
              <a:gd name="adj" fmla="val 12934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3" name="AutoShape 42" descr="Diagonales larges vers le bas"/>
          <p:cNvSpPr>
            <a:spLocks noChangeArrowheads="1"/>
          </p:cNvSpPr>
          <p:nvPr/>
        </p:nvSpPr>
        <p:spPr bwMode="auto">
          <a:xfrm>
            <a:off x="3924300" y="4581525"/>
            <a:ext cx="287338" cy="146050"/>
          </a:xfrm>
          <a:prstGeom prst="parallelogram">
            <a:avLst>
              <a:gd name="adj" fmla="val 12934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4" name="AutoShape 43"/>
          <p:cNvSpPr>
            <a:spLocks noChangeArrowheads="1"/>
          </p:cNvSpPr>
          <p:nvPr/>
        </p:nvSpPr>
        <p:spPr bwMode="auto">
          <a:xfrm>
            <a:off x="2339975" y="4437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8955" name="AutoShape 44" descr="Diagonales larges vers le bas"/>
          <p:cNvSpPr>
            <a:spLocks noChangeArrowheads="1"/>
          </p:cNvSpPr>
          <p:nvPr/>
        </p:nvSpPr>
        <p:spPr bwMode="auto">
          <a:xfrm>
            <a:off x="3132138" y="4437063"/>
            <a:ext cx="792162" cy="144462"/>
          </a:xfrm>
          <a:prstGeom prst="parallelogram">
            <a:avLst>
              <a:gd name="adj" fmla="val 138459"/>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6" name="AutoShape 45" descr="Diagonales larges vers le bas"/>
          <p:cNvSpPr>
            <a:spLocks noChangeArrowheads="1"/>
          </p:cNvSpPr>
          <p:nvPr/>
        </p:nvSpPr>
        <p:spPr bwMode="auto">
          <a:xfrm>
            <a:off x="2916238" y="4581525"/>
            <a:ext cx="792162" cy="144463"/>
          </a:xfrm>
          <a:prstGeom prst="parallelogram">
            <a:avLst>
              <a:gd name="adj" fmla="val 138458"/>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7" name="AutoShape 46" descr="Diagonales larges vers le bas"/>
          <p:cNvSpPr>
            <a:spLocks noChangeArrowheads="1"/>
          </p:cNvSpPr>
          <p:nvPr/>
        </p:nvSpPr>
        <p:spPr bwMode="auto">
          <a:xfrm>
            <a:off x="2555875" y="4437063"/>
            <a:ext cx="792163" cy="144462"/>
          </a:xfrm>
          <a:prstGeom prst="parallelogram">
            <a:avLst>
              <a:gd name="adj" fmla="val 138459"/>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8" name="AutoShape 47" descr="Diagonales larges vers le bas"/>
          <p:cNvSpPr>
            <a:spLocks noChangeArrowheads="1"/>
          </p:cNvSpPr>
          <p:nvPr/>
        </p:nvSpPr>
        <p:spPr bwMode="auto">
          <a:xfrm>
            <a:off x="2339975" y="4581525"/>
            <a:ext cx="792163" cy="144463"/>
          </a:xfrm>
          <a:prstGeom prst="parallelogram">
            <a:avLst>
              <a:gd name="adj" fmla="val 138458"/>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59" name="AutoShape 48" descr="Diagonales larges vers le bas"/>
          <p:cNvSpPr>
            <a:spLocks noChangeArrowheads="1"/>
          </p:cNvSpPr>
          <p:nvPr/>
        </p:nvSpPr>
        <p:spPr bwMode="auto">
          <a:xfrm>
            <a:off x="755650" y="3716338"/>
            <a:ext cx="1582738" cy="285750"/>
          </a:xfrm>
          <a:prstGeom prst="parallelogram">
            <a:avLst>
              <a:gd name="adj" fmla="val 138472"/>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60" name="AutoShape 49"/>
          <p:cNvSpPr>
            <a:spLocks noChangeArrowheads="1"/>
          </p:cNvSpPr>
          <p:nvPr/>
        </p:nvSpPr>
        <p:spPr bwMode="auto">
          <a:xfrm>
            <a:off x="755650" y="3716338"/>
            <a:ext cx="863600" cy="287337"/>
          </a:xfrm>
          <a:prstGeom prst="parallelogram">
            <a:avLst>
              <a:gd name="adj" fmla="val 137016"/>
            </a:avLst>
          </a:prstGeom>
          <a:solidFill>
            <a:srgbClr val="339966"/>
          </a:solidFill>
          <a:ln w="9525">
            <a:solidFill>
              <a:schemeClr val="tx1"/>
            </a:solidFill>
            <a:miter lim="800000"/>
            <a:headEnd/>
            <a:tailEnd/>
          </a:ln>
        </p:spPr>
        <p:txBody>
          <a:bodyPr wrap="none" anchor="ctr"/>
          <a:lstStyle/>
          <a:p>
            <a:endParaRPr lang="fr-FR"/>
          </a:p>
        </p:txBody>
      </p:sp>
      <p:sp>
        <p:nvSpPr>
          <p:cNvPr id="38961" name="AutoShape 50" descr="Diagonales larges vers le bas"/>
          <p:cNvSpPr>
            <a:spLocks noChangeArrowheads="1"/>
          </p:cNvSpPr>
          <p:nvPr/>
        </p:nvSpPr>
        <p:spPr bwMode="auto">
          <a:xfrm>
            <a:off x="1476375" y="3716338"/>
            <a:ext cx="865188" cy="144462"/>
          </a:xfrm>
          <a:prstGeom prst="parallelogram">
            <a:avLst>
              <a:gd name="adj" fmla="val 136251"/>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62" name="AutoShape 51"/>
          <p:cNvSpPr>
            <a:spLocks noChangeArrowheads="1"/>
          </p:cNvSpPr>
          <p:nvPr/>
        </p:nvSpPr>
        <p:spPr bwMode="auto">
          <a:xfrm>
            <a:off x="-107950" y="44370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8963" name="AutoShape 52"/>
          <p:cNvSpPr>
            <a:spLocks noChangeArrowheads="1"/>
          </p:cNvSpPr>
          <p:nvPr/>
        </p:nvSpPr>
        <p:spPr bwMode="auto">
          <a:xfrm>
            <a:off x="-107950" y="4437063"/>
            <a:ext cx="719138" cy="288925"/>
          </a:xfrm>
          <a:prstGeom prst="parallelogram">
            <a:avLst>
              <a:gd name="adj" fmla="val 136815"/>
            </a:avLst>
          </a:prstGeom>
          <a:solidFill>
            <a:srgbClr val="339966"/>
          </a:solidFill>
          <a:ln w="9525">
            <a:solidFill>
              <a:schemeClr val="tx1"/>
            </a:solidFill>
            <a:miter lim="800000"/>
            <a:headEnd/>
            <a:tailEnd/>
          </a:ln>
        </p:spPr>
        <p:txBody>
          <a:bodyPr wrap="none" anchor="ctr"/>
          <a:lstStyle/>
          <a:p>
            <a:endParaRPr lang="fr-FR"/>
          </a:p>
        </p:txBody>
      </p:sp>
      <p:sp>
        <p:nvSpPr>
          <p:cNvPr id="38964" name="AutoShape 53"/>
          <p:cNvSpPr>
            <a:spLocks noChangeArrowheads="1"/>
          </p:cNvSpPr>
          <p:nvPr/>
        </p:nvSpPr>
        <p:spPr bwMode="auto">
          <a:xfrm>
            <a:off x="179388" y="4437063"/>
            <a:ext cx="792162" cy="288925"/>
          </a:xfrm>
          <a:prstGeom prst="parallelogram">
            <a:avLst>
              <a:gd name="adj" fmla="val 139017"/>
            </a:avLst>
          </a:prstGeom>
          <a:solidFill>
            <a:srgbClr val="339966"/>
          </a:solidFill>
          <a:ln w="9525">
            <a:solidFill>
              <a:schemeClr val="tx1"/>
            </a:solidFill>
            <a:miter lim="800000"/>
            <a:headEnd/>
            <a:tailEnd/>
          </a:ln>
        </p:spPr>
        <p:txBody>
          <a:bodyPr wrap="none" anchor="ctr"/>
          <a:lstStyle/>
          <a:p>
            <a:endParaRPr lang="fr-FR"/>
          </a:p>
        </p:txBody>
      </p:sp>
      <p:sp>
        <p:nvSpPr>
          <p:cNvPr id="38965" name="AutoShape 54" descr="Diagonales larges vers le bas"/>
          <p:cNvSpPr>
            <a:spLocks noChangeArrowheads="1"/>
          </p:cNvSpPr>
          <p:nvPr/>
        </p:nvSpPr>
        <p:spPr bwMode="auto">
          <a:xfrm>
            <a:off x="1258888" y="3357563"/>
            <a:ext cx="1582737" cy="287337"/>
          </a:xfrm>
          <a:prstGeom prst="parallelogram">
            <a:avLst>
              <a:gd name="adj" fmla="val 13770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66" name="AutoShape 55" descr="Diagonales larges vers le bas"/>
          <p:cNvSpPr>
            <a:spLocks noChangeArrowheads="1"/>
          </p:cNvSpPr>
          <p:nvPr/>
        </p:nvSpPr>
        <p:spPr bwMode="auto">
          <a:xfrm>
            <a:off x="1546225" y="3357563"/>
            <a:ext cx="1295400" cy="73025"/>
          </a:xfrm>
          <a:prstGeom prst="parallelogram">
            <a:avLst>
              <a:gd name="adj" fmla="val 138874"/>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67" name="AutoShape 56"/>
          <p:cNvSpPr>
            <a:spLocks noChangeArrowheads="1"/>
          </p:cNvSpPr>
          <p:nvPr/>
        </p:nvSpPr>
        <p:spPr bwMode="auto">
          <a:xfrm>
            <a:off x="1441450" y="3430588"/>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38968" name="AutoShape 57"/>
          <p:cNvSpPr>
            <a:spLocks noChangeArrowheads="1"/>
          </p:cNvSpPr>
          <p:nvPr/>
        </p:nvSpPr>
        <p:spPr bwMode="auto">
          <a:xfrm>
            <a:off x="1339850" y="3502025"/>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38969" name="AutoShape 58" descr="Diagonales larges vers le bas"/>
          <p:cNvSpPr>
            <a:spLocks noChangeArrowheads="1"/>
          </p:cNvSpPr>
          <p:nvPr/>
        </p:nvSpPr>
        <p:spPr bwMode="auto">
          <a:xfrm>
            <a:off x="323850" y="4076700"/>
            <a:ext cx="1582738" cy="287338"/>
          </a:xfrm>
          <a:prstGeom prst="parallelogram">
            <a:avLst>
              <a:gd name="adj" fmla="val 13770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70" name="AutoShape 59"/>
          <p:cNvSpPr>
            <a:spLocks noChangeArrowheads="1"/>
          </p:cNvSpPr>
          <p:nvPr/>
        </p:nvSpPr>
        <p:spPr bwMode="auto">
          <a:xfrm>
            <a:off x="1403350" y="4221163"/>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38971" name="AutoShape 60" descr="Diagonales larges vers le bas"/>
          <p:cNvSpPr>
            <a:spLocks noChangeArrowheads="1"/>
          </p:cNvSpPr>
          <p:nvPr/>
        </p:nvSpPr>
        <p:spPr bwMode="auto">
          <a:xfrm>
            <a:off x="1187450" y="4076700"/>
            <a:ext cx="287338" cy="146050"/>
          </a:xfrm>
          <a:prstGeom prst="parallelogram">
            <a:avLst>
              <a:gd name="adj" fmla="val 12934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72" name="AutoShape 61"/>
          <p:cNvSpPr>
            <a:spLocks noChangeArrowheads="1"/>
          </p:cNvSpPr>
          <p:nvPr/>
        </p:nvSpPr>
        <p:spPr bwMode="auto">
          <a:xfrm>
            <a:off x="684213" y="4221163"/>
            <a:ext cx="287337"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38973" name="AutoShape 62" descr="Diagonales larges vers le bas"/>
          <p:cNvSpPr>
            <a:spLocks noChangeArrowheads="1"/>
          </p:cNvSpPr>
          <p:nvPr/>
        </p:nvSpPr>
        <p:spPr bwMode="auto">
          <a:xfrm>
            <a:off x="539750" y="4437063"/>
            <a:ext cx="936625" cy="285750"/>
          </a:xfrm>
          <a:prstGeom prst="parallelogram">
            <a:avLst>
              <a:gd name="adj" fmla="val 140004"/>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pic>
        <p:nvPicPr>
          <p:cNvPr id="38974" name="Picture 63"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75" name="AutoShape 64" descr="Diagonales larges vers le bas"/>
          <p:cNvSpPr>
            <a:spLocks noChangeArrowheads="1"/>
          </p:cNvSpPr>
          <p:nvPr/>
        </p:nvSpPr>
        <p:spPr bwMode="auto">
          <a:xfrm>
            <a:off x="3708400" y="2997200"/>
            <a:ext cx="865188" cy="144463"/>
          </a:xfrm>
          <a:prstGeom prst="parallelogram">
            <a:avLst>
              <a:gd name="adj" fmla="val 136250"/>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76" name="AutoShape 65" descr="Diagonales larges vers le bas"/>
          <p:cNvSpPr>
            <a:spLocks noChangeArrowheads="1"/>
          </p:cNvSpPr>
          <p:nvPr/>
        </p:nvSpPr>
        <p:spPr bwMode="auto">
          <a:xfrm>
            <a:off x="3709988" y="3357563"/>
            <a:ext cx="719137" cy="288925"/>
          </a:xfrm>
          <a:prstGeom prst="parallelogram">
            <a:avLst>
              <a:gd name="adj" fmla="val 136815"/>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77" name="AutoShape 66" descr="Diagonales larges vers le bas"/>
          <p:cNvSpPr>
            <a:spLocks noChangeArrowheads="1"/>
          </p:cNvSpPr>
          <p:nvPr/>
        </p:nvSpPr>
        <p:spPr bwMode="auto">
          <a:xfrm>
            <a:off x="3997325" y="3357563"/>
            <a:ext cx="792163" cy="288925"/>
          </a:xfrm>
          <a:prstGeom prst="parallelogram">
            <a:avLst>
              <a:gd name="adj" fmla="val 13901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78" name="AutoShape 67" descr="Diagonales larges vers le bas"/>
          <p:cNvSpPr>
            <a:spLocks noChangeArrowheads="1"/>
          </p:cNvSpPr>
          <p:nvPr/>
        </p:nvSpPr>
        <p:spPr bwMode="auto">
          <a:xfrm>
            <a:off x="2484438" y="3357563"/>
            <a:ext cx="1582737" cy="287337"/>
          </a:xfrm>
          <a:prstGeom prst="parallelogram">
            <a:avLst>
              <a:gd name="adj" fmla="val 13770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79" name="AutoShape 68" descr="Diagonales larges vers le bas"/>
          <p:cNvSpPr>
            <a:spLocks noChangeArrowheads="1"/>
          </p:cNvSpPr>
          <p:nvPr/>
        </p:nvSpPr>
        <p:spPr bwMode="auto">
          <a:xfrm>
            <a:off x="3563938" y="3502025"/>
            <a:ext cx="287337" cy="146050"/>
          </a:xfrm>
          <a:prstGeom prst="parallelogram">
            <a:avLst>
              <a:gd name="adj" fmla="val 12934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80" name="AutoShape 69"/>
          <p:cNvSpPr>
            <a:spLocks noChangeArrowheads="1"/>
          </p:cNvSpPr>
          <p:nvPr/>
        </p:nvSpPr>
        <p:spPr bwMode="auto">
          <a:xfrm>
            <a:off x="2844800" y="3502025"/>
            <a:ext cx="287338"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38981" name="AutoShape 70" descr="Diagonales larges vers le bas"/>
          <p:cNvSpPr>
            <a:spLocks noChangeArrowheads="1"/>
          </p:cNvSpPr>
          <p:nvPr/>
        </p:nvSpPr>
        <p:spPr bwMode="auto">
          <a:xfrm>
            <a:off x="4356100" y="3357563"/>
            <a:ext cx="936625" cy="285750"/>
          </a:xfrm>
          <a:prstGeom prst="parallelogram">
            <a:avLst>
              <a:gd name="adj" fmla="val 140004"/>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82" name="AutoShape 71" descr="Diagonales larges vers le bas"/>
          <p:cNvSpPr>
            <a:spLocks noChangeArrowheads="1"/>
          </p:cNvSpPr>
          <p:nvPr/>
        </p:nvSpPr>
        <p:spPr bwMode="auto">
          <a:xfrm>
            <a:off x="2987675" y="2997200"/>
            <a:ext cx="863600" cy="287338"/>
          </a:xfrm>
          <a:prstGeom prst="parallelogram">
            <a:avLst>
              <a:gd name="adj" fmla="val 137016"/>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8983" name="AutoShape 72" descr="Diagonales larges vers le bas"/>
          <p:cNvSpPr>
            <a:spLocks noChangeArrowheads="1"/>
          </p:cNvSpPr>
          <p:nvPr/>
        </p:nvSpPr>
        <p:spPr bwMode="auto">
          <a:xfrm>
            <a:off x="3348038" y="3357563"/>
            <a:ext cx="287337" cy="146050"/>
          </a:xfrm>
          <a:prstGeom prst="parallelogram">
            <a:avLst>
              <a:gd name="adj" fmla="val 129347"/>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pic>
        <p:nvPicPr>
          <p:cNvPr id="38984" name="Picture 73"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6368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5" name="Picture 74" descr="proprio_chai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5238"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6" name="Picture 75" descr="proprio_vert_pâl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7" name="Picture 76" descr="proprio_marron"/>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558958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8" name="Picture 77" descr="proprio_kaki"/>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4875" y="558958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89" name="Picture 78" descr="proprio_vert_pâl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558958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0" name="Picture 79" descr="proprio_framboise"/>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58958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1" name="Picture 80" descr="proprio_bleu"/>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013"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2" name="Picture 81" descr="proprio_BLEU MARIN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558958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3" name="Picture 82" descr="proprio_vert_ciari"/>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963"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4" name="Picture 83" descr="proprio_violet_foncé"/>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558958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5" name="Picture 84" descr="proprio_violet_gris_JP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6" name="Picture 85" descr="proprio_jauneorangé"/>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513"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97" name="Picture 86" descr="proprio_gri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55895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98" name="Text Box 87"/>
          <p:cNvSpPr txBox="1">
            <a:spLocks noChangeArrowheads="1"/>
          </p:cNvSpPr>
          <p:nvPr/>
        </p:nvSpPr>
        <p:spPr bwMode="auto">
          <a:xfrm>
            <a:off x="539750" y="4797425"/>
            <a:ext cx="1511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 usager</a:t>
            </a:r>
          </a:p>
          <a:p>
            <a:pPr eaLnBrk="1" hangingPunct="1">
              <a:spcBef>
                <a:spcPct val="50000"/>
              </a:spcBef>
            </a:pPr>
            <a:r>
              <a:rPr lang="fr-FR" sz="1200" b="1"/>
              <a:t>Mode de faire-valoir « indirect »</a:t>
            </a:r>
          </a:p>
        </p:txBody>
      </p:sp>
      <p:sp>
        <p:nvSpPr>
          <p:cNvPr id="38999" name="Text Box 88"/>
          <p:cNvSpPr txBox="1">
            <a:spLocks noChangeArrowheads="1"/>
          </p:cNvSpPr>
          <p:nvPr/>
        </p:nvSpPr>
        <p:spPr bwMode="auto">
          <a:xfrm>
            <a:off x="2411413" y="5013325"/>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X propriétaires</a:t>
            </a:r>
          </a:p>
        </p:txBody>
      </p:sp>
      <p:pic>
        <p:nvPicPr>
          <p:cNvPr id="39000" name="Picture 89" descr="agri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57340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01" name="Text Box 90"/>
          <p:cNvSpPr txBox="1">
            <a:spLocks noChangeArrowheads="1"/>
          </p:cNvSpPr>
          <p:nvPr/>
        </p:nvSpPr>
        <p:spPr bwMode="auto">
          <a:xfrm>
            <a:off x="7308850" y="4581525"/>
            <a:ext cx="1800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 propriétaire-usager</a:t>
            </a:r>
          </a:p>
          <a:p>
            <a:pPr eaLnBrk="1" hangingPunct="1">
              <a:spcBef>
                <a:spcPct val="50000"/>
              </a:spcBef>
            </a:pPr>
            <a:r>
              <a:rPr lang="fr-FR" sz="1200" b="1"/>
              <a:t>Mode de faire-valoir « direct »</a:t>
            </a:r>
          </a:p>
        </p:txBody>
      </p:sp>
      <p:sp>
        <p:nvSpPr>
          <p:cNvPr id="39002" name="Rectangle 91" descr="Diagonales larges vers le bas"/>
          <p:cNvSpPr>
            <a:spLocks noChangeArrowheads="1"/>
          </p:cNvSpPr>
          <p:nvPr/>
        </p:nvSpPr>
        <p:spPr bwMode="auto">
          <a:xfrm>
            <a:off x="611188" y="6237288"/>
            <a:ext cx="1008062" cy="360362"/>
          </a:xfrm>
          <a:prstGeom prst="rect">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39003" name="Rectangle 92"/>
          <p:cNvSpPr>
            <a:spLocks noChangeArrowheads="1"/>
          </p:cNvSpPr>
          <p:nvPr/>
        </p:nvSpPr>
        <p:spPr bwMode="auto">
          <a:xfrm>
            <a:off x="7956550" y="6237288"/>
            <a:ext cx="1008063" cy="360362"/>
          </a:xfrm>
          <a:prstGeom prst="rect">
            <a:avLst/>
          </a:prstGeom>
          <a:solidFill>
            <a:srgbClr val="339966"/>
          </a:solidFill>
          <a:ln w="9525">
            <a:solidFill>
              <a:schemeClr val="tx1"/>
            </a:solidFill>
            <a:miter lim="800000"/>
            <a:headEnd/>
            <a:tailEnd/>
          </a:ln>
        </p:spPr>
        <p:txBody>
          <a:bodyPr wrap="none" anchor="ctr"/>
          <a:lstStyle/>
          <a:p>
            <a:endParaRPr lang="fr-FR"/>
          </a:p>
        </p:txBody>
      </p:sp>
      <p:sp>
        <p:nvSpPr>
          <p:cNvPr id="39004" name="Text Box 108"/>
          <p:cNvSpPr txBox="1">
            <a:spLocks noChangeArrowheads="1"/>
          </p:cNvSpPr>
          <p:nvPr/>
        </p:nvSpPr>
        <p:spPr bwMode="auto">
          <a:xfrm>
            <a:off x="1403350" y="908050"/>
            <a:ext cx="590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Répartition du droit de propriété sur l’exploitation 2, exploitation céréalière</a:t>
            </a:r>
          </a:p>
        </p:txBody>
      </p:sp>
      <p:sp>
        <p:nvSpPr>
          <p:cNvPr id="95"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39006" name="Espace réservé du numéro de diapositive 1"/>
          <p:cNvSpPr>
            <a:spLocks noGrp="1"/>
          </p:cNvSpPr>
          <p:nvPr>
            <p:ph type="sldNum" sz="quarter" idx="12"/>
          </p:nvPr>
        </p:nvSpPr>
        <p:spPr>
          <a:xfrm>
            <a:off x="8640763" y="6597650"/>
            <a:ext cx="474662" cy="36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52F82B-570F-4A8D-AEF6-7323E1EA9B28}" type="slidenum">
              <a:rPr lang="fr-FR" smtClean="0"/>
              <a:pPr eaLnBrk="1" hangingPunct="1"/>
              <a:t>37</a:t>
            </a:fld>
            <a:endParaRPr lang="fr-F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
          <p:cNvSpPr>
            <a:spLocks noChangeArrowheads="1"/>
          </p:cNvSpPr>
          <p:nvPr/>
        </p:nvSpPr>
        <p:spPr bwMode="auto">
          <a:xfrm>
            <a:off x="2698750" y="2276475"/>
            <a:ext cx="1582738" cy="285750"/>
          </a:xfrm>
          <a:prstGeom prst="parallelogram">
            <a:avLst>
              <a:gd name="adj" fmla="val 1384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39" name="AutoShape 4"/>
          <p:cNvSpPr>
            <a:spLocks noChangeArrowheads="1"/>
          </p:cNvSpPr>
          <p:nvPr/>
        </p:nvSpPr>
        <p:spPr bwMode="auto">
          <a:xfrm>
            <a:off x="2698750" y="2276475"/>
            <a:ext cx="863600" cy="287338"/>
          </a:xfrm>
          <a:prstGeom prst="parallelogram">
            <a:avLst>
              <a:gd name="adj" fmla="val 13701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0" name="AutoShape 5"/>
          <p:cNvSpPr>
            <a:spLocks noChangeArrowheads="1"/>
          </p:cNvSpPr>
          <p:nvPr/>
        </p:nvSpPr>
        <p:spPr bwMode="auto">
          <a:xfrm>
            <a:off x="3419475" y="2276475"/>
            <a:ext cx="865188" cy="144463"/>
          </a:xfrm>
          <a:prstGeom prst="parallelogram">
            <a:avLst>
              <a:gd name="adj" fmla="val 13625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1" name="AutoShape 6"/>
          <p:cNvSpPr>
            <a:spLocks noChangeArrowheads="1"/>
          </p:cNvSpPr>
          <p:nvPr/>
        </p:nvSpPr>
        <p:spPr bwMode="auto">
          <a:xfrm>
            <a:off x="3925888" y="2276475"/>
            <a:ext cx="1582737" cy="285750"/>
          </a:xfrm>
          <a:prstGeom prst="parallelogram">
            <a:avLst>
              <a:gd name="adj" fmla="val 1384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2" name="AutoShape 7"/>
          <p:cNvSpPr>
            <a:spLocks noChangeArrowheads="1"/>
          </p:cNvSpPr>
          <p:nvPr/>
        </p:nvSpPr>
        <p:spPr bwMode="auto">
          <a:xfrm>
            <a:off x="3925888" y="2276475"/>
            <a:ext cx="719137" cy="288925"/>
          </a:xfrm>
          <a:prstGeom prst="parallelogram">
            <a:avLst>
              <a:gd name="adj" fmla="val 136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3" name="AutoShape 8"/>
          <p:cNvSpPr>
            <a:spLocks noChangeArrowheads="1"/>
          </p:cNvSpPr>
          <p:nvPr/>
        </p:nvSpPr>
        <p:spPr bwMode="auto">
          <a:xfrm>
            <a:off x="4213225" y="2276475"/>
            <a:ext cx="792163" cy="288925"/>
          </a:xfrm>
          <a:prstGeom prst="parallelogram">
            <a:avLst>
              <a:gd name="adj" fmla="val 1390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4" name="AutoShape 9"/>
          <p:cNvSpPr>
            <a:spLocks noChangeArrowheads="1"/>
          </p:cNvSpPr>
          <p:nvPr/>
        </p:nvSpPr>
        <p:spPr bwMode="auto">
          <a:xfrm>
            <a:off x="514985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9945" name="AutoShape 10"/>
          <p:cNvSpPr>
            <a:spLocks noChangeArrowheads="1"/>
          </p:cNvSpPr>
          <p:nvPr/>
        </p:nvSpPr>
        <p:spPr bwMode="auto">
          <a:xfrm>
            <a:off x="5942013" y="2276475"/>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39946" name="AutoShape 11"/>
          <p:cNvSpPr>
            <a:spLocks noChangeArrowheads="1"/>
          </p:cNvSpPr>
          <p:nvPr/>
        </p:nvSpPr>
        <p:spPr bwMode="auto">
          <a:xfrm>
            <a:off x="5726113" y="2420938"/>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39947" name="AutoShape 12"/>
          <p:cNvSpPr>
            <a:spLocks noChangeArrowheads="1"/>
          </p:cNvSpPr>
          <p:nvPr/>
        </p:nvSpPr>
        <p:spPr bwMode="auto">
          <a:xfrm>
            <a:off x="5365750" y="2276475"/>
            <a:ext cx="792163" cy="144463"/>
          </a:xfrm>
          <a:prstGeom prst="parallelogram">
            <a:avLst>
              <a:gd name="adj" fmla="val 13845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8" name="AutoShape 13"/>
          <p:cNvSpPr>
            <a:spLocks noChangeArrowheads="1"/>
          </p:cNvSpPr>
          <p:nvPr/>
        </p:nvSpPr>
        <p:spPr bwMode="auto">
          <a:xfrm>
            <a:off x="5149850" y="2420938"/>
            <a:ext cx="792163" cy="144462"/>
          </a:xfrm>
          <a:prstGeom prst="parallelogram">
            <a:avLst>
              <a:gd name="adj" fmla="val 13845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49" name="AutoShape 14"/>
          <p:cNvSpPr>
            <a:spLocks noChangeArrowheads="1"/>
          </p:cNvSpPr>
          <p:nvPr/>
        </p:nvSpPr>
        <p:spPr bwMode="auto">
          <a:xfrm>
            <a:off x="6373813" y="22764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39950" name="AutoShape 15"/>
          <p:cNvSpPr>
            <a:spLocks noChangeArrowheads="1"/>
          </p:cNvSpPr>
          <p:nvPr/>
        </p:nvSpPr>
        <p:spPr bwMode="auto">
          <a:xfrm>
            <a:off x="6661150" y="2276475"/>
            <a:ext cx="1295400" cy="73025"/>
          </a:xfrm>
          <a:prstGeom prst="parallelogram">
            <a:avLst>
              <a:gd name="adj" fmla="val 138874"/>
            </a:avLst>
          </a:prstGeom>
          <a:solidFill>
            <a:srgbClr val="C0C0C0"/>
          </a:solidFill>
          <a:ln w="9525">
            <a:solidFill>
              <a:schemeClr val="tx1"/>
            </a:solidFill>
            <a:miter lim="800000"/>
            <a:headEnd/>
            <a:tailEnd/>
          </a:ln>
        </p:spPr>
        <p:txBody>
          <a:bodyPr wrap="none" anchor="ctr"/>
          <a:lstStyle/>
          <a:p>
            <a:endParaRPr lang="fr-FR"/>
          </a:p>
        </p:txBody>
      </p:sp>
      <p:sp>
        <p:nvSpPr>
          <p:cNvPr id="39951" name="AutoShape 16"/>
          <p:cNvSpPr>
            <a:spLocks noChangeArrowheads="1"/>
          </p:cNvSpPr>
          <p:nvPr/>
        </p:nvSpPr>
        <p:spPr bwMode="auto">
          <a:xfrm>
            <a:off x="6556375" y="2349500"/>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9952" name="AutoShape 17"/>
          <p:cNvSpPr>
            <a:spLocks noChangeArrowheads="1"/>
          </p:cNvSpPr>
          <p:nvPr/>
        </p:nvSpPr>
        <p:spPr bwMode="auto">
          <a:xfrm>
            <a:off x="6454775" y="2420938"/>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9953" name="AutoShape 18"/>
          <p:cNvSpPr>
            <a:spLocks noChangeArrowheads="1"/>
          </p:cNvSpPr>
          <p:nvPr/>
        </p:nvSpPr>
        <p:spPr bwMode="auto">
          <a:xfrm>
            <a:off x="7597775"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39954" name="AutoShape 19"/>
          <p:cNvSpPr>
            <a:spLocks noChangeArrowheads="1"/>
          </p:cNvSpPr>
          <p:nvPr/>
        </p:nvSpPr>
        <p:spPr bwMode="auto">
          <a:xfrm>
            <a:off x="8677275" y="2420938"/>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39955" name="AutoShape 20"/>
          <p:cNvSpPr>
            <a:spLocks noChangeArrowheads="1"/>
          </p:cNvSpPr>
          <p:nvPr/>
        </p:nvSpPr>
        <p:spPr bwMode="auto">
          <a:xfrm>
            <a:off x="8461375" y="2276475"/>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39956" name="AutoShape 21"/>
          <p:cNvSpPr>
            <a:spLocks noChangeArrowheads="1"/>
          </p:cNvSpPr>
          <p:nvPr/>
        </p:nvSpPr>
        <p:spPr bwMode="auto">
          <a:xfrm>
            <a:off x="7958138" y="2420938"/>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39957" name="AutoShape 22"/>
          <p:cNvSpPr>
            <a:spLocks noChangeArrowheads="1"/>
          </p:cNvSpPr>
          <p:nvPr/>
        </p:nvSpPr>
        <p:spPr bwMode="auto">
          <a:xfrm>
            <a:off x="2987675" y="2997200"/>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58" name="AutoShape 23"/>
          <p:cNvSpPr>
            <a:spLocks noChangeArrowheads="1"/>
          </p:cNvSpPr>
          <p:nvPr/>
        </p:nvSpPr>
        <p:spPr bwMode="auto">
          <a:xfrm>
            <a:off x="2987675" y="2997200"/>
            <a:ext cx="863600" cy="287338"/>
          </a:xfrm>
          <a:prstGeom prst="parallelogram">
            <a:avLst>
              <a:gd name="adj" fmla="val 137016"/>
            </a:avLst>
          </a:prstGeom>
          <a:solidFill>
            <a:schemeClr val="bg1"/>
          </a:solidFill>
          <a:ln w="9525">
            <a:solidFill>
              <a:schemeClr val="tx1"/>
            </a:solidFill>
            <a:miter lim="800000"/>
            <a:headEnd/>
            <a:tailEnd/>
          </a:ln>
        </p:spPr>
        <p:txBody>
          <a:bodyPr wrap="none" anchor="ctr"/>
          <a:lstStyle/>
          <a:p>
            <a:endParaRPr lang="fr-FR"/>
          </a:p>
        </p:txBody>
      </p:sp>
      <p:sp>
        <p:nvSpPr>
          <p:cNvPr id="39959" name="AutoShape 24"/>
          <p:cNvSpPr>
            <a:spLocks noChangeArrowheads="1"/>
          </p:cNvSpPr>
          <p:nvPr/>
        </p:nvSpPr>
        <p:spPr bwMode="auto">
          <a:xfrm>
            <a:off x="3708400" y="2997200"/>
            <a:ext cx="865188" cy="144463"/>
          </a:xfrm>
          <a:prstGeom prst="parallelogram">
            <a:avLst>
              <a:gd name="adj" fmla="val 136250"/>
            </a:avLst>
          </a:prstGeom>
          <a:solidFill>
            <a:schemeClr val="bg1"/>
          </a:solidFill>
          <a:ln w="9525">
            <a:solidFill>
              <a:schemeClr val="tx1"/>
            </a:solidFill>
            <a:miter lim="800000"/>
            <a:headEnd/>
            <a:tailEnd/>
          </a:ln>
        </p:spPr>
        <p:txBody>
          <a:bodyPr wrap="none" anchor="ctr"/>
          <a:lstStyle/>
          <a:p>
            <a:endParaRPr lang="fr-FR"/>
          </a:p>
        </p:txBody>
      </p:sp>
      <p:sp>
        <p:nvSpPr>
          <p:cNvPr id="39960" name="AutoShape 25"/>
          <p:cNvSpPr>
            <a:spLocks noChangeArrowheads="1"/>
          </p:cNvSpPr>
          <p:nvPr/>
        </p:nvSpPr>
        <p:spPr bwMode="auto">
          <a:xfrm>
            <a:off x="4714875" y="2636838"/>
            <a:ext cx="1582738" cy="285750"/>
          </a:xfrm>
          <a:prstGeom prst="parallelogram">
            <a:avLst>
              <a:gd name="adj" fmla="val 1384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61" name="AutoShape 26"/>
          <p:cNvSpPr>
            <a:spLocks noChangeArrowheads="1"/>
          </p:cNvSpPr>
          <p:nvPr/>
        </p:nvSpPr>
        <p:spPr bwMode="auto">
          <a:xfrm>
            <a:off x="4714875" y="2636838"/>
            <a:ext cx="863600" cy="287337"/>
          </a:xfrm>
          <a:prstGeom prst="parallelogram">
            <a:avLst>
              <a:gd name="adj" fmla="val 13701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62" name="AutoShape 27"/>
          <p:cNvSpPr>
            <a:spLocks noChangeArrowheads="1"/>
          </p:cNvSpPr>
          <p:nvPr/>
        </p:nvSpPr>
        <p:spPr bwMode="auto">
          <a:xfrm>
            <a:off x="5435600" y="2636838"/>
            <a:ext cx="865188" cy="144462"/>
          </a:xfrm>
          <a:prstGeom prst="parallelogram">
            <a:avLst>
              <a:gd name="adj" fmla="val 13625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63" name="AutoShape 28"/>
          <p:cNvSpPr>
            <a:spLocks noChangeArrowheads="1"/>
          </p:cNvSpPr>
          <p:nvPr/>
        </p:nvSpPr>
        <p:spPr bwMode="auto">
          <a:xfrm>
            <a:off x="6156325" y="33575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64" name="AutoShape 29"/>
          <p:cNvSpPr>
            <a:spLocks noChangeArrowheads="1"/>
          </p:cNvSpPr>
          <p:nvPr/>
        </p:nvSpPr>
        <p:spPr bwMode="auto">
          <a:xfrm>
            <a:off x="6156325" y="3357563"/>
            <a:ext cx="863600" cy="287337"/>
          </a:xfrm>
          <a:prstGeom prst="parallelogram">
            <a:avLst>
              <a:gd name="adj" fmla="val 137016"/>
            </a:avLst>
          </a:prstGeom>
          <a:solidFill>
            <a:schemeClr val="bg1"/>
          </a:solidFill>
          <a:ln w="9525">
            <a:solidFill>
              <a:schemeClr val="tx1"/>
            </a:solidFill>
            <a:miter lim="800000"/>
            <a:headEnd/>
            <a:tailEnd/>
          </a:ln>
        </p:spPr>
        <p:txBody>
          <a:bodyPr wrap="none" anchor="ctr"/>
          <a:lstStyle/>
          <a:p>
            <a:endParaRPr lang="fr-FR"/>
          </a:p>
        </p:txBody>
      </p:sp>
      <p:sp>
        <p:nvSpPr>
          <p:cNvPr id="39965" name="AutoShape 30"/>
          <p:cNvSpPr>
            <a:spLocks noChangeArrowheads="1"/>
          </p:cNvSpPr>
          <p:nvPr/>
        </p:nvSpPr>
        <p:spPr bwMode="auto">
          <a:xfrm>
            <a:off x="6877050" y="3357563"/>
            <a:ext cx="865188" cy="144462"/>
          </a:xfrm>
          <a:prstGeom prst="parallelogram">
            <a:avLst>
              <a:gd name="adj" fmla="val 136251"/>
            </a:avLst>
          </a:prstGeom>
          <a:solidFill>
            <a:schemeClr val="bg1"/>
          </a:solidFill>
          <a:ln w="9525">
            <a:solidFill>
              <a:schemeClr val="tx1"/>
            </a:solidFill>
            <a:miter lim="800000"/>
            <a:headEnd/>
            <a:tailEnd/>
          </a:ln>
        </p:spPr>
        <p:txBody>
          <a:bodyPr wrap="none" anchor="ctr"/>
          <a:lstStyle/>
          <a:p>
            <a:endParaRPr lang="fr-FR"/>
          </a:p>
        </p:txBody>
      </p:sp>
      <p:sp>
        <p:nvSpPr>
          <p:cNvPr id="39966" name="AutoShape 31"/>
          <p:cNvSpPr>
            <a:spLocks noChangeArrowheads="1"/>
          </p:cNvSpPr>
          <p:nvPr/>
        </p:nvSpPr>
        <p:spPr bwMode="auto">
          <a:xfrm>
            <a:off x="755650" y="371633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67" name="AutoShape 32"/>
          <p:cNvSpPr>
            <a:spLocks noChangeArrowheads="1"/>
          </p:cNvSpPr>
          <p:nvPr/>
        </p:nvSpPr>
        <p:spPr bwMode="auto">
          <a:xfrm>
            <a:off x="755650" y="3716338"/>
            <a:ext cx="863600" cy="287337"/>
          </a:xfrm>
          <a:prstGeom prst="parallelogram">
            <a:avLst>
              <a:gd name="adj" fmla="val 137016"/>
            </a:avLst>
          </a:prstGeom>
          <a:solidFill>
            <a:schemeClr val="bg1"/>
          </a:solidFill>
          <a:ln w="9525">
            <a:solidFill>
              <a:schemeClr val="tx1"/>
            </a:solidFill>
            <a:miter lim="800000"/>
            <a:headEnd/>
            <a:tailEnd/>
          </a:ln>
        </p:spPr>
        <p:txBody>
          <a:bodyPr wrap="none" anchor="ctr"/>
          <a:lstStyle/>
          <a:p>
            <a:endParaRPr lang="fr-FR"/>
          </a:p>
        </p:txBody>
      </p:sp>
      <p:sp>
        <p:nvSpPr>
          <p:cNvPr id="39968" name="AutoShape 33"/>
          <p:cNvSpPr>
            <a:spLocks noChangeArrowheads="1"/>
          </p:cNvSpPr>
          <p:nvPr/>
        </p:nvSpPr>
        <p:spPr bwMode="auto">
          <a:xfrm>
            <a:off x="1476375" y="3716338"/>
            <a:ext cx="865188" cy="144462"/>
          </a:xfrm>
          <a:prstGeom prst="parallelogram">
            <a:avLst>
              <a:gd name="adj" fmla="val 136251"/>
            </a:avLst>
          </a:prstGeom>
          <a:solidFill>
            <a:schemeClr val="bg1"/>
          </a:solidFill>
          <a:ln w="9525">
            <a:solidFill>
              <a:schemeClr val="tx1"/>
            </a:solidFill>
            <a:miter lim="800000"/>
            <a:headEnd/>
            <a:tailEnd/>
          </a:ln>
        </p:spPr>
        <p:txBody>
          <a:bodyPr wrap="none" anchor="ctr"/>
          <a:lstStyle/>
          <a:p>
            <a:endParaRPr lang="fr-FR"/>
          </a:p>
        </p:txBody>
      </p:sp>
      <p:sp>
        <p:nvSpPr>
          <p:cNvPr id="39969" name="AutoShape 34"/>
          <p:cNvSpPr>
            <a:spLocks noChangeArrowheads="1"/>
          </p:cNvSpPr>
          <p:nvPr/>
        </p:nvSpPr>
        <p:spPr bwMode="auto">
          <a:xfrm>
            <a:off x="2770188" y="4076700"/>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70" name="AutoShape 35"/>
          <p:cNvSpPr>
            <a:spLocks noChangeArrowheads="1"/>
          </p:cNvSpPr>
          <p:nvPr/>
        </p:nvSpPr>
        <p:spPr bwMode="auto">
          <a:xfrm>
            <a:off x="2770188" y="4076700"/>
            <a:ext cx="863600" cy="287338"/>
          </a:xfrm>
          <a:prstGeom prst="parallelogram">
            <a:avLst>
              <a:gd name="adj" fmla="val 137016"/>
            </a:avLst>
          </a:prstGeom>
          <a:solidFill>
            <a:schemeClr val="bg1"/>
          </a:solidFill>
          <a:ln w="9525">
            <a:solidFill>
              <a:schemeClr val="tx1"/>
            </a:solidFill>
            <a:miter lim="800000"/>
            <a:headEnd/>
            <a:tailEnd/>
          </a:ln>
        </p:spPr>
        <p:txBody>
          <a:bodyPr wrap="none" anchor="ctr"/>
          <a:lstStyle/>
          <a:p>
            <a:endParaRPr lang="fr-FR"/>
          </a:p>
        </p:txBody>
      </p:sp>
      <p:sp>
        <p:nvSpPr>
          <p:cNvPr id="39971" name="AutoShape 36"/>
          <p:cNvSpPr>
            <a:spLocks noChangeArrowheads="1"/>
          </p:cNvSpPr>
          <p:nvPr/>
        </p:nvSpPr>
        <p:spPr bwMode="auto">
          <a:xfrm>
            <a:off x="3490913" y="4076700"/>
            <a:ext cx="865187" cy="144463"/>
          </a:xfrm>
          <a:prstGeom prst="parallelogram">
            <a:avLst>
              <a:gd name="adj" fmla="val 136249"/>
            </a:avLst>
          </a:prstGeom>
          <a:solidFill>
            <a:schemeClr val="bg1"/>
          </a:solidFill>
          <a:ln w="9525">
            <a:solidFill>
              <a:schemeClr val="tx1"/>
            </a:solidFill>
            <a:miter lim="800000"/>
            <a:headEnd/>
            <a:tailEnd/>
          </a:ln>
        </p:spPr>
        <p:txBody>
          <a:bodyPr wrap="none" anchor="ctr"/>
          <a:lstStyle/>
          <a:p>
            <a:endParaRPr lang="fr-FR"/>
          </a:p>
        </p:txBody>
      </p:sp>
      <p:sp>
        <p:nvSpPr>
          <p:cNvPr id="39972" name="AutoShape 37"/>
          <p:cNvSpPr>
            <a:spLocks noChangeArrowheads="1"/>
          </p:cNvSpPr>
          <p:nvPr/>
        </p:nvSpPr>
        <p:spPr bwMode="auto">
          <a:xfrm>
            <a:off x="4787900" y="44370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73" name="AutoShape 38"/>
          <p:cNvSpPr>
            <a:spLocks noChangeArrowheads="1"/>
          </p:cNvSpPr>
          <p:nvPr/>
        </p:nvSpPr>
        <p:spPr bwMode="auto">
          <a:xfrm>
            <a:off x="4787900" y="4437063"/>
            <a:ext cx="863600" cy="287337"/>
          </a:xfrm>
          <a:prstGeom prst="parallelogram">
            <a:avLst>
              <a:gd name="adj" fmla="val 137016"/>
            </a:avLst>
          </a:prstGeom>
          <a:solidFill>
            <a:schemeClr val="bg1"/>
          </a:solidFill>
          <a:ln w="9525">
            <a:solidFill>
              <a:schemeClr val="tx1"/>
            </a:solidFill>
            <a:miter lim="800000"/>
            <a:headEnd/>
            <a:tailEnd/>
          </a:ln>
        </p:spPr>
        <p:txBody>
          <a:bodyPr wrap="none" anchor="ctr"/>
          <a:lstStyle/>
          <a:p>
            <a:endParaRPr lang="fr-FR"/>
          </a:p>
        </p:txBody>
      </p:sp>
      <p:sp>
        <p:nvSpPr>
          <p:cNvPr id="39974" name="AutoShape 39"/>
          <p:cNvSpPr>
            <a:spLocks noChangeArrowheads="1"/>
          </p:cNvSpPr>
          <p:nvPr/>
        </p:nvSpPr>
        <p:spPr bwMode="auto">
          <a:xfrm>
            <a:off x="5508625" y="4437063"/>
            <a:ext cx="865188" cy="144462"/>
          </a:xfrm>
          <a:prstGeom prst="parallelogram">
            <a:avLst>
              <a:gd name="adj" fmla="val 136251"/>
            </a:avLst>
          </a:prstGeom>
          <a:solidFill>
            <a:schemeClr val="bg1"/>
          </a:solidFill>
          <a:ln w="9525">
            <a:solidFill>
              <a:schemeClr val="tx1"/>
            </a:solidFill>
            <a:miter lim="800000"/>
            <a:headEnd/>
            <a:tailEnd/>
          </a:ln>
        </p:spPr>
        <p:txBody>
          <a:bodyPr wrap="none" anchor="ctr"/>
          <a:lstStyle/>
          <a:p>
            <a:endParaRPr lang="fr-FR"/>
          </a:p>
        </p:txBody>
      </p:sp>
      <p:sp>
        <p:nvSpPr>
          <p:cNvPr id="39975" name="AutoShape 40"/>
          <p:cNvSpPr>
            <a:spLocks noChangeArrowheads="1"/>
          </p:cNvSpPr>
          <p:nvPr/>
        </p:nvSpPr>
        <p:spPr bwMode="auto">
          <a:xfrm>
            <a:off x="2268538" y="2636838"/>
            <a:ext cx="1582737" cy="285750"/>
          </a:xfrm>
          <a:prstGeom prst="parallelogram">
            <a:avLst>
              <a:gd name="adj" fmla="val 1384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76" name="AutoShape 41"/>
          <p:cNvSpPr>
            <a:spLocks noChangeArrowheads="1"/>
          </p:cNvSpPr>
          <p:nvPr/>
        </p:nvSpPr>
        <p:spPr bwMode="auto">
          <a:xfrm>
            <a:off x="2268538" y="2636838"/>
            <a:ext cx="719137" cy="288925"/>
          </a:xfrm>
          <a:prstGeom prst="parallelogram">
            <a:avLst>
              <a:gd name="adj" fmla="val 136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77" name="AutoShape 42"/>
          <p:cNvSpPr>
            <a:spLocks noChangeArrowheads="1"/>
          </p:cNvSpPr>
          <p:nvPr/>
        </p:nvSpPr>
        <p:spPr bwMode="auto">
          <a:xfrm>
            <a:off x="2555875" y="2636838"/>
            <a:ext cx="792163" cy="288925"/>
          </a:xfrm>
          <a:prstGeom prst="parallelogram">
            <a:avLst>
              <a:gd name="adj" fmla="val 1390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78" name="AutoShape 43"/>
          <p:cNvSpPr>
            <a:spLocks noChangeArrowheads="1"/>
          </p:cNvSpPr>
          <p:nvPr/>
        </p:nvSpPr>
        <p:spPr bwMode="auto">
          <a:xfrm>
            <a:off x="3709988" y="3357563"/>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79" name="AutoShape 44"/>
          <p:cNvSpPr>
            <a:spLocks noChangeArrowheads="1"/>
          </p:cNvSpPr>
          <p:nvPr/>
        </p:nvSpPr>
        <p:spPr bwMode="auto">
          <a:xfrm>
            <a:off x="3709988" y="3357563"/>
            <a:ext cx="719137" cy="288925"/>
          </a:xfrm>
          <a:prstGeom prst="parallelogram">
            <a:avLst>
              <a:gd name="adj" fmla="val 136815"/>
            </a:avLst>
          </a:prstGeom>
          <a:solidFill>
            <a:schemeClr val="bg1"/>
          </a:solidFill>
          <a:ln w="9525">
            <a:solidFill>
              <a:schemeClr val="tx1"/>
            </a:solidFill>
            <a:miter lim="800000"/>
            <a:headEnd/>
            <a:tailEnd/>
          </a:ln>
        </p:spPr>
        <p:txBody>
          <a:bodyPr wrap="none" anchor="ctr"/>
          <a:lstStyle/>
          <a:p>
            <a:endParaRPr lang="fr-FR"/>
          </a:p>
        </p:txBody>
      </p:sp>
      <p:sp>
        <p:nvSpPr>
          <p:cNvPr id="39980" name="AutoShape 45"/>
          <p:cNvSpPr>
            <a:spLocks noChangeArrowheads="1"/>
          </p:cNvSpPr>
          <p:nvPr/>
        </p:nvSpPr>
        <p:spPr bwMode="auto">
          <a:xfrm>
            <a:off x="3997325" y="3357563"/>
            <a:ext cx="792163" cy="288925"/>
          </a:xfrm>
          <a:prstGeom prst="parallelogram">
            <a:avLst>
              <a:gd name="adj" fmla="val 139017"/>
            </a:avLst>
          </a:prstGeom>
          <a:solidFill>
            <a:schemeClr val="bg1"/>
          </a:solidFill>
          <a:ln w="9525">
            <a:solidFill>
              <a:schemeClr val="tx1"/>
            </a:solidFill>
            <a:miter lim="800000"/>
            <a:headEnd/>
            <a:tailEnd/>
          </a:ln>
        </p:spPr>
        <p:txBody>
          <a:bodyPr wrap="none" anchor="ctr"/>
          <a:lstStyle/>
          <a:p>
            <a:endParaRPr lang="fr-FR"/>
          </a:p>
        </p:txBody>
      </p:sp>
      <p:sp>
        <p:nvSpPr>
          <p:cNvPr id="39981" name="AutoShape 46"/>
          <p:cNvSpPr>
            <a:spLocks noChangeArrowheads="1"/>
          </p:cNvSpPr>
          <p:nvPr/>
        </p:nvSpPr>
        <p:spPr bwMode="auto">
          <a:xfrm>
            <a:off x="5435600" y="2997200"/>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82" name="AutoShape 47"/>
          <p:cNvSpPr>
            <a:spLocks noChangeArrowheads="1"/>
          </p:cNvSpPr>
          <p:nvPr/>
        </p:nvSpPr>
        <p:spPr bwMode="auto">
          <a:xfrm>
            <a:off x="5435600" y="2997200"/>
            <a:ext cx="719138" cy="288925"/>
          </a:xfrm>
          <a:prstGeom prst="parallelogram">
            <a:avLst>
              <a:gd name="adj" fmla="val 136815"/>
            </a:avLst>
          </a:prstGeom>
          <a:solidFill>
            <a:schemeClr val="bg1"/>
          </a:solidFill>
          <a:ln w="9525">
            <a:solidFill>
              <a:schemeClr val="tx1"/>
            </a:solidFill>
            <a:miter lim="800000"/>
            <a:headEnd/>
            <a:tailEnd/>
          </a:ln>
        </p:spPr>
        <p:txBody>
          <a:bodyPr wrap="none" anchor="ctr"/>
          <a:lstStyle/>
          <a:p>
            <a:endParaRPr lang="fr-FR"/>
          </a:p>
        </p:txBody>
      </p:sp>
      <p:sp>
        <p:nvSpPr>
          <p:cNvPr id="39983" name="AutoShape 48"/>
          <p:cNvSpPr>
            <a:spLocks noChangeArrowheads="1"/>
          </p:cNvSpPr>
          <p:nvPr/>
        </p:nvSpPr>
        <p:spPr bwMode="auto">
          <a:xfrm>
            <a:off x="5722938" y="2997200"/>
            <a:ext cx="792162" cy="288925"/>
          </a:xfrm>
          <a:prstGeom prst="parallelogram">
            <a:avLst>
              <a:gd name="adj" fmla="val 139017"/>
            </a:avLst>
          </a:prstGeom>
          <a:solidFill>
            <a:schemeClr val="bg1"/>
          </a:solidFill>
          <a:ln w="9525">
            <a:solidFill>
              <a:schemeClr val="tx1"/>
            </a:solidFill>
            <a:miter lim="800000"/>
            <a:headEnd/>
            <a:tailEnd/>
          </a:ln>
        </p:spPr>
        <p:txBody>
          <a:bodyPr wrap="none" anchor="ctr"/>
          <a:lstStyle/>
          <a:p>
            <a:endParaRPr lang="fr-FR"/>
          </a:p>
        </p:txBody>
      </p:sp>
      <p:sp>
        <p:nvSpPr>
          <p:cNvPr id="39984" name="AutoShape 49"/>
          <p:cNvSpPr>
            <a:spLocks noChangeArrowheads="1"/>
          </p:cNvSpPr>
          <p:nvPr/>
        </p:nvSpPr>
        <p:spPr bwMode="auto">
          <a:xfrm>
            <a:off x="5651500" y="371633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85" name="AutoShape 50"/>
          <p:cNvSpPr>
            <a:spLocks noChangeArrowheads="1"/>
          </p:cNvSpPr>
          <p:nvPr/>
        </p:nvSpPr>
        <p:spPr bwMode="auto">
          <a:xfrm>
            <a:off x="5651500" y="3716338"/>
            <a:ext cx="719138" cy="288925"/>
          </a:xfrm>
          <a:prstGeom prst="parallelogram">
            <a:avLst>
              <a:gd name="adj" fmla="val 136815"/>
            </a:avLst>
          </a:prstGeom>
          <a:solidFill>
            <a:schemeClr val="bg1"/>
          </a:solidFill>
          <a:ln w="9525">
            <a:solidFill>
              <a:schemeClr val="tx1"/>
            </a:solidFill>
            <a:miter lim="800000"/>
            <a:headEnd/>
            <a:tailEnd/>
          </a:ln>
        </p:spPr>
        <p:txBody>
          <a:bodyPr wrap="none" anchor="ctr"/>
          <a:lstStyle/>
          <a:p>
            <a:endParaRPr lang="fr-FR"/>
          </a:p>
        </p:txBody>
      </p:sp>
      <p:sp>
        <p:nvSpPr>
          <p:cNvPr id="39986" name="AutoShape 51"/>
          <p:cNvSpPr>
            <a:spLocks noChangeArrowheads="1"/>
          </p:cNvSpPr>
          <p:nvPr/>
        </p:nvSpPr>
        <p:spPr bwMode="auto">
          <a:xfrm>
            <a:off x="5938838" y="3716338"/>
            <a:ext cx="792162" cy="288925"/>
          </a:xfrm>
          <a:prstGeom prst="parallelogram">
            <a:avLst>
              <a:gd name="adj" fmla="val 139017"/>
            </a:avLst>
          </a:prstGeom>
          <a:solidFill>
            <a:schemeClr val="bg1"/>
          </a:solidFill>
          <a:ln w="9525">
            <a:solidFill>
              <a:schemeClr val="tx1"/>
            </a:solidFill>
            <a:miter lim="800000"/>
            <a:headEnd/>
            <a:tailEnd/>
          </a:ln>
        </p:spPr>
        <p:txBody>
          <a:bodyPr wrap="none" anchor="ctr"/>
          <a:lstStyle/>
          <a:p>
            <a:endParaRPr lang="fr-FR"/>
          </a:p>
        </p:txBody>
      </p:sp>
      <p:sp>
        <p:nvSpPr>
          <p:cNvPr id="39987" name="AutoShape 52"/>
          <p:cNvSpPr>
            <a:spLocks noChangeArrowheads="1"/>
          </p:cNvSpPr>
          <p:nvPr/>
        </p:nvSpPr>
        <p:spPr bwMode="auto">
          <a:xfrm>
            <a:off x="1547813" y="4076700"/>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88" name="AutoShape 53"/>
          <p:cNvSpPr>
            <a:spLocks noChangeArrowheads="1"/>
          </p:cNvSpPr>
          <p:nvPr/>
        </p:nvSpPr>
        <p:spPr bwMode="auto">
          <a:xfrm>
            <a:off x="1547813" y="4076700"/>
            <a:ext cx="719137" cy="288925"/>
          </a:xfrm>
          <a:prstGeom prst="parallelogram">
            <a:avLst>
              <a:gd name="adj" fmla="val 136815"/>
            </a:avLst>
          </a:prstGeom>
          <a:solidFill>
            <a:schemeClr val="bg1"/>
          </a:solidFill>
          <a:ln w="9525">
            <a:solidFill>
              <a:schemeClr val="tx1"/>
            </a:solidFill>
            <a:miter lim="800000"/>
            <a:headEnd/>
            <a:tailEnd/>
          </a:ln>
        </p:spPr>
        <p:txBody>
          <a:bodyPr wrap="none" anchor="ctr"/>
          <a:lstStyle/>
          <a:p>
            <a:endParaRPr lang="fr-FR"/>
          </a:p>
        </p:txBody>
      </p:sp>
      <p:sp>
        <p:nvSpPr>
          <p:cNvPr id="39989" name="AutoShape 54"/>
          <p:cNvSpPr>
            <a:spLocks noChangeArrowheads="1"/>
          </p:cNvSpPr>
          <p:nvPr/>
        </p:nvSpPr>
        <p:spPr bwMode="auto">
          <a:xfrm>
            <a:off x="1835150" y="4076700"/>
            <a:ext cx="792163" cy="288925"/>
          </a:xfrm>
          <a:prstGeom prst="parallelogram">
            <a:avLst>
              <a:gd name="adj" fmla="val 139017"/>
            </a:avLst>
          </a:prstGeom>
          <a:solidFill>
            <a:schemeClr val="bg1"/>
          </a:solidFill>
          <a:ln w="9525">
            <a:solidFill>
              <a:schemeClr val="tx1"/>
            </a:solidFill>
            <a:miter lim="800000"/>
            <a:headEnd/>
            <a:tailEnd/>
          </a:ln>
        </p:spPr>
        <p:txBody>
          <a:bodyPr wrap="none" anchor="ctr"/>
          <a:lstStyle/>
          <a:p>
            <a:endParaRPr lang="fr-FR"/>
          </a:p>
        </p:txBody>
      </p:sp>
      <p:sp>
        <p:nvSpPr>
          <p:cNvPr id="39990" name="AutoShape 55"/>
          <p:cNvSpPr>
            <a:spLocks noChangeArrowheads="1"/>
          </p:cNvSpPr>
          <p:nvPr/>
        </p:nvSpPr>
        <p:spPr bwMode="auto">
          <a:xfrm>
            <a:off x="-107950" y="44370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39991" name="AutoShape 56"/>
          <p:cNvSpPr>
            <a:spLocks noChangeArrowheads="1"/>
          </p:cNvSpPr>
          <p:nvPr/>
        </p:nvSpPr>
        <p:spPr bwMode="auto">
          <a:xfrm>
            <a:off x="-107950" y="4437063"/>
            <a:ext cx="719138" cy="288925"/>
          </a:xfrm>
          <a:prstGeom prst="parallelogram">
            <a:avLst>
              <a:gd name="adj" fmla="val 136815"/>
            </a:avLst>
          </a:prstGeom>
          <a:solidFill>
            <a:schemeClr val="bg1"/>
          </a:solidFill>
          <a:ln w="9525">
            <a:solidFill>
              <a:schemeClr val="tx1"/>
            </a:solidFill>
            <a:miter lim="800000"/>
            <a:headEnd/>
            <a:tailEnd/>
          </a:ln>
        </p:spPr>
        <p:txBody>
          <a:bodyPr wrap="none" anchor="ctr"/>
          <a:lstStyle/>
          <a:p>
            <a:endParaRPr lang="fr-FR"/>
          </a:p>
        </p:txBody>
      </p:sp>
      <p:sp>
        <p:nvSpPr>
          <p:cNvPr id="39992" name="AutoShape 57"/>
          <p:cNvSpPr>
            <a:spLocks noChangeArrowheads="1"/>
          </p:cNvSpPr>
          <p:nvPr/>
        </p:nvSpPr>
        <p:spPr bwMode="auto">
          <a:xfrm>
            <a:off x="179388" y="4437063"/>
            <a:ext cx="792162" cy="288925"/>
          </a:xfrm>
          <a:prstGeom prst="parallelogram">
            <a:avLst>
              <a:gd name="adj" fmla="val 139017"/>
            </a:avLst>
          </a:prstGeom>
          <a:solidFill>
            <a:schemeClr val="bg1"/>
          </a:solidFill>
          <a:ln w="9525">
            <a:solidFill>
              <a:schemeClr val="tx1"/>
            </a:solidFill>
            <a:miter lim="800000"/>
            <a:headEnd/>
            <a:tailEnd/>
          </a:ln>
        </p:spPr>
        <p:txBody>
          <a:bodyPr wrap="none" anchor="ctr"/>
          <a:lstStyle/>
          <a:p>
            <a:endParaRPr lang="fr-FR"/>
          </a:p>
        </p:txBody>
      </p:sp>
      <p:sp>
        <p:nvSpPr>
          <p:cNvPr id="39993" name="AutoShape 58"/>
          <p:cNvSpPr>
            <a:spLocks noChangeArrowheads="1"/>
          </p:cNvSpPr>
          <p:nvPr/>
        </p:nvSpPr>
        <p:spPr bwMode="auto">
          <a:xfrm>
            <a:off x="3492500" y="2636838"/>
            <a:ext cx="1582738" cy="287337"/>
          </a:xfrm>
          <a:prstGeom prst="parallelogram">
            <a:avLst>
              <a:gd name="adj" fmla="val 1377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94" name="AutoShape 59"/>
          <p:cNvSpPr>
            <a:spLocks noChangeArrowheads="1"/>
          </p:cNvSpPr>
          <p:nvPr/>
        </p:nvSpPr>
        <p:spPr bwMode="auto">
          <a:xfrm>
            <a:off x="3779838" y="2636838"/>
            <a:ext cx="1295400" cy="73025"/>
          </a:xfrm>
          <a:prstGeom prst="parallelogram">
            <a:avLst>
              <a:gd name="adj" fmla="val 13887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95" name="AutoShape 60"/>
          <p:cNvSpPr>
            <a:spLocks noChangeArrowheads="1"/>
          </p:cNvSpPr>
          <p:nvPr/>
        </p:nvSpPr>
        <p:spPr bwMode="auto">
          <a:xfrm>
            <a:off x="3675063" y="2709863"/>
            <a:ext cx="1295400" cy="73025"/>
          </a:xfrm>
          <a:prstGeom prst="parallelogram">
            <a:avLst>
              <a:gd name="adj" fmla="val 13887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96" name="AutoShape 61"/>
          <p:cNvSpPr>
            <a:spLocks noChangeArrowheads="1"/>
          </p:cNvSpPr>
          <p:nvPr/>
        </p:nvSpPr>
        <p:spPr bwMode="auto">
          <a:xfrm>
            <a:off x="3573463" y="2781300"/>
            <a:ext cx="1295400" cy="73025"/>
          </a:xfrm>
          <a:prstGeom prst="parallelogram">
            <a:avLst>
              <a:gd name="adj" fmla="val 13887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9997" name="AutoShape 62"/>
          <p:cNvSpPr>
            <a:spLocks noChangeArrowheads="1"/>
          </p:cNvSpPr>
          <p:nvPr/>
        </p:nvSpPr>
        <p:spPr bwMode="auto">
          <a:xfrm>
            <a:off x="6659563" y="2997200"/>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39998" name="AutoShape 63"/>
          <p:cNvSpPr>
            <a:spLocks noChangeArrowheads="1"/>
          </p:cNvSpPr>
          <p:nvPr/>
        </p:nvSpPr>
        <p:spPr bwMode="auto">
          <a:xfrm>
            <a:off x="6946900" y="2997200"/>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39999" name="AutoShape 64"/>
          <p:cNvSpPr>
            <a:spLocks noChangeArrowheads="1"/>
          </p:cNvSpPr>
          <p:nvPr/>
        </p:nvSpPr>
        <p:spPr bwMode="auto">
          <a:xfrm>
            <a:off x="6842125" y="3070225"/>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40000" name="AutoShape 65"/>
          <p:cNvSpPr>
            <a:spLocks noChangeArrowheads="1"/>
          </p:cNvSpPr>
          <p:nvPr/>
        </p:nvSpPr>
        <p:spPr bwMode="auto">
          <a:xfrm>
            <a:off x="6740525" y="3141663"/>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40001" name="AutoShape 66"/>
          <p:cNvSpPr>
            <a:spLocks noChangeArrowheads="1"/>
          </p:cNvSpPr>
          <p:nvPr/>
        </p:nvSpPr>
        <p:spPr bwMode="auto">
          <a:xfrm>
            <a:off x="3203575" y="37163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02" name="AutoShape 67"/>
          <p:cNvSpPr>
            <a:spLocks noChangeArrowheads="1"/>
          </p:cNvSpPr>
          <p:nvPr/>
        </p:nvSpPr>
        <p:spPr bwMode="auto">
          <a:xfrm>
            <a:off x="3490913" y="3716338"/>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03" name="AutoShape 68"/>
          <p:cNvSpPr>
            <a:spLocks noChangeArrowheads="1"/>
          </p:cNvSpPr>
          <p:nvPr/>
        </p:nvSpPr>
        <p:spPr bwMode="auto">
          <a:xfrm>
            <a:off x="3386138" y="3789363"/>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04" name="AutoShape 69"/>
          <p:cNvSpPr>
            <a:spLocks noChangeArrowheads="1"/>
          </p:cNvSpPr>
          <p:nvPr/>
        </p:nvSpPr>
        <p:spPr bwMode="auto">
          <a:xfrm>
            <a:off x="3284538" y="3860800"/>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05" name="AutoShape 70"/>
          <p:cNvSpPr>
            <a:spLocks noChangeArrowheads="1"/>
          </p:cNvSpPr>
          <p:nvPr/>
        </p:nvSpPr>
        <p:spPr bwMode="auto">
          <a:xfrm>
            <a:off x="3995738" y="40767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06" name="AutoShape 71"/>
          <p:cNvSpPr>
            <a:spLocks noChangeArrowheads="1"/>
          </p:cNvSpPr>
          <p:nvPr/>
        </p:nvSpPr>
        <p:spPr bwMode="auto">
          <a:xfrm>
            <a:off x="4283075" y="4076700"/>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07" name="AutoShape 72"/>
          <p:cNvSpPr>
            <a:spLocks noChangeArrowheads="1"/>
          </p:cNvSpPr>
          <p:nvPr/>
        </p:nvSpPr>
        <p:spPr bwMode="auto">
          <a:xfrm>
            <a:off x="4178300" y="4149725"/>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08" name="AutoShape 73"/>
          <p:cNvSpPr>
            <a:spLocks noChangeArrowheads="1"/>
          </p:cNvSpPr>
          <p:nvPr/>
        </p:nvSpPr>
        <p:spPr bwMode="auto">
          <a:xfrm>
            <a:off x="4076700" y="4221163"/>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09" name="AutoShape 74"/>
          <p:cNvSpPr>
            <a:spLocks noChangeArrowheads="1"/>
          </p:cNvSpPr>
          <p:nvPr/>
        </p:nvSpPr>
        <p:spPr bwMode="auto">
          <a:xfrm>
            <a:off x="1116013" y="4437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10" name="AutoShape 75"/>
          <p:cNvSpPr>
            <a:spLocks noChangeArrowheads="1"/>
          </p:cNvSpPr>
          <p:nvPr/>
        </p:nvSpPr>
        <p:spPr bwMode="auto">
          <a:xfrm>
            <a:off x="1403350" y="4437063"/>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11" name="AutoShape 76"/>
          <p:cNvSpPr>
            <a:spLocks noChangeArrowheads="1"/>
          </p:cNvSpPr>
          <p:nvPr/>
        </p:nvSpPr>
        <p:spPr bwMode="auto">
          <a:xfrm>
            <a:off x="1298575" y="4510088"/>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12" name="AutoShape 77"/>
          <p:cNvSpPr>
            <a:spLocks noChangeArrowheads="1"/>
          </p:cNvSpPr>
          <p:nvPr/>
        </p:nvSpPr>
        <p:spPr bwMode="auto">
          <a:xfrm>
            <a:off x="1196975" y="4581525"/>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13" name="AutoShape 78"/>
          <p:cNvSpPr>
            <a:spLocks noChangeArrowheads="1"/>
          </p:cNvSpPr>
          <p:nvPr/>
        </p:nvSpPr>
        <p:spPr bwMode="auto">
          <a:xfrm>
            <a:off x="1258888" y="33575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14" name="AutoShape 79"/>
          <p:cNvSpPr>
            <a:spLocks noChangeArrowheads="1"/>
          </p:cNvSpPr>
          <p:nvPr/>
        </p:nvSpPr>
        <p:spPr bwMode="auto">
          <a:xfrm>
            <a:off x="1546225" y="3357563"/>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15" name="AutoShape 80"/>
          <p:cNvSpPr>
            <a:spLocks noChangeArrowheads="1"/>
          </p:cNvSpPr>
          <p:nvPr/>
        </p:nvSpPr>
        <p:spPr bwMode="auto">
          <a:xfrm>
            <a:off x="1441450" y="3430588"/>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16" name="AutoShape 81"/>
          <p:cNvSpPr>
            <a:spLocks noChangeArrowheads="1"/>
          </p:cNvSpPr>
          <p:nvPr/>
        </p:nvSpPr>
        <p:spPr bwMode="auto">
          <a:xfrm>
            <a:off x="1339850" y="3502025"/>
            <a:ext cx="1295400" cy="73025"/>
          </a:xfrm>
          <a:prstGeom prst="parallelogram">
            <a:avLst>
              <a:gd name="adj" fmla="val 138874"/>
            </a:avLst>
          </a:prstGeom>
          <a:solidFill>
            <a:schemeClr val="bg1"/>
          </a:solidFill>
          <a:ln w="9525">
            <a:solidFill>
              <a:schemeClr val="tx1"/>
            </a:solidFill>
            <a:miter lim="800000"/>
            <a:headEnd/>
            <a:tailEnd/>
          </a:ln>
        </p:spPr>
        <p:txBody>
          <a:bodyPr wrap="none" anchor="ctr"/>
          <a:lstStyle/>
          <a:p>
            <a:endParaRPr lang="fr-FR"/>
          </a:p>
        </p:txBody>
      </p:sp>
      <p:sp>
        <p:nvSpPr>
          <p:cNvPr id="40017" name="AutoShape 82"/>
          <p:cNvSpPr>
            <a:spLocks noChangeArrowheads="1"/>
          </p:cNvSpPr>
          <p:nvPr/>
        </p:nvSpPr>
        <p:spPr bwMode="auto">
          <a:xfrm>
            <a:off x="5940425" y="2636838"/>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40018" name="AutoShape 83"/>
          <p:cNvSpPr>
            <a:spLocks noChangeArrowheads="1"/>
          </p:cNvSpPr>
          <p:nvPr/>
        </p:nvSpPr>
        <p:spPr bwMode="auto">
          <a:xfrm>
            <a:off x="7019925" y="2781300"/>
            <a:ext cx="287338"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40019" name="AutoShape 84"/>
          <p:cNvSpPr>
            <a:spLocks noChangeArrowheads="1"/>
          </p:cNvSpPr>
          <p:nvPr/>
        </p:nvSpPr>
        <p:spPr bwMode="auto">
          <a:xfrm>
            <a:off x="6804025" y="2636838"/>
            <a:ext cx="287338"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40020" name="AutoShape 85"/>
          <p:cNvSpPr>
            <a:spLocks noChangeArrowheads="1"/>
          </p:cNvSpPr>
          <p:nvPr/>
        </p:nvSpPr>
        <p:spPr bwMode="auto">
          <a:xfrm>
            <a:off x="6300788" y="2781300"/>
            <a:ext cx="287337" cy="146050"/>
          </a:xfrm>
          <a:prstGeom prst="parallelogram">
            <a:avLst>
              <a:gd name="adj" fmla="val 129347"/>
            </a:avLst>
          </a:prstGeom>
          <a:solidFill>
            <a:srgbClr val="3366FF"/>
          </a:solidFill>
          <a:ln w="9525">
            <a:solidFill>
              <a:schemeClr val="tx1"/>
            </a:solidFill>
            <a:miter lim="800000"/>
            <a:headEnd/>
            <a:tailEnd/>
          </a:ln>
        </p:spPr>
        <p:txBody>
          <a:bodyPr wrap="none" anchor="ctr"/>
          <a:lstStyle/>
          <a:p>
            <a:endParaRPr lang="fr-FR"/>
          </a:p>
        </p:txBody>
      </p:sp>
      <p:sp>
        <p:nvSpPr>
          <p:cNvPr id="40021" name="AutoShape 86"/>
          <p:cNvSpPr>
            <a:spLocks noChangeArrowheads="1"/>
          </p:cNvSpPr>
          <p:nvPr/>
        </p:nvSpPr>
        <p:spPr bwMode="auto">
          <a:xfrm>
            <a:off x="4211638" y="29972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22" name="AutoShape 87"/>
          <p:cNvSpPr>
            <a:spLocks noChangeArrowheads="1"/>
          </p:cNvSpPr>
          <p:nvPr/>
        </p:nvSpPr>
        <p:spPr bwMode="auto">
          <a:xfrm>
            <a:off x="5291138" y="3141663"/>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23" name="AutoShape 88"/>
          <p:cNvSpPr>
            <a:spLocks noChangeArrowheads="1"/>
          </p:cNvSpPr>
          <p:nvPr/>
        </p:nvSpPr>
        <p:spPr bwMode="auto">
          <a:xfrm>
            <a:off x="5075238" y="2997200"/>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24" name="AutoShape 89"/>
          <p:cNvSpPr>
            <a:spLocks noChangeArrowheads="1"/>
          </p:cNvSpPr>
          <p:nvPr/>
        </p:nvSpPr>
        <p:spPr bwMode="auto">
          <a:xfrm>
            <a:off x="4572000" y="3141663"/>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25" name="AutoShape 90"/>
          <p:cNvSpPr>
            <a:spLocks noChangeArrowheads="1"/>
          </p:cNvSpPr>
          <p:nvPr/>
        </p:nvSpPr>
        <p:spPr bwMode="auto">
          <a:xfrm>
            <a:off x="2484438" y="33575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26" name="AutoShape 91"/>
          <p:cNvSpPr>
            <a:spLocks noChangeArrowheads="1"/>
          </p:cNvSpPr>
          <p:nvPr/>
        </p:nvSpPr>
        <p:spPr bwMode="auto">
          <a:xfrm>
            <a:off x="3563938" y="3502025"/>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27" name="AutoShape 92"/>
          <p:cNvSpPr>
            <a:spLocks noChangeArrowheads="1"/>
          </p:cNvSpPr>
          <p:nvPr/>
        </p:nvSpPr>
        <p:spPr bwMode="auto">
          <a:xfrm>
            <a:off x="3348038" y="3357563"/>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28" name="AutoShape 93"/>
          <p:cNvSpPr>
            <a:spLocks noChangeArrowheads="1"/>
          </p:cNvSpPr>
          <p:nvPr/>
        </p:nvSpPr>
        <p:spPr bwMode="auto">
          <a:xfrm>
            <a:off x="2844800" y="3502025"/>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29" name="AutoShape 94"/>
          <p:cNvSpPr>
            <a:spLocks noChangeArrowheads="1"/>
          </p:cNvSpPr>
          <p:nvPr/>
        </p:nvSpPr>
        <p:spPr bwMode="auto">
          <a:xfrm>
            <a:off x="4427538"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30" name="AutoShape 95"/>
          <p:cNvSpPr>
            <a:spLocks noChangeArrowheads="1"/>
          </p:cNvSpPr>
          <p:nvPr/>
        </p:nvSpPr>
        <p:spPr bwMode="auto">
          <a:xfrm>
            <a:off x="5507038" y="3860800"/>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1" name="AutoShape 96"/>
          <p:cNvSpPr>
            <a:spLocks noChangeArrowheads="1"/>
          </p:cNvSpPr>
          <p:nvPr/>
        </p:nvSpPr>
        <p:spPr bwMode="auto">
          <a:xfrm>
            <a:off x="5291138" y="3716338"/>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2" name="AutoShape 97"/>
          <p:cNvSpPr>
            <a:spLocks noChangeArrowheads="1"/>
          </p:cNvSpPr>
          <p:nvPr/>
        </p:nvSpPr>
        <p:spPr bwMode="auto">
          <a:xfrm>
            <a:off x="4787900" y="3860800"/>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3" name="AutoShape 98"/>
          <p:cNvSpPr>
            <a:spLocks noChangeArrowheads="1"/>
          </p:cNvSpPr>
          <p:nvPr/>
        </p:nvSpPr>
        <p:spPr bwMode="auto">
          <a:xfrm>
            <a:off x="323850" y="40767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34" name="AutoShape 99"/>
          <p:cNvSpPr>
            <a:spLocks noChangeArrowheads="1"/>
          </p:cNvSpPr>
          <p:nvPr/>
        </p:nvSpPr>
        <p:spPr bwMode="auto">
          <a:xfrm>
            <a:off x="1403350" y="4221163"/>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5" name="AutoShape 100"/>
          <p:cNvSpPr>
            <a:spLocks noChangeArrowheads="1"/>
          </p:cNvSpPr>
          <p:nvPr/>
        </p:nvSpPr>
        <p:spPr bwMode="auto">
          <a:xfrm>
            <a:off x="1187450" y="4076700"/>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6" name="AutoShape 101"/>
          <p:cNvSpPr>
            <a:spLocks noChangeArrowheads="1"/>
          </p:cNvSpPr>
          <p:nvPr/>
        </p:nvSpPr>
        <p:spPr bwMode="auto">
          <a:xfrm>
            <a:off x="684213" y="4221163"/>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7" name="AutoShape 102"/>
          <p:cNvSpPr>
            <a:spLocks noChangeArrowheads="1"/>
          </p:cNvSpPr>
          <p:nvPr/>
        </p:nvSpPr>
        <p:spPr bwMode="auto">
          <a:xfrm>
            <a:off x="3563938" y="4437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38" name="AutoShape 103"/>
          <p:cNvSpPr>
            <a:spLocks noChangeArrowheads="1"/>
          </p:cNvSpPr>
          <p:nvPr/>
        </p:nvSpPr>
        <p:spPr bwMode="auto">
          <a:xfrm>
            <a:off x="4643438" y="4581525"/>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39" name="AutoShape 104"/>
          <p:cNvSpPr>
            <a:spLocks noChangeArrowheads="1"/>
          </p:cNvSpPr>
          <p:nvPr/>
        </p:nvSpPr>
        <p:spPr bwMode="auto">
          <a:xfrm>
            <a:off x="4427538" y="4437063"/>
            <a:ext cx="287337"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40" name="AutoShape 105"/>
          <p:cNvSpPr>
            <a:spLocks noChangeArrowheads="1"/>
          </p:cNvSpPr>
          <p:nvPr/>
        </p:nvSpPr>
        <p:spPr bwMode="auto">
          <a:xfrm>
            <a:off x="3924300" y="4581525"/>
            <a:ext cx="287338" cy="146050"/>
          </a:xfrm>
          <a:prstGeom prst="parallelogram">
            <a:avLst>
              <a:gd name="adj" fmla="val 129347"/>
            </a:avLst>
          </a:prstGeom>
          <a:solidFill>
            <a:schemeClr val="bg1"/>
          </a:solidFill>
          <a:ln w="9525">
            <a:solidFill>
              <a:schemeClr val="tx1"/>
            </a:solidFill>
            <a:miter lim="800000"/>
            <a:headEnd/>
            <a:tailEnd/>
          </a:ln>
        </p:spPr>
        <p:txBody>
          <a:bodyPr wrap="none" anchor="ctr"/>
          <a:lstStyle/>
          <a:p>
            <a:endParaRPr lang="fr-FR"/>
          </a:p>
        </p:txBody>
      </p:sp>
      <p:sp>
        <p:nvSpPr>
          <p:cNvPr id="40041" name="AutoShape 106"/>
          <p:cNvSpPr>
            <a:spLocks noChangeArrowheads="1"/>
          </p:cNvSpPr>
          <p:nvPr/>
        </p:nvSpPr>
        <p:spPr bwMode="auto">
          <a:xfrm>
            <a:off x="716438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42" name="AutoShape 107"/>
          <p:cNvSpPr>
            <a:spLocks noChangeArrowheads="1"/>
          </p:cNvSpPr>
          <p:nvPr/>
        </p:nvSpPr>
        <p:spPr bwMode="auto">
          <a:xfrm>
            <a:off x="7956550" y="2636838"/>
            <a:ext cx="792163"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43" name="AutoShape 108"/>
          <p:cNvSpPr>
            <a:spLocks noChangeArrowheads="1"/>
          </p:cNvSpPr>
          <p:nvPr/>
        </p:nvSpPr>
        <p:spPr bwMode="auto">
          <a:xfrm>
            <a:off x="7740650" y="2781300"/>
            <a:ext cx="792163"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44" name="AutoShape 109"/>
          <p:cNvSpPr>
            <a:spLocks noChangeArrowheads="1"/>
          </p:cNvSpPr>
          <p:nvPr/>
        </p:nvSpPr>
        <p:spPr bwMode="auto">
          <a:xfrm>
            <a:off x="7380288" y="2636838"/>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45" name="AutoShape 110"/>
          <p:cNvSpPr>
            <a:spLocks noChangeArrowheads="1"/>
          </p:cNvSpPr>
          <p:nvPr/>
        </p:nvSpPr>
        <p:spPr bwMode="auto">
          <a:xfrm>
            <a:off x="7164388" y="2781300"/>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46" name="AutoShape 111"/>
          <p:cNvSpPr>
            <a:spLocks noChangeArrowheads="1"/>
          </p:cNvSpPr>
          <p:nvPr/>
        </p:nvSpPr>
        <p:spPr bwMode="auto">
          <a:xfrm>
            <a:off x="1763713" y="29972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47" name="AutoShape 112"/>
          <p:cNvSpPr>
            <a:spLocks noChangeArrowheads="1"/>
          </p:cNvSpPr>
          <p:nvPr/>
        </p:nvSpPr>
        <p:spPr bwMode="auto">
          <a:xfrm>
            <a:off x="2555875" y="2997200"/>
            <a:ext cx="792163"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48" name="AutoShape 113"/>
          <p:cNvSpPr>
            <a:spLocks noChangeArrowheads="1"/>
          </p:cNvSpPr>
          <p:nvPr/>
        </p:nvSpPr>
        <p:spPr bwMode="auto">
          <a:xfrm>
            <a:off x="2339975" y="3141663"/>
            <a:ext cx="792163"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49" name="AutoShape 114"/>
          <p:cNvSpPr>
            <a:spLocks noChangeArrowheads="1"/>
          </p:cNvSpPr>
          <p:nvPr/>
        </p:nvSpPr>
        <p:spPr bwMode="auto">
          <a:xfrm>
            <a:off x="1979613" y="2997200"/>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50" name="AutoShape 115"/>
          <p:cNvSpPr>
            <a:spLocks noChangeArrowheads="1"/>
          </p:cNvSpPr>
          <p:nvPr/>
        </p:nvSpPr>
        <p:spPr bwMode="auto">
          <a:xfrm>
            <a:off x="1763713" y="3141663"/>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51" name="AutoShape 116"/>
          <p:cNvSpPr>
            <a:spLocks noChangeArrowheads="1"/>
          </p:cNvSpPr>
          <p:nvPr/>
        </p:nvSpPr>
        <p:spPr bwMode="auto">
          <a:xfrm>
            <a:off x="4932363" y="33559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52" name="AutoShape 117"/>
          <p:cNvSpPr>
            <a:spLocks noChangeArrowheads="1"/>
          </p:cNvSpPr>
          <p:nvPr/>
        </p:nvSpPr>
        <p:spPr bwMode="auto">
          <a:xfrm>
            <a:off x="5724525" y="3355975"/>
            <a:ext cx="792163"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53" name="AutoShape 118"/>
          <p:cNvSpPr>
            <a:spLocks noChangeArrowheads="1"/>
          </p:cNvSpPr>
          <p:nvPr/>
        </p:nvSpPr>
        <p:spPr bwMode="auto">
          <a:xfrm>
            <a:off x="5508625" y="3500438"/>
            <a:ext cx="792163"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54" name="AutoShape 119"/>
          <p:cNvSpPr>
            <a:spLocks noChangeArrowheads="1"/>
          </p:cNvSpPr>
          <p:nvPr/>
        </p:nvSpPr>
        <p:spPr bwMode="auto">
          <a:xfrm>
            <a:off x="5148263" y="3355975"/>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55" name="AutoShape 120"/>
          <p:cNvSpPr>
            <a:spLocks noChangeArrowheads="1"/>
          </p:cNvSpPr>
          <p:nvPr/>
        </p:nvSpPr>
        <p:spPr bwMode="auto">
          <a:xfrm>
            <a:off x="4932363" y="3500438"/>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56" name="AutoShape 121"/>
          <p:cNvSpPr>
            <a:spLocks noChangeArrowheads="1"/>
          </p:cNvSpPr>
          <p:nvPr/>
        </p:nvSpPr>
        <p:spPr bwMode="auto">
          <a:xfrm>
            <a:off x="5219700" y="40767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57" name="AutoShape 122"/>
          <p:cNvSpPr>
            <a:spLocks noChangeArrowheads="1"/>
          </p:cNvSpPr>
          <p:nvPr/>
        </p:nvSpPr>
        <p:spPr bwMode="auto">
          <a:xfrm>
            <a:off x="6011863" y="4076700"/>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58" name="AutoShape 123"/>
          <p:cNvSpPr>
            <a:spLocks noChangeArrowheads="1"/>
          </p:cNvSpPr>
          <p:nvPr/>
        </p:nvSpPr>
        <p:spPr bwMode="auto">
          <a:xfrm>
            <a:off x="5795963" y="4221163"/>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59" name="AutoShape 124"/>
          <p:cNvSpPr>
            <a:spLocks noChangeArrowheads="1"/>
          </p:cNvSpPr>
          <p:nvPr/>
        </p:nvSpPr>
        <p:spPr bwMode="auto">
          <a:xfrm>
            <a:off x="5435600" y="4076700"/>
            <a:ext cx="792163"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60" name="AutoShape 125"/>
          <p:cNvSpPr>
            <a:spLocks noChangeArrowheads="1"/>
          </p:cNvSpPr>
          <p:nvPr/>
        </p:nvSpPr>
        <p:spPr bwMode="auto">
          <a:xfrm>
            <a:off x="5219700" y="4221163"/>
            <a:ext cx="792163"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61" name="AutoShape 126"/>
          <p:cNvSpPr>
            <a:spLocks noChangeArrowheads="1"/>
          </p:cNvSpPr>
          <p:nvPr/>
        </p:nvSpPr>
        <p:spPr bwMode="auto">
          <a:xfrm>
            <a:off x="2339975" y="4437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62" name="AutoShape 127"/>
          <p:cNvSpPr>
            <a:spLocks noChangeArrowheads="1"/>
          </p:cNvSpPr>
          <p:nvPr/>
        </p:nvSpPr>
        <p:spPr bwMode="auto">
          <a:xfrm>
            <a:off x="3132138" y="4437063"/>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63" name="AutoShape 128"/>
          <p:cNvSpPr>
            <a:spLocks noChangeArrowheads="1"/>
          </p:cNvSpPr>
          <p:nvPr/>
        </p:nvSpPr>
        <p:spPr bwMode="auto">
          <a:xfrm>
            <a:off x="2916238" y="4581525"/>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64" name="AutoShape 129"/>
          <p:cNvSpPr>
            <a:spLocks noChangeArrowheads="1"/>
          </p:cNvSpPr>
          <p:nvPr/>
        </p:nvSpPr>
        <p:spPr bwMode="auto">
          <a:xfrm>
            <a:off x="2555875" y="4437063"/>
            <a:ext cx="792163"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65" name="AutoShape 130"/>
          <p:cNvSpPr>
            <a:spLocks noChangeArrowheads="1"/>
          </p:cNvSpPr>
          <p:nvPr/>
        </p:nvSpPr>
        <p:spPr bwMode="auto">
          <a:xfrm>
            <a:off x="2339975" y="4581525"/>
            <a:ext cx="792163"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66" name="AutoShape 131"/>
          <p:cNvSpPr>
            <a:spLocks noChangeArrowheads="1"/>
          </p:cNvSpPr>
          <p:nvPr/>
        </p:nvSpPr>
        <p:spPr bwMode="auto">
          <a:xfrm>
            <a:off x="197961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067" name="AutoShape 132"/>
          <p:cNvSpPr>
            <a:spLocks noChangeArrowheads="1"/>
          </p:cNvSpPr>
          <p:nvPr/>
        </p:nvSpPr>
        <p:spPr bwMode="auto">
          <a:xfrm>
            <a:off x="2771775" y="3716338"/>
            <a:ext cx="792163"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68" name="AutoShape 133"/>
          <p:cNvSpPr>
            <a:spLocks noChangeArrowheads="1"/>
          </p:cNvSpPr>
          <p:nvPr/>
        </p:nvSpPr>
        <p:spPr bwMode="auto">
          <a:xfrm>
            <a:off x="2555875" y="3860800"/>
            <a:ext cx="792163"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69" name="AutoShape 134"/>
          <p:cNvSpPr>
            <a:spLocks noChangeArrowheads="1"/>
          </p:cNvSpPr>
          <p:nvPr/>
        </p:nvSpPr>
        <p:spPr bwMode="auto">
          <a:xfrm>
            <a:off x="2195513" y="3716338"/>
            <a:ext cx="792162" cy="144462"/>
          </a:xfrm>
          <a:prstGeom prst="parallelogram">
            <a:avLst>
              <a:gd name="adj" fmla="val 138459"/>
            </a:avLst>
          </a:prstGeom>
          <a:solidFill>
            <a:schemeClr val="bg1"/>
          </a:solidFill>
          <a:ln w="9525">
            <a:solidFill>
              <a:schemeClr val="tx1"/>
            </a:solidFill>
            <a:miter lim="800000"/>
            <a:headEnd/>
            <a:tailEnd/>
          </a:ln>
        </p:spPr>
        <p:txBody>
          <a:bodyPr wrap="none" anchor="ctr"/>
          <a:lstStyle/>
          <a:p>
            <a:endParaRPr lang="fr-FR"/>
          </a:p>
        </p:txBody>
      </p:sp>
      <p:sp>
        <p:nvSpPr>
          <p:cNvPr id="40070" name="AutoShape 135"/>
          <p:cNvSpPr>
            <a:spLocks noChangeArrowheads="1"/>
          </p:cNvSpPr>
          <p:nvPr/>
        </p:nvSpPr>
        <p:spPr bwMode="auto">
          <a:xfrm>
            <a:off x="1979613" y="3860800"/>
            <a:ext cx="792162" cy="144463"/>
          </a:xfrm>
          <a:prstGeom prst="parallelogram">
            <a:avLst>
              <a:gd name="adj" fmla="val 138458"/>
            </a:avLst>
          </a:prstGeom>
          <a:solidFill>
            <a:schemeClr val="bg1"/>
          </a:solidFill>
          <a:ln w="9525">
            <a:solidFill>
              <a:schemeClr val="tx1"/>
            </a:solidFill>
            <a:miter lim="800000"/>
            <a:headEnd/>
            <a:tailEnd/>
          </a:ln>
        </p:spPr>
        <p:txBody>
          <a:bodyPr wrap="none" anchor="ctr"/>
          <a:lstStyle/>
          <a:p>
            <a:endParaRPr lang="fr-FR"/>
          </a:p>
        </p:txBody>
      </p:sp>
      <p:sp>
        <p:nvSpPr>
          <p:cNvPr id="40071" name="AutoShape 136"/>
          <p:cNvSpPr>
            <a:spLocks noChangeArrowheads="1"/>
          </p:cNvSpPr>
          <p:nvPr/>
        </p:nvSpPr>
        <p:spPr bwMode="auto">
          <a:xfrm>
            <a:off x="539750" y="4437063"/>
            <a:ext cx="936625" cy="285750"/>
          </a:xfrm>
          <a:prstGeom prst="parallelogram">
            <a:avLst>
              <a:gd name="adj" fmla="val 140004"/>
            </a:avLst>
          </a:prstGeom>
          <a:solidFill>
            <a:schemeClr val="bg1"/>
          </a:solidFill>
          <a:ln w="9525">
            <a:solidFill>
              <a:schemeClr val="tx1"/>
            </a:solidFill>
            <a:miter lim="800000"/>
            <a:headEnd/>
            <a:tailEnd/>
          </a:ln>
        </p:spPr>
        <p:txBody>
          <a:bodyPr wrap="none" anchor="ctr"/>
          <a:lstStyle/>
          <a:p>
            <a:endParaRPr lang="fr-FR"/>
          </a:p>
        </p:txBody>
      </p:sp>
      <p:sp>
        <p:nvSpPr>
          <p:cNvPr id="40072" name="AutoShape 137"/>
          <p:cNvSpPr>
            <a:spLocks noChangeArrowheads="1"/>
          </p:cNvSpPr>
          <p:nvPr/>
        </p:nvSpPr>
        <p:spPr bwMode="auto">
          <a:xfrm>
            <a:off x="2195513" y="4076700"/>
            <a:ext cx="936625" cy="285750"/>
          </a:xfrm>
          <a:prstGeom prst="parallelogram">
            <a:avLst>
              <a:gd name="adj" fmla="val 140004"/>
            </a:avLst>
          </a:prstGeom>
          <a:solidFill>
            <a:schemeClr val="bg1"/>
          </a:solidFill>
          <a:ln w="9525">
            <a:solidFill>
              <a:schemeClr val="tx1"/>
            </a:solidFill>
            <a:miter lim="800000"/>
            <a:headEnd/>
            <a:tailEnd/>
          </a:ln>
        </p:spPr>
        <p:txBody>
          <a:bodyPr wrap="none" anchor="ctr"/>
          <a:lstStyle/>
          <a:p>
            <a:endParaRPr lang="fr-FR"/>
          </a:p>
        </p:txBody>
      </p:sp>
      <p:sp>
        <p:nvSpPr>
          <p:cNvPr id="40073" name="AutoShape 138"/>
          <p:cNvSpPr>
            <a:spLocks noChangeArrowheads="1"/>
          </p:cNvSpPr>
          <p:nvPr/>
        </p:nvSpPr>
        <p:spPr bwMode="auto">
          <a:xfrm>
            <a:off x="6300788" y="3716338"/>
            <a:ext cx="936625" cy="285750"/>
          </a:xfrm>
          <a:prstGeom prst="parallelogram">
            <a:avLst>
              <a:gd name="adj" fmla="val 140004"/>
            </a:avLst>
          </a:prstGeom>
          <a:solidFill>
            <a:schemeClr val="bg1"/>
          </a:solidFill>
          <a:ln w="9525">
            <a:solidFill>
              <a:schemeClr val="tx1"/>
            </a:solidFill>
            <a:miter lim="800000"/>
            <a:headEnd/>
            <a:tailEnd/>
          </a:ln>
        </p:spPr>
        <p:txBody>
          <a:bodyPr wrap="none" anchor="ctr"/>
          <a:lstStyle/>
          <a:p>
            <a:endParaRPr lang="fr-FR"/>
          </a:p>
        </p:txBody>
      </p:sp>
      <p:sp>
        <p:nvSpPr>
          <p:cNvPr id="40074" name="AutoShape 139"/>
          <p:cNvSpPr>
            <a:spLocks noChangeArrowheads="1"/>
          </p:cNvSpPr>
          <p:nvPr/>
        </p:nvSpPr>
        <p:spPr bwMode="auto">
          <a:xfrm>
            <a:off x="4356100" y="3357563"/>
            <a:ext cx="936625" cy="285750"/>
          </a:xfrm>
          <a:prstGeom prst="parallelogram">
            <a:avLst>
              <a:gd name="adj" fmla="val 140004"/>
            </a:avLst>
          </a:prstGeom>
          <a:solidFill>
            <a:schemeClr val="bg1"/>
          </a:solidFill>
          <a:ln w="9525">
            <a:solidFill>
              <a:schemeClr val="tx1"/>
            </a:solidFill>
            <a:miter lim="800000"/>
            <a:headEnd/>
            <a:tailEnd/>
          </a:ln>
        </p:spPr>
        <p:txBody>
          <a:bodyPr wrap="none" anchor="ctr"/>
          <a:lstStyle/>
          <a:p>
            <a:endParaRPr lang="fr-FR"/>
          </a:p>
        </p:txBody>
      </p:sp>
      <p:sp>
        <p:nvSpPr>
          <p:cNvPr id="40075" name="AutoShape 140"/>
          <p:cNvSpPr>
            <a:spLocks noChangeArrowheads="1"/>
          </p:cNvSpPr>
          <p:nvPr/>
        </p:nvSpPr>
        <p:spPr bwMode="auto">
          <a:xfrm>
            <a:off x="6084888" y="2997200"/>
            <a:ext cx="936625" cy="285750"/>
          </a:xfrm>
          <a:prstGeom prst="parallelogram">
            <a:avLst>
              <a:gd name="adj" fmla="val 140004"/>
            </a:avLst>
          </a:prstGeom>
          <a:solidFill>
            <a:schemeClr val="bg1"/>
          </a:solidFill>
          <a:ln w="9525">
            <a:solidFill>
              <a:schemeClr val="tx1"/>
            </a:solidFill>
            <a:miter lim="800000"/>
            <a:headEnd/>
            <a:tailEnd/>
          </a:ln>
        </p:spPr>
        <p:txBody>
          <a:bodyPr wrap="none" anchor="ctr"/>
          <a:lstStyle/>
          <a:p>
            <a:endParaRPr lang="fr-FR"/>
          </a:p>
        </p:txBody>
      </p:sp>
      <p:sp>
        <p:nvSpPr>
          <p:cNvPr id="40076" name="AutoShape 141"/>
          <p:cNvSpPr>
            <a:spLocks noChangeArrowheads="1"/>
          </p:cNvSpPr>
          <p:nvPr/>
        </p:nvSpPr>
        <p:spPr bwMode="auto">
          <a:xfrm>
            <a:off x="2916238" y="2636838"/>
            <a:ext cx="936625" cy="285750"/>
          </a:xfrm>
          <a:prstGeom prst="parallelogram">
            <a:avLst>
              <a:gd name="adj" fmla="val 1400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0077" name="AutoShape 142"/>
          <p:cNvSpPr>
            <a:spLocks noChangeArrowheads="1"/>
          </p:cNvSpPr>
          <p:nvPr/>
        </p:nvSpPr>
        <p:spPr bwMode="auto">
          <a:xfrm>
            <a:off x="4572000" y="2276475"/>
            <a:ext cx="936625" cy="285750"/>
          </a:xfrm>
          <a:prstGeom prst="parallelogram">
            <a:avLst>
              <a:gd name="adj" fmla="val 1400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pic>
        <p:nvPicPr>
          <p:cNvPr id="40078" name="Picture 143"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79" name="Picture 165" descr="proprio_gris_clai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170021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80" name="Picture 166" descr="proprio_orange_clai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20605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81" name="Rectangle 173"/>
          <p:cNvSpPr>
            <a:spLocks noChangeArrowheads="1"/>
          </p:cNvSpPr>
          <p:nvPr/>
        </p:nvSpPr>
        <p:spPr bwMode="auto">
          <a:xfrm>
            <a:off x="1403350" y="908050"/>
            <a:ext cx="6532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t>Un taux de propriété supérieur dans l’exploitation 3 arboricole,</a:t>
            </a:r>
          </a:p>
          <a:p>
            <a:r>
              <a:rPr lang="fr-FR"/>
              <a:t>en raison de l’investissement dans les cultures pérennes</a:t>
            </a:r>
          </a:p>
        </p:txBody>
      </p:sp>
      <p:sp>
        <p:nvSpPr>
          <p:cNvPr id="148"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008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FEEDA2-A1B5-44B4-8AFC-1E0FD933E05B}" type="slidenum">
              <a:rPr lang="fr-FR" smtClean="0"/>
              <a:pPr eaLnBrk="1" hangingPunct="1"/>
              <a:t>38</a:t>
            </a:fld>
            <a:endParaRPr lang="fr-F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38"/>
          <p:cNvSpPr txBox="1">
            <a:spLocks noChangeArrowheads="1"/>
          </p:cNvSpPr>
          <p:nvPr/>
        </p:nvSpPr>
        <p:spPr bwMode="auto">
          <a:xfrm>
            <a:off x="1403350" y="915988"/>
            <a:ext cx="6697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Une parcelle cultivée ou un « îlot de cultures » ne correspond pas (en général) à une parcelle cadastrale</a:t>
            </a:r>
          </a:p>
        </p:txBody>
      </p:sp>
      <p:sp>
        <p:nvSpPr>
          <p:cNvPr id="40963" name="AutoShape 140"/>
          <p:cNvSpPr>
            <a:spLocks noChangeArrowheads="1"/>
          </p:cNvSpPr>
          <p:nvPr/>
        </p:nvSpPr>
        <p:spPr bwMode="auto">
          <a:xfrm>
            <a:off x="2698750" y="2276475"/>
            <a:ext cx="1582738" cy="285750"/>
          </a:xfrm>
          <a:prstGeom prst="parallelogram">
            <a:avLst>
              <a:gd name="adj" fmla="val 138472"/>
            </a:avLst>
          </a:prstGeom>
          <a:solidFill>
            <a:srgbClr val="FFFF99"/>
          </a:solidFill>
          <a:ln w="9525">
            <a:solidFill>
              <a:schemeClr val="tx1"/>
            </a:solidFill>
            <a:miter lim="800000"/>
            <a:headEnd/>
            <a:tailEnd/>
          </a:ln>
        </p:spPr>
        <p:txBody>
          <a:bodyPr wrap="none" anchor="ctr"/>
          <a:lstStyle/>
          <a:p>
            <a:endParaRPr lang="fr-FR"/>
          </a:p>
        </p:txBody>
      </p:sp>
      <p:sp>
        <p:nvSpPr>
          <p:cNvPr id="40964" name="AutoShape 139"/>
          <p:cNvSpPr>
            <a:spLocks noChangeArrowheads="1"/>
          </p:cNvSpPr>
          <p:nvPr/>
        </p:nvSpPr>
        <p:spPr bwMode="auto">
          <a:xfrm>
            <a:off x="2698750" y="2276475"/>
            <a:ext cx="863600" cy="287338"/>
          </a:xfrm>
          <a:prstGeom prst="parallelogram">
            <a:avLst>
              <a:gd name="adj" fmla="val 137016"/>
            </a:avLst>
          </a:prstGeom>
          <a:solidFill>
            <a:srgbClr val="CCFFFF"/>
          </a:solidFill>
          <a:ln w="9525">
            <a:solidFill>
              <a:schemeClr val="tx1"/>
            </a:solidFill>
            <a:miter lim="800000"/>
            <a:headEnd/>
            <a:tailEnd/>
          </a:ln>
        </p:spPr>
        <p:txBody>
          <a:bodyPr wrap="none" anchor="ctr"/>
          <a:lstStyle/>
          <a:p>
            <a:endParaRPr lang="fr-FR"/>
          </a:p>
        </p:txBody>
      </p:sp>
      <p:sp>
        <p:nvSpPr>
          <p:cNvPr id="40965" name="AutoShape 141"/>
          <p:cNvSpPr>
            <a:spLocks noChangeArrowheads="1"/>
          </p:cNvSpPr>
          <p:nvPr/>
        </p:nvSpPr>
        <p:spPr bwMode="auto">
          <a:xfrm>
            <a:off x="3419475" y="2276475"/>
            <a:ext cx="865188" cy="144463"/>
          </a:xfrm>
          <a:prstGeom prst="parallelogram">
            <a:avLst>
              <a:gd name="adj" fmla="val 136250"/>
            </a:avLst>
          </a:prstGeom>
          <a:solidFill>
            <a:srgbClr val="FFFF99"/>
          </a:solidFill>
          <a:ln w="9525">
            <a:solidFill>
              <a:schemeClr val="tx1"/>
            </a:solidFill>
            <a:miter lim="800000"/>
            <a:headEnd/>
            <a:tailEnd/>
          </a:ln>
        </p:spPr>
        <p:txBody>
          <a:bodyPr wrap="none" anchor="ctr"/>
          <a:lstStyle/>
          <a:p>
            <a:endParaRPr lang="fr-FR"/>
          </a:p>
        </p:txBody>
      </p:sp>
      <p:sp>
        <p:nvSpPr>
          <p:cNvPr id="40966" name="AutoShape 142"/>
          <p:cNvSpPr>
            <a:spLocks noChangeArrowheads="1"/>
          </p:cNvSpPr>
          <p:nvPr/>
        </p:nvSpPr>
        <p:spPr bwMode="auto">
          <a:xfrm>
            <a:off x="3925888" y="2276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0967" name="AutoShape 143"/>
          <p:cNvSpPr>
            <a:spLocks noChangeArrowheads="1"/>
          </p:cNvSpPr>
          <p:nvPr/>
        </p:nvSpPr>
        <p:spPr bwMode="auto">
          <a:xfrm>
            <a:off x="3925888" y="2276475"/>
            <a:ext cx="719137" cy="288925"/>
          </a:xfrm>
          <a:prstGeom prst="parallelogram">
            <a:avLst>
              <a:gd name="adj" fmla="val 136815"/>
            </a:avLst>
          </a:prstGeom>
          <a:solidFill>
            <a:srgbClr val="CC0000"/>
          </a:solidFill>
          <a:ln w="9525">
            <a:solidFill>
              <a:schemeClr val="tx1"/>
            </a:solidFill>
            <a:miter lim="800000"/>
            <a:headEnd/>
            <a:tailEnd/>
          </a:ln>
        </p:spPr>
        <p:txBody>
          <a:bodyPr wrap="none" anchor="ctr"/>
          <a:lstStyle/>
          <a:p>
            <a:endParaRPr lang="fr-FR"/>
          </a:p>
        </p:txBody>
      </p:sp>
      <p:sp>
        <p:nvSpPr>
          <p:cNvPr id="40968" name="AutoShape 144"/>
          <p:cNvSpPr>
            <a:spLocks noChangeArrowheads="1"/>
          </p:cNvSpPr>
          <p:nvPr/>
        </p:nvSpPr>
        <p:spPr bwMode="auto">
          <a:xfrm>
            <a:off x="4213225" y="2276475"/>
            <a:ext cx="792163" cy="288925"/>
          </a:xfrm>
          <a:prstGeom prst="parallelogram">
            <a:avLst>
              <a:gd name="adj" fmla="val 139017"/>
            </a:avLst>
          </a:prstGeom>
          <a:solidFill>
            <a:srgbClr val="00FF00"/>
          </a:solidFill>
          <a:ln w="9525">
            <a:solidFill>
              <a:schemeClr val="tx1"/>
            </a:solidFill>
            <a:miter lim="800000"/>
            <a:headEnd/>
            <a:tailEnd/>
          </a:ln>
        </p:spPr>
        <p:txBody>
          <a:bodyPr wrap="none" anchor="ctr"/>
          <a:lstStyle/>
          <a:p>
            <a:endParaRPr lang="fr-FR"/>
          </a:p>
        </p:txBody>
      </p:sp>
      <p:sp>
        <p:nvSpPr>
          <p:cNvPr id="40969" name="AutoShape 34"/>
          <p:cNvSpPr>
            <a:spLocks noChangeArrowheads="1"/>
          </p:cNvSpPr>
          <p:nvPr/>
        </p:nvSpPr>
        <p:spPr bwMode="auto">
          <a:xfrm>
            <a:off x="514985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0970" name="AutoShape 147"/>
          <p:cNvSpPr>
            <a:spLocks noChangeArrowheads="1"/>
          </p:cNvSpPr>
          <p:nvPr/>
        </p:nvSpPr>
        <p:spPr bwMode="auto">
          <a:xfrm>
            <a:off x="5942013" y="2276475"/>
            <a:ext cx="792162" cy="144463"/>
          </a:xfrm>
          <a:prstGeom prst="parallelogram">
            <a:avLst>
              <a:gd name="adj" fmla="val 138458"/>
            </a:avLst>
          </a:prstGeom>
          <a:solidFill>
            <a:srgbClr val="00FF00"/>
          </a:solidFill>
          <a:ln w="9525">
            <a:solidFill>
              <a:schemeClr val="tx1"/>
            </a:solidFill>
            <a:miter lim="800000"/>
            <a:headEnd/>
            <a:tailEnd/>
          </a:ln>
        </p:spPr>
        <p:txBody>
          <a:bodyPr wrap="none" anchor="ctr"/>
          <a:lstStyle/>
          <a:p>
            <a:endParaRPr lang="fr-FR"/>
          </a:p>
        </p:txBody>
      </p:sp>
      <p:sp>
        <p:nvSpPr>
          <p:cNvPr id="40971" name="AutoShape 153"/>
          <p:cNvSpPr>
            <a:spLocks noChangeArrowheads="1"/>
          </p:cNvSpPr>
          <p:nvPr/>
        </p:nvSpPr>
        <p:spPr bwMode="auto">
          <a:xfrm>
            <a:off x="5726113" y="2420938"/>
            <a:ext cx="792162" cy="144462"/>
          </a:xfrm>
          <a:prstGeom prst="parallelogram">
            <a:avLst>
              <a:gd name="adj" fmla="val 138459"/>
            </a:avLst>
          </a:prstGeom>
          <a:solidFill>
            <a:srgbClr val="FFFF99"/>
          </a:solidFill>
          <a:ln w="9525">
            <a:solidFill>
              <a:schemeClr val="tx1"/>
            </a:solidFill>
            <a:miter lim="800000"/>
            <a:headEnd/>
            <a:tailEnd/>
          </a:ln>
        </p:spPr>
        <p:txBody>
          <a:bodyPr wrap="none" anchor="ctr"/>
          <a:lstStyle/>
          <a:p>
            <a:endParaRPr lang="fr-FR"/>
          </a:p>
        </p:txBody>
      </p:sp>
      <p:sp>
        <p:nvSpPr>
          <p:cNvPr id="40972" name="AutoShape 154"/>
          <p:cNvSpPr>
            <a:spLocks noChangeArrowheads="1"/>
          </p:cNvSpPr>
          <p:nvPr/>
        </p:nvSpPr>
        <p:spPr bwMode="auto">
          <a:xfrm>
            <a:off x="5365750" y="2276475"/>
            <a:ext cx="792163" cy="144463"/>
          </a:xfrm>
          <a:prstGeom prst="parallelogram">
            <a:avLst>
              <a:gd name="adj" fmla="val 138458"/>
            </a:avLst>
          </a:prstGeom>
          <a:solidFill>
            <a:srgbClr val="CC0000"/>
          </a:solidFill>
          <a:ln w="9525">
            <a:solidFill>
              <a:schemeClr val="tx1"/>
            </a:solidFill>
            <a:miter lim="800000"/>
            <a:headEnd/>
            <a:tailEnd/>
          </a:ln>
        </p:spPr>
        <p:txBody>
          <a:bodyPr wrap="none" anchor="ctr"/>
          <a:lstStyle/>
          <a:p>
            <a:endParaRPr lang="fr-FR"/>
          </a:p>
        </p:txBody>
      </p:sp>
      <p:sp>
        <p:nvSpPr>
          <p:cNvPr id="40973" name="AutoShape 155"/>
          <p:cNvSpPr>
            <a:spLocks noChangeArrowheads="1"/>
          </p:cNvSpPr>
          <p:nvPr/>
        </p:nvSpPr>
        <p:spPr bwMode="auto">
          <a:xfrm>
            <a:off x="5149850" y="2420938"/>
            <a:ext cx="792163" cy="144462"/>
          </a:xfrm>
          <a:prstGeom prst="parallelogram">
            <a:avLst>
              <a:gd name="adj" fmla="val 138459"/>
            </a:avLst>
          </a:prstGeom>
          <a:solidFill>
            <a:srgbClr val="00FF00"/>
          </a:solidFill>
          <a:ln w="9525">
            <a:solidFill>
              <a:schemeClr val="tx1"/>
            </a:solidFill>
            <a:miter lim="800000"/>
            <a:headEnd/>
            <a:tailEnd/>
          </a:ln>
        </p:spPr>
        <p:txBody>
          <a:bodyPr wrap="none" anchor="ctr"/>
          <a:lstStyle/>
          <a:p>
            <a:endParaRPr lang="fr-FR"/>
          </a:p>
        </p:txBody>
      </p:sp>
      <p:sp>
        <p:nvSpPr>
          <p:cNvPr id="40974" name="AutoShape 152"/>
          <p:cNvSpPr>
            <a:spLocks noChangeArrowheads="1"/>
          </p:cNvSpPr>
          <p:nvPr/>
        </p:nvSpPr>
        <p:spPr bwMode="auto">
          <a:xfrm>
            <a:off x="6373813" y="22764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40975" name="AutoShape 156"/>
          <p:cNvSpPr>
            <a:spLocks noChangeArrowheads="1"/>
          </p:cNvSpPr>
          <p:nvPr/>
        </p:nvSpPr>
        <p:spPr bwMode="auto">
          <a:xfrm>
            <a:off x="6661150" y="2276475"/>
            <a:ext cx="1295400" cy="73025"/>
          </a:xfrm>
          <a:prstGeom prst="parallelogram">
            <a:avLst>
              <a:gd name="adj" fmla="val 138874"/>
            </a:avLst>
          </a:prstGeom>
          <a:solidFill>
            <a:srgbClr val="C0C0C0"/>
          </a:solidFill>
          <a:ln w="9525">
            <a:solidFill>
              <a:schemeClr val="tx1"/>
            </a:solidFill>
            <a:miter lim="800000"/>
            <a:headEnd/>
            <a:tailEnd/>
          </a:ln>
        </p:spPr>
        <p:txBody>
          <a:bodyPr wrap="none" anchor="ctr"/>
          <a:lstStyle/>
          <a:p>
            <a:endParaRPr lang="fr-FR"/>
          </a:p>
        </p:txBody>
      </p:sp>
      <p:sp>
        <p:nvSpPr>
          <p:cNvPr id="40976" name="AutoShape 157"/>
          <p:cNvSpPr>
            <a:spLocks noChangeArrowheads="1"/>
          </p:cNvSpPr>
          <p:nvPr/>
        </p:nvSpPr>
        <p:spPr bwMode="auto">
          <a:xfrm>
            <a:off x="6556375" y="2349500"/>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40977" name="AutoShape 158"/>
          <p:cNvSpPr>
            <a:spLocks noChangeArrowheads="1"/>
          </p:cNvSpPr>
          <p:nvPr/>
        </p:nvSpPr>
        <p:spPr bwMode="auto">
          <a:xfrm>
            <a:off x="6454775" y="2420938"/>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40978" name="AutoShape 160"/>
          <p:cNvSpPr>
            <a:spLocks noChangeArrowheads="1"/>
          </p:cNvSpPr>
          <p:nvPr/>
        </p:nvSpPr>
        <p:spPr bwMode="auto">
          <a:xfrm>
            <a:off x="7597775" y="2276475"/>
            <a:ext cx="1582738" cy="287338"/>
          </a:xfrm>
          <a:prstGeom prst="parallelogram">
            <a:avLst>
              <a:gd name="adj" fmla="val 137707"/>
            </a:avLst>
          </a:prstGeom>
          <a:solidFill>
            <a:srgbClr val="C0C0C0"/>
          </a:solidFill>
          <a:ln w="9525">
            <a:solidFill>
              <a:schemeClr val="tx1"/>
            </a:solidFill>
            <a:miter lim="800000"/>
            <a:headEnd/>
            <a:tailEnd/>
          </a:ln>
        </p:spPr>
        <p:txBody>
          <a:bodyPr wrap="none" anchor="ctr"/>
          <a:lstStyle/>
          <a:p>
            <a:endParaRPr lang="fr-FR"/>
          </a:p>
        </p:txBody>
      </p:sp>
      <p:sp>
        <p:nvSpPr>
          <p:cNvPr id="40979" name="AutoShape 161"/>
          <p:cNvSpPr>
            <a:spLocks noChangeArrowheads="1"/>
          </p:cNvSpPr>
          <p:nvPr/>
        </p:nvSpPr>
        <p:spPr bwMode="auto">
          <a:xfrm>
            <a:off x="8677275" y="2420938"/>
            <a:ext cx="287338" cy="146050"/>
          </a:xfrm>
          <a:prstGeom prst="parallelogram">
            <a:avLst>
              <a:gd name="adj" fmla="val 129347"/>
            </a:avLst>
          </a:prstGeom>
          <a:solidFill>
            <a:srgbClr val="C0C0C0"/>
          </a:solidFill>
          <a:ln w="9525">
            <a:solidFill>
              <a:schemeClr val="tx1"/>
            </a:solidFill>
            <a:miter lim="800000"/>
            <a:headEnd/>
            <a:tailEnd/>
          </a:ln>
        </p:spPr>
        <p:txBody>
          <a:bodyPr wrap="none" anchor="ctr"/>
          <a:lstStyle/>
          <a:p>
            <a:endParaRPr lang="fr-FR"/>
          </a:p>
        </p:txBody>
      </p:sp>
      <p:sp>
        <p:nvSpPr>
          <p:cNvPr id="40980" name="AutoShape 162"/>
          <p:cNvSpPr>
            <a:spLocks noChangeArrowheads="1"/>
          </p:cNvSpPr>
          <p:nvPr/>
        </p:nvSpPr>
        <p:spPr bwMode="auto">
          <a:xfrm>
            <a:off x="8461375" y="2276475"/>
            <a:ext cx="287338" cy="146050"/>
          </a:xfrm>
          <a:prstGeom prst="parallelogram">
            <a:avLst>
              <a:gd name="adj" fmla="val 129347"/>
            </a:avLst>
          </a:prstGeom>
          <a:solidFill>
            <a:srgbClr val="C0C0C0"/>
          </a:solidFill>
          <a:ln w="9525">
            <a:solidFill>
              <a:schemeClr val="tx1"/>
            </a:solidFill>
            <a:miter lim="800000"/>
            <a:headEnd/>
            <a:tailEnd/>
          </a:ln>
        </p:spPr>
        <p:txBody>
          <a:bodyPr wrap="none" anchor="ctr"/>
          <a:lstStyle/>
          <a:p>
            <a:endParaRPr lang="fr-FR"/>
          </a:p>
        </p:txBody>
      </p:sp>
      <p:sp>
        <p:nvSpPr>
          <p:cNvPr id="40981" name="AutoShape 163"/>
          <p:cNvSpPr>
            <a:spLocks noChangeArrowheads="1"/>
          </p:cNvSpPr>
          <p:nvPr/>
        </p:nvSpPr>
        <p:spPr bwMode="auto">
          <a:xfrm>
            <a:off x="7958138" y="2420938"/>
            <a:ext cx="287337"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40982" name="AutoShape 166"/>
          <p:cNvSpPr>
            <a:spLocks noChangeArrowheads="1"/>
          </p:cNvSpPr>
          <p:nvPr/>
        </p:nvSpPr>
        <p:spPr bwMode="auto">
          <a:xfrm>
            <a:off x="2987675" y="2997200"/>
            <a:ext cx="1582738" cy="285750"/>
          </a:xfrm>
          <a:prstGeom prst="parallelogram">
            <a:avLst>
              <a:gd name="adj" fmla="val 138472"/>
            </a:avLst>
          </a:prstGeom>
          <a:solidFill>
            <a:srgbClr val="339966"/>
          </a:solidFill>
          <a:ln w="9525">
            <a:solidFill>
              <a:schemeClr val="tx1"/>
            </a:solidFill>
            <a:miter lim="800000"/>
            <a:headEnd/>
            <a:tailEnd/>
          </a:ln>
        </p:spPr>
        <p:txBody>
          <a:bodyPr wrap="none" anchor="ctr"/>
          <a:lstStyle/>
          <a:p>
            <a:endParaRPr lang="fr-FR"/>
          </a:p>
        </p:txBody>
      </p:sp>
      <p:sp>
        <p:nvSpPr>
          <p:cNvPr id="40983" name="AutoShape 167"/>
          <p:cNvSpPr>
            <a:spLocks noChangeArrowheads="1"/>
          </p:cNvSpPr>
          <p:nvPr/>
        </p:nvSpPr>
        <p:spPr bwMode="auto">
          <a:xfrm>
            <a:off x="2987675" y="2997200"/>
            <a:ext cx="863600" cy="287338"/>
          </a:xfrm>
          <a:prstGeom prst="parallelogram">
            <a:avLst>
              <a:gd name="adj" fmla="val 137016"/>
            </a:avLst>
          </a:prstGeom>
          <a:solidFill>
            <a:srgbClr val="66FFCC"/>
          </a:solidFill>
          <a:ln w="9525">
            <a:solidFill>
              <a:schemeClr val="tx1"/>
            </a:solidFill>
            <a:miter lim="800000"/>
            <a:headEnd/>
            <a:tailEnd/>
          </a:ln>
        </p:spPr>
        <p:txBody>
          <a:bodyPr wrap="none" anchor="ctr"/>
          <a:lstStyle/>
          <a:p>
            <a:endParaRPr lang="fr-FR"/>
          </a:p>
        </p:txBody>
      </p:sp>
      <p:sp>
        <p:nvSpPr>
          <p:cNvPr id="40984" name="AutoShape 168"/>
          <p:cNvSpPr>
            <a:spLocks noChangeArrowheads="1"/>
          </p:cNvSpPr>
          <p:nvPr/>
        </p:nvSpPr>
        <p:spPr bwMode="auto">
          <a:xfrm>
            <a:off x="3708400" y="2997200"/>
            <a:ext cx="865188" cy="144463"/>
          </a:xfrm>
          <a:prstGeom prst="parallelogram">
            <a:avLst>
              <a:gd name="adj" fmla="val 136250"/>
            </a:avLst>
          </a:prstGeom>
          <a:solidFill>
            <a:srgbClr val="66FFCC"/>
          </a:solidFill>
          <a:ln w="9525">
            <a:solidFill>
              <a:schemeClr val="tx1"/>
            </a:solidFill>
            <a:miter lim="800000"/>
            <a:headEnd/>
            <a:tailEnd/>
          </a:ln>
        </p:spPr>
        <p:txBody>
          <a:bodyPr wrap="none" anchor="ctr"/>
          <a:lstStyle/>
          <a:p>
            <a:endParaRPr lang="fr-FR"/>
          </a:p>
        </p:txBody>
      </p:sp>
      <p:sp>
        <p:nvSpPr>
          <p:cNvPr id="40985" name="AutoShape 170"/>
          <p:cNvSpPr>
            <a:spLocks noChangeArrowheads="1"/>
          </p:cNvSpPr>
          <p:nvPr/>
        </p:nvSpPr>
        <p:spPr bwMode="auto">
          <a:xfrm>
            <a:off x="4714875" y="2636838"/>
            <a:ext cx="1582738" cy="285750"/>
          </a:xfrm>
          <a:prstGeom prst="parallelogram">
            <a:avLst>
              <a:gd name="adj" fmla="val 138472"/>
            </a:avLst>
          </a:prstGeom>
          <a:solidFill>
            <a:srgbClr val="808000"/>
          </a:solidFill>
          <a:ln w="9525">
            <a:solidFill>
              <a:schemeClr val="tx1"/>
            </a:solidFill>
            <a:miter lim="800000"/>
            <a:headEnd/>
            <a:tailEnd/>
          </a:ln>
        </p:spPr>
        <p:txBody>
          <a:bodyPr wrap="none" anchor="ctr"/>
          <a:lstStyle/>
          <a:p>
            <a:endParaRPr lang="fr-FR"/>
          </a:p>
        </p:txBody>
      </p:sp>
      <p:sp>
        <p:nvSpPr>
          <p:cNvPr id="40986" name="AutoShape 171"/>
          <p:cNvSpPr>
            <a:spLocks noChangeArrowheads="1"/>
          </p:cNvSpPr>
          <p:nvPr/>
        </p:nvSpPr>
        <p:spPr bwMode="auto">
          <a:xfrm>
            <a:off x="4714875" y="2636838"/>
            <a:ext cx="863600" cy="287337"/>
          </a:xfrm>
          <a:prstGeom prst="parallelogram">
            <a:avLst>
              <a:gd name="adj" fmla="val 137016"/>
            </a:avLst>
          </a:prstGeom>
          <a:solidFill>
            <a:srgbClr val="00FF00"/>
          </a:solidFill>
          <a:ln w="9525">
            <a:solidFill>
              <a:schemeClr val="tx1"/>
            </a:solidFill>
            <a:miter lim="800000"/>
            <a:headEnd/>
            <a:tailEnd/>
          </a:ln>
        </p:spPr>
        <p:txBody>
          <a:bodyPr wrap="none" anchor="ctr"/>
          <a:lstStyle/>
          <a:p>
            <a:endParaRPr lang="fr-FR"/>
          </a:p>
        </p:txBody>
      </p:sp>
      <p:sp>
        <p:nvSpPr>
          <p:cNvPr id="40987" name="AutoShape 172"/>
          <p:cNvSpPr>
            <a:spLocks noChangeArrowheads="1"/>
          </p:cNvSpPr>
          <p:nvPr/>
        </p:nvSpPr>
        <p:spPr bwMode="auto">
          <a:xfrm>
            <a:off x="5435600" y="2636838"/>
            <a:ext cx="865188" cy="144462"/>
          </a:xfrm>
          <a:prstGeom prst="parallelogram">
            <a:avLst>
              <a:gd name="adj" fmla="val 136251"/>
            </a:avLst>
          </a:prstGeom>
          <a:solidFill>
            <a:srgbClr val="FFFF99"/>
          </a:solidFill>
          <a:ln w="9525">
            <a:solidFill>
              <a:schemeClr val="tx1"/>
            </a:solidFill>
            <a:miter lim="800000"/>
            <a:headEnd/>
            <a:tailEnd/>
          </a:ln>
        </p:spPr>
        <p:txBody>
          <a:bodyPr wrap="none" anchor="ctr"/>
          <a:lstStyle/>
          <a:p>
            <a:endParaRPr lang="fr-FR"/>
          </a:p>
        </p:txBody>
      </p:sp>
      <p:sp>
        <p:nvSpPr>
          <p:cNvPr id="40988" name="AutoShape 174"/>
          <p:cNvSpPr>
            <a:spLocks noChangeArrowheads="1"/>
          </p:cNvSpPr>
          <p:nvPr/>
        </p:nvSpPr>
        <p:spPr bwMode="auto">
          <a:xfrm>
            <a:off x="6156325" y="3357563"/>
            <a:ext cx="1582738" cy="285750"/>
          </a:xfrm>
          <a:prstGeom prst="parallelogram">
            <a:avLst>
              <a:gd name="adj" fmla="val 138472"/>
            </a:avLst>
          </a:prstGeom>
          <a:solidFill>
            <a:srgbClr val="FF6600"/>
          </a:solidFill>
          <a:ln w="9525">
            <a:solidFill>
              <a:schemeClr val="tx1"/>
            </a:solidFill>
            <a:miter lim="800000"/>
            <a:headEnd/>
            <a:tailEnd/>
          </a:ln>
        </p:spPr>
        <p:txBody>
          <a:bodyPr wrap="none" anchor="ctr"/>
          <a:lstStyle/>
          <a:p>
            <a:endParaRPr lang="fr-FR"/>
          </a:p>
        </p:txBody>
      </p:sp>
      <p:sp>
        <p:nvSpPr>
          <p:cNvPr id="40989" name="AutoShape 175"/>
          <p:cNvSpPr>
            <a:spLocks noChangeArrowheads="1"/>
          </p:cNvSpPr>
          <p:nvPr/>
        </p:nvSpPr>
        <p:spPr bwMode="auto">
          <a:xfrm>
            <a:off x="6156325" y="3357563"/>
            <a:ext cx="863600" cy="287337"/>
          </a:xfrm>
          <a:prstGeom prst="parallelogram">
            <a:avLst>
              <a:gd name="adj" fmla="val 137016"/>
            </a:avLst>
          </a:prstGeom>
          <a:solidFill>
            <a:srgbClr val="008080"/>
          </a:solidFill>
          <a:ln w="9525">
            <a:solidFill>
              <a:schemeClr val="tx1"/>
            </a:solidFill>
            <a:miter lim="800000"/>
            <a:headEnd/>
            <a:tailEnd/>
          </a:ln>
        </p:spPr>
        <p:txBody>
          <a:bodyPr wrap="none" anchor="ctr"/>
          <a:lstStyle/>
          <a:p>
            <a:endParaRPr lang="fr-FR"/>
          </a:p>
        </p:txBody>
      </p:sp>
      <p:sp>
        <p:nvSpPr>
          <p:cNvPr id="40990" name="AutoShape 176"/>
          <p:cNvSpPr>
            <a:spLocks noChangeArrowheads="1"/>
          </p:cNvSpPr>
          <p:nvPr/>
        </p:nvSpPr>
        <p:spPr bwMode="auto">
          <a:xfrm>
            <a:off x="6877050" y="3357563"/>
            <a:ext cx="865188" cy="144462"/>
          </a:xfrm>
          <a:prstGeom prst="parallelogram">
            <a:avLst>
              <a:gd name="adj" fmla="val 136251"/>
            </a:avLst>
          </a:prstGeom>
          <a:solidFill>
            <a:srgbClr val="666699"/>
          </a:solidFill>
          <a:ln w="9525">
            <a:solidFill>
              <a:schemeClr val="tx1"/>
            </a:solidFill>
            <a:miter lim="800000"/>
            <a:headEnd/>
            <a:tailEnd/>
          </a:ln>
        </p:spPr>
        <p:txBody>
          <a:bodyPr wrap="none" anchor="ctr"/>
          <a:lstStyle/>
          <a:p>
            <a:endParaRPr lang="fr-FR"/>
          </a:p>
        </p:txBody>
      </p:sp>
      <p:sp>
        <p:nvSpPr>
          <p:cNvPr id="40991" name="AutoShape 178"/>
          <p:cNvSpPr>
            <a:spLocks noChangeArrowheads="1"/>
          </p:cNvSpPr>
          <p:nvPr/>
        </p:nvSpPr>
        <p:spPr bwMode="auto">
          <a:xfrm>
            <a:off x="755650" y="3716338"/>
            <a:ext cx="1582738" cy="285750"/>
          </a:xfrm>
          <a:prstGeom prst="parallelogram">
            <a:avLst>
              <a:gd name="adj" fmla="val 138472"/>
            </a:avLst>
          </a:prstGeom>
          <a:solidFill>
            <a:srgbClr val="666699"/>
          </a:solidFill>
          <a:ln w="9525">
            <a:solidFill>
              <a:schemeClr val="tx1"/>
            </a:solidFill>
            <a:miter lim="800000"/>
            <a:headEnd/>
            <a:tailEnd/>
          </a:ln>
        </p:spPr>
        <p:txBody>
          <a:bodyPr wrap="none" anchor="ctr"/>
          <a:lstStyle/>
          <a:p>
            <a:endParaRPr lang="fr-FR"/>
          </a:p>
        </p:txBody>
      </p:sp>
      <p:sp>
        <p:nvSpPr>
          <p:cNvPr id="40992" name="AutoShape 179"/>
          <p:cNvSpPr>
            <a:spLocks noChangeArrowheads="1"/>
          </p:cNvSpPr>
          <p:nvPr/>
        </p:nvSpPr>
        <p:spPr bwMode="auto">
          <a:xfrm>
            <a:off x="755650" y="3716338"/>
            <a:ext cx="863600" cy="287337"/>
          </a:xfrm>
          <a:prstGeom prst="parallelogram">
            <a:avLst>
              <a:gd name="adj" fmla="val 137016"/>
            </a:avLst>
          </a:prstGeom>
          <a:solidFill>
            <a:srgbClr val="339966"/>
          </a:solidFill>
          <a:ln w="9525">
            <a:solidFill>
              <a:schemeClr val="tx1"/>
            </a:solidFill>
            <a:miter lim="800000"/>
            <a:headEnd/>
            <a:tailEnd/>
          </a:ln>
        </p:spPr>
        <p:txBody>
          <a:bodyPr wrap="none" anchor="ctr"/>
          <a:lstStyle/>
          <a:p>
            <a:endParaRPr lang="fr-FR"/>
          </a:p>
        </p:txBody>
      </p:sp>
      <p:sp>
        <p:nvSpPr>
          <p:cNvPr id="40993" name="AutoShape 180"/>
          <p:cNvSpPr>
            <a:spLocks noChangeArrowheads="1"/>
          </p:cNvSpPr>
          <p:nvPr/>
        </p:nvSpPr>
        <p:spPr bwMode="auto">
          <a:xfrm>
            <a:off x="1476375" y="3716338"/>
            <a:ext cx="865188" cy="144462"/>
          </a:xfrm>
          <a:prstGeom prst="parallelogram">
            <a:avLst>
              <a:gd name="adj" fmla="val 136251"/>
            </a:avLst>
          </a:prstGeom>
          <a:solidFill>
            <a:srgbClr val="CCFFCC"/>
          </a:solidFill>
          <a:ln w="9525">
            <a:solidFill>
              <a:schemeClr val="tx1"/>
            </a:solidFill>
            <a:miter lim="800000"/>
            <a:headEnd/>
            <a:tailEnd/>
          </a:ln>
        </p:spPr>
        <p:txBody>
          <a:bodyPr wrap="none" anchor="ctr"/>
          <a:lstStyle/>
          <a:p>
            <a:endParaRPr lang="fr-FR"/>
          </a:p>
        </p:txBody>
      </p:sp>
      <p:sp>
        <p:nvSpPr>
          <p:cNvPr id="40994" name="AutoShape 182"/>
          <p:cNvSpPr>
            <a:spLocks noChangeArrowheads="1"/>
          </p:cNvSpPr>
          <p:nvPr/>
        </p:nvSpPr>
        <p:spPr bwMode="auto">
          <a:xfrm>
            <a:off x="2770188" y="4076700"/>
            <a:ext cx="1582737" cy="285750"/>
          </a:xfrm>
          <a:prstGeom prst="parallelogram">
            <a:avLst>
              <a:gd name="adj" fmla="val 138472"/>
            </a:avLst>
          </a:prstGeom>
          <a:solidFill>
            <a:srgbClr val="000080"/>
          </a:solidFill>
          <a:ln w="9525">
            <a:solidFill>
              <a:schemeClr val="tx1"/>
            </a:solidFill>
            <a:miter lim="800000"/>
            <a:headEnd/>
            <a:tailEnd/>
          </a:ln>
        </p:spPr>
        <p:txBody>
          <a:bodyPr wrap="none" anchor="ctr"/>
          <a:lstStyle/>
          <a:p>
            <a:endParaRPr lang="fr-FR"/>
          </a:p>
        </p:txBody>
      </p:sp>
      <p:sp>
        <p:nvSpPr>
          <p:cNvPr id="40995" name="AutoShape 183"/>
          <p:cNvSpPr>
            <a:spLocks noChangeArrowheads="1"/>
          </p:cNvSpPr>
          <p:nvPr/>
        </p:nvSpPr>
        <p:spPr bwMode="auto">
          <a:xfrm>
            <a:off x="2770188" y="4076700"/>
            <a:ext cx="863600" cy="287338"/>
          </a:xfrm>
          <a:prstGeom prst="parallelogram">
            <a:avLst>
              <a:gd name="adj" fmla="val 137016"/>
            </a:avLst>
          </a:prstGeom>
          <a:solidFill>
            <a:srgbClr val="800000"/>
          </a:solidFill>
          <a:ln w="9525">
            <a:solidFill>
              <a:schemeClr val="tx1"/>
            </a:solidFill>
            <a:miter lim="800000"/>
            <a:headEnd/>
            <a:tailEnd/>
          </a:ln>
        </p:spPr>
        <p:txBody>
          <a:bodyPr wrap="none" anchor="ctr"/>
          <a:lstStyle/>
          <a:p>
            <a:endParaRPr lang="fr-FR"/>
          </a:p>
        </p:txBody>
      </p:sp>
      <p:sp>
        <p:nvSpPr>
          <p:cNvPr id="40996" name="AutoShape 184"/>
          <p:cNvSpPr>
            <a:spLocks noChangeArrowheads="1"/>
          </p:cNvSpPr>
          <p:nvPr/>
        </p:nvSpPr>
        <p:spPr bwMode="auto">
          <a:xfrm>
            <a:off x="3490913" y="4076700"/>
            <a:ext cx="865187" cy="144463"/>
          </a:xfrm>
          <a:prstGeom prst="parallelogram">
            <a:avLst>
              <a:gd name="adj" fmla="val 136249"/>
            </a:avLst>
          </a:prstGeom>
          <a:solidFill>
            <a:srgbClr val="000080"/>
          </a:solidFill>
          <a:ln w="9525">
            <a:solidFill>
              <a:schemeClr val="tx1"/>
            </a:solidFill>
            <a:miter lim="800000"/>
            <a:headEnd/>
            <a:tailEnd/>
          </a:ln>
        </p:spPr>
        <p:txBody>
          <a:bodyPr wrap="none" anchor="ctr"/>
          <a:lstStyle/>
          <a:p>
            <a:endParaRPr lang="fr-FR"/>
          </a:p>
        </p:txBody>
      </p:sp>
      <p:sp>
        <p:nvSpPr>
          <p:cNvPr id="40997" name="AutoShape 186"/>
          <p:cNvSpPr>
            <a:spLocks noChangeArrowheads="1"/>
          </p:cNvSpPr>
          <p:nvPr/>
        </p:nvSpPr>
        <p:spPr bwMode="auto">
          <a:xfrm>
            <a:off x="4787900" y="4437063"/>
            <a:ext cx="1582738" cy="285750"/>
          </a:xfrm>
          <a:prstGeom prst="parallelogram">
            <a:avLst>
              <a:gd name="adj" fmla="val 138472"/>
            </a:avLst>
          </a:prstGeom>
          <a:solidFill>
            <a:srgbClr val="FFFF00"/>
          </a:solidFill>
          <a:ln w="9525">
            <a:solidFill>
              <a:schemeClr val="tx1"/>
            </a:solidFill>
            <a:miter lim="800000"/>
            <a:headEnd/>
            <a:tailEnd/>
          </a:ln>
        </p:spPr>
        <p:txBody>
          <a:bodyPr wrap="none" anchor="ctr"/>
          <a:lstStyle/>
          <a:p>
            <a:endParaRPr lang="fr-FR"/>
          </a:p>
        </p:txBody>
      </p:sp>
      <p:sp>
        <p:nvSpPr>
          <p:cNvPr id="40998" name="AutoShape 187"/>
          <p:cNvSpPr>
            <a:spLocks noChangeArrowheads="1"/>
          </p:cNvSpPr>
          <p:nvPr/>
        </p:nvSpPr>
        <p:spPr bwMode="auto">
          <a:xfrm>
            <a:off x="4787900" y="4437063"/>
            <a:ext cx="863600" cy="287337"/>
          </a:xfrm>
          <a:prstGeom prst="parallelogram">
            <a:avLst>
              <a:gd name="adj" fmla="val 137016"/>
            </a:avLst>
          </a:prstGeom>
          <a:solidFill>
            <a:srgbClr val="FF99CC"/>
          </a:solidFill>
          <a:ln w="9525">
            <a:solidFill>
              <a:schemeClr val="tx1"/>
            </a:solidFill>
            <a:miter lim="800000"/>
            <a:headEnd/>
            <a:tailEnd/>
          </a:ln>
        </p:spPr>
        <p:txBody>
          <a:bodyPr wrap="none" anchor="ctr"/>
          <a:lstStyle/>
          <a:p>
            <a:endParaRPr lang="fr-FR"/>
          </a:p>
        </p:txBody>
      </p:sp>
      <p:sp>
        <p:nvSpPr>
          <p:cNvPr id="40999" name="AutoShape 188"/>
          <p:cNvSpPr>
            <a:spLocks noChangeArrowheads="1"/>
          </p:cNvSpPr>
          <p:nvPr/>
        </p:nvSpPr>
        <p:spPr bwMode="auto">
          <a:xfrm>
            <a:off x="5508625" y="4437063"/>
            <a:ext cx="865188" cy="144462"/>
          </a:xfrm>
          <a:prstGeom prst="parallelogram">
            <a:avLst>
              <a:gd name="adj" fmla="val 136251"/>
            </a:avLst>
          </a:prstGeom>
          <a:solidFill>
            <a:srgbClr val="FF99CC"/>
          </a:solidFill>
          <a:ln w="9525">
            <a:solidFill>
              <a:schemeClr val="tx1"/>
            </a:solidFill>
            <a:miter lim="800000"/>
            <a:headEnd/>
            <a:tailEnd/>
          </a:ln>
        </p:spPr>
        <p:txBody>
          <a:bodyPr wrap="none" anchor="ctr"/>
          <a:lstStyle/>
          <a:p>
            <a:endParaRPr lang="fr-FR"/>
          </a:p>
        </p:txBody>
      </p:sp>
      <p:sp>
        <p:nvSpPr>
          <p:cNvPr id="41000" name="AutoShape 190"/>
          <p:cNvSpPr>
            <a:spLocks noChangeArrowheads="1"/>
          </p:cNvSpPr>
          <p:nvPr/>
        </p:nvSpPr>
        <p:spPr bwMode="auto">
          <a:xfrm>
            <a:off x="2268538" y="2636838"/>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1001" name="AutoShape 191"/>
          <p:cNvSpPr>
            <a:spLocks noChangeArrowheads="1"/>
          </p:cNvSpPr>
          <p:nvPr/>
        </p:nvSpPr>
        <p:spPr bwMode="auto">
          <a:xfrm>
            <a:off x="2268538" y="2636838"/>
            <a:ext cx="719137" cy="288925"/>
          </a:xfrm>
          <a:prstGeom prst="parallelogram">
            <a:avLst>
              <a:gd name="adj" fmla="val 136815"/>
            </a:avLst>
          </a:prstGeom>
          <a:solidFill>
            <a:srgbClr val="CC99FF"/>
          </a:solidFill>
          <a:ln w="9525">
            <a:solidFill>
              <a:schemeClr val="tx1"/>
            </a:solidFill>
            <a:miter lim="800000"/>
            <a:headEnd/>
            <a:tailEnd/>
          </a:ln>
        </p:spPr>
        <p:txBody>
          <a:bodyPr wrap="none" anchor="ctr"/>
          <a:lstStyle/>
          <a:p>
            <a:endParaRPr lang="fr-FR"/>
          </a:p>
        </p:txBody>
      </p:sp>
      <p:sp>
        <p:nvSpPr>
          <p:cNvPr id="41002" name="AutoShape 192"/>
          <p:cNvSpPr>
            <a:spLocks noChangeArrowheads="1"/>
          </p:cNvSpPr>
          <p:nvPr/>
        </p:nvSpPr>
        <p:spPr bwMode="auto">
          <a:xfrm>
            <a:off x="2555875" y="2636838"/>
            <a:ext cx="792163" cy="288925"/>
          </a:xfrm>
          <a:prstGeom prst="parallelogram">
            <a:avLst>
              <a:gd name="adj" fmla="val 139017"/>
            </a:avLst>
          </a:prstGeom>
          <a:solidFill>
            <a:srgbClr val="CC99FF"/>
          </a:solidFill>
          <a:ln w="9525">
            <a:solidFill>
              <a:schemeClr val="tx1"/>
            </a:solidFill>
            <a:miter lim="800000"/>
            <a:headEnd/>
            <a:tailEnd/>
          </a:ln>
        </p:spPr>
        <p:txBody>
          <a:bodyPr wrap="none" anchor="ctr"/>
          <a:lstStyle/>
          <a:p>
            <a:endParaRPr lang="fr-FR"/>
          </a:p>
        </p:txBody>
      </p:sp>
      <p:sp>
        <p:nvSpPr>
          <p:cNvPr id="41003" name="AutoShape 194"/>
          <p:cNvSpPr>
            <a:spLocks noChangeArrowheads="1"/>
          </p:cNvSpPr>
          <p:nvPr/>
        </p:nvSpPr>
        <p:spPr bwMode="auto">
          <a:xfrm>
            <a:off x="3709988" y="3357563"/>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1004" name="AutoShape 195"/>
          <p:cNvSpPr>
            <a:spLocks noChangeArrowheads="1"/>
          </p:cNvSpPr>
          <p:nvPr/>
        </p:nvSpPr>
        <p:spPr bwMode="auto">
          <a:xfrm>
            <a:off x="3709988" y="3357563"/>
            <a:ext cx="719137" cy="288925"/>
          </a:xfrm>
          <a:prstGeom prst="parallelogram">
            <a:avLst>
              <a:gd name="adj" fmla="val 136815"/>
            </a:avLst>
          </a:prstGeom>
          <a:solidFill>
            <a:srgbClr val="CCFF33"/>
          </a:solidFill>
          <a:ln w="9525">
            <a:solidFill>
              <a:schemeClr val="tx1"/>
            </a:solidFill>
            <a:miter lim="800000"/>
            <a:headEnd/>
            <a:tailEnd/>
          </a:ln>
        </p:spPr>
        <p:txBody>
          <a:bodyPr wrap="none" anchor="ctr"/>
          <a:lstStyle/>
          <a:p>
            <a:endParaRPr lang="fr-FR"/>
          </a:p>
        </p:txBody>
      </p:sp>
      <p:sp>
        <p:nvSpPr>
          <p:cNvPr id="41005" name="AutoShape 196"/>
          <p:cNvSpPr>
            <a:spLocks noChangeArrowheads="1"/>
          </p:cNvSpPr>
          <p:nvPr/>
        </p:nvSpPr>
        <p:spPr bwMode="auto">
          <a:xfrm>
            <a:off x="3997325" y="3357563"/>
            <a:ext cx="792163" cy="288925"/>
          </a:xfrm>
          <a:prstGeom prst="parallelogram">
            <a:avLst>
              <a:gd name="adj" fmla="val 139017"/>
            </a:avLst>
          </a:prstGeom>
          <a:solidFill>
            <a:srgbClr val="800000"/>
          </a:solidFill>
          <a:ln w="9525">
            <a:solidFill>
              <a:schemeClr val="tx1"/>
            </a:solidFill>
            <a:miter lim="800000"/>
            <a:headEnd/>
            <a:tailEnd/>
          </a:ln>
        </p:spPr>
        <p:txBody>
          <a:bodyPr wrap="none" anchor="ctr"/>
          <a:lstStyle/>
          <a:p>
            <a:endParaRPr lang="fr-FR"/>
          </a:p>
        </p:txBody>
      </p:sp>
      <p:sp>
        <p:nvSpPr>
          <p:cNvPr id="41006" name="AutoShape 198"/>
          <p:cNvSpPr>
            <a:spLocks noChangeArrowheads="1"/>
          </p:cNvSpPr>
          <p:nvPr/>
        </p:nvSpPr>
        <p:spPr bwMode="auto">
          <a:xfrm>
            <a:off x="5435600" y="2997200"/>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1007" name="AutoShape 199"/>
          <p:cNvSpPr>
            <a:spLocks noChangeArrowheads="1"/>
          </p:cNvSpPr>
          <p:nvPr/>
        </p:nvSpPr>
        <p:spPr bwMode="auto">
          <a:xfrm>
            <a:off x="5435600" y="2997200"/>
            <a:ext cx="719138" cy="288925"/>
          </a:xfrm>
          <a:prstGeom prst="parallelogram">
            <a:avLst>
              <a:gd name="adj" fmla="val 136815"/>
            </a:avLst>
          </a:prstGeom>
          <a:solidFill>
            <a:srgbClr val="808000"/>
          </a:solidFill>
          <a:ln w="9525">
            <a:solidFill>
              <a:schemeClr val="tx1"/>
            </a:solidFill>
            <a:miter lim="800000"/>
            <a:headEnd/>
            <a:tailEnd/>
          </a:ln>
        </p:spPr>
        <p:txBody>
          <a:bodyPr wrap="none" anchor="ctr"/>
          <a:lstStyle/>
          <a:p>
            <a:endParaRPr lang="fr-FR"/>
          </a:p>
        </p:txBody>
      </p:sp>
      <p:sp>
        <p:nvSpPr>
          <p:cNvPr id="41008" name="AutoShape 200"/>
          <p:cNvSpPr>
            <a:spLocks noChangeArrowheads="1"/>
          </p:cNvSpPr>
          <p:nvPr/>
        </p:nvSpPr>
        <p:spPr bwMode="auto">
          <a:xfrm>
            <a:off x="5722938" y="2997200"/>
            <a:ext cx="792162" cy="288925"/>
          </a:xfrm>
          <a:prstGeom prst="parallelogram">
            <a:avLst>
              <a:gd name="adj" fmla="val 139017"/>
            </a:avLst>
          </a:prstGeom>
          <a:solidFill>
            <a:srgbClr val="666699"/>
          </a:solidFill>
          <a:ln w="9525">
            <a:solidFill>
              <a:schemeClr val="tx1"/>
            </a:solidFill>
            <a:miter lim="800000"/>
            <a:headEnd/>
            <a:tailEnd/>
          </a:ln>
        </p:spPr>
        <p:txBody>
          <a:bodyPr wrap="none" anchor="ctr"/>
          <a:lstStyle/>
          <a:p>
            <a:endParaRPr lang="fr-FR"/>
          </a:p>
        </p:txBody>
      </p:sp>
      <p:sp>
        <p:nvSpPr>
          <p:cNvPr id="41009" name="AutoShape 202"/>
          <p:cNvSpPr>
            <a:spLocks noChangeArrowheads="1"/>
          </p:cNvSpPr>
          <p:nvPr/>
        </p:nvSpPr>
        <p:spPr bwMode="auto">
          <a:xfrm>
            <a:off x="5651500" y="371633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1010" name="AutoShape 203"/>
          <p:cNvSpPr>
            <a:spLocks noChangeArrowheads="1"/>
          </p:cNvSpPr>
          <p:nvPr/>
        </p:nvSpPr>
        <p:spPr bwMode="auto">
          <a:xfrm>
            <a:off x="5651500" y="3716338"/>
            <a:ext cx="719138" cy="288925"/>
          </a:xfrm>
          <a:prstGeom prst="parallelogram">
            <a:avLst>
              <a:gd name="adj" fmla="val 136815"/>
            </a:avLst>
          </a:prstGeom>
          <a:solidFill>
            <a:srgbClr val="666699"/>
          </a:solidFill>
          <a:ln w="9525">
            <a:solidFill>
              <a:schemeClr val="tx1"/>
            </a:solidFill>
            <a:miter lim="800000"/>
            <a:headEnd/>
            <a:tailEnd/>
          </a:ln>
        </p:spPr>
        <p:txBody>
          <a:bodyPr wrap="none" anchor="ctr"/>
          <a:lstStyle/>
          <a:p>
            <a:endParaRPr lang="fr-FR"/>
          </a:p>
        </p:txBody>
      </p:sp>
      <p:sp>
        <p:nvSpPr>
          <p:cNvPr id="41011" name="AutoShape 204"/>
          <p:cNvSpPr>
            <a:spLocks noChangeArrowheads="1"/>
          </p:cNvSpPr>
          <p:nvPr/>
        </p:nvSpPr>
        <p:spPr bwMode="auto">
          <a:xfrm>
            <a:off x="5938838" y="3716338"/>
            <a:ext cx="792162" cy="288925"/>
          </a:xfrm>
          <a:prstGeom prst="parallelogram">
            <a:avLst>
              <a:gd name="adj" fmla="val 139017"/>
            </a:avLst>
          </a:prstGeom>
          <a:solidFill>
            <a:srgbClr val="008080"/>
          </a:solidFill>
          <a:ln w="9525">
            <a:solidFill>
              <a:schemeClr val="tx1"/>
            </a:solidFill>
            <a:miter lim="800000"/>
            <a:headEnd/>
            <a:tailEnd/>
          </a:ln>
        </p:spPr>
        <p:txBody>
          <a:bodyPr wrap="none" anchor="ctr"/>
          <a:lstStyle/>
          <a:p>
            <a:endParaRPr lang="fr-FR"/>
          </a:p>
        </p:txBody>
      </p:sp>
      <p:sp>
        <p:nvSpPr>
          <p:cNvPr id="41012" name="AutoShape 206"/>
          <p:cNvSpPr>
            <a:spLocks noChangeArrowheads="1"/>
          </p:cNvSpPr>
          <p:nvPr/>
        </p:nvSpPr>
        <p:spPr bwMode="auto">
          <a:xfrm>
            <a:off x="1547813" y="4076700"/>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1013" name="AutoShape 207"/>
          <p:cNvSpPr>
            <a:spLocks noChangeArrowheads="1"/>
          </p:cNvSpPr>
          <p:nvPr/>
        </p:nvSpPr>
        <p:spPr bwMode="auto">
          <a:xfrm>
            <a:off x="1547813" y="4076700"/>
            <a:ext cx="719137" cy="288925"/>
          </a:xfrm>
          <a:prstGeom prst="parallelogram">
            <a:avLst>
              <a:gd name="adj" fmla="val 136815"/>
            </a:avLst>
          </a:prstGeom>
          <a:solidFill>
            <a:srgbClr val="CC99FF"/>
          </a:solidFill>
          <a:ln w="9525">
            <a:solidFill>
              <a:schemeClr val="tx1"/>
            </a:solidFill>
            <a:miter lim="800000"/>
            <a:headEnd/>
            <a:tailEnd/>
          </a:ln>
        </p:spPr>
        <p:txBody>
          <a:bodyPr wrap="none" anchor="ctr"/>
          <a:lstStyle/>
          <a:p>
            <a:endParaRPr lang="fr-FR"/>
          </a:p>
        </p:txBody>
      </p:sp>
      <p:sp>
        <p:nvSpPr>
          <p:cNvPr id="41014" name="AutoShape 208"/>
          <p:cNvSpPr>
            <a:spLocks noChangeArrowheads="1"/>
          </p:cNvSpPr>
          <p:nvPr/>
        </p:nvSpPr>
        <p:spPr bwMode="auto">
          <a:xfrm>
            <a:off x="1835150" y="4076700"/>
            <a:ext cx="792163" cy="288925"/>
          </a:xfrm>
          <a:prstGeom prst="parallelogram">
            <a:avLst>
              <a:gd name="adj" fmla="val 139017"/>
            </a:avLst>
          </a:prstGeom>
          <a:solidFill>
            <a:srgbClr val="CCFFCC"/>
          </a:solidFill>
          <a:ln w="9525">
            <a:solidFill>
              <a:schemeClr val="tx1"/>
            </a:solidFill>
            <a:miter lim="800000"/>
            <a:headEnd/>
            <a:tailEnd/>
          </a:ln>
        </p:spPr>
        <p:txBody>
          <a:bodyPr wrap="none" anchor="ctr"/>
          <a:lstStyle/>
          <a:p>
            <a:endParaRPr lang="fr-FR"/>
          </a:p>
        </p:txBody>
      </p:sp>
      <p:sp>
        <p:nvSpPr>
          <p:cNvPr id="41015" name="AutoShape 210"/>
          <p:cNvSpPr>
            <a:spLocks noChangeArrowheads="1"/>
          </p:cNvSpPr>
          <p:nvPr/>
        </p:nvSpPr>
        <p:spPr bwMode="auto">
          <a:xfrm>
            <a:off x="-107950" y="4437063"/>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1016" name="AutoShape 211"/>
          <p:cNvSpPr>
            <a:spLocks noChangeArrowheads="1"/>
          </p:cNvSpPr>
          <p:nvPr/>
        </p:nvSpPr>
        <p:spPr bwMode="auto">
          <a:xfrm>
            <a:off x="-107950" y="4437063"/>
            <a:ext cx="719138" cy="288925"/>
          </a:xfrm>
          <a:prstGeom prst="parallelogram">
            <a:avLst>
              <a:gd name="adj" fmla="val 136815"/>
            </a:avLst>
          </a:prstGeom>
          <a:solidFill>
            <a:srgbClr val="339966"/>
          </a:solidFill>
          <a:ln w="9525">
            <a:solidFill>
              <a:schemeClr val="tx1"/>
            </a:solidFill>
            <a:miter lim="800000"/>
            <a:headEnd/>
            <a:tailEnd/>
          </a:ln>
        </p:spPr>
        <p:txBody>
          <a:bodyPr wrap="none" anchor="ctr"/>
          <a:lstStyle/>
          <a:p>
            <a:endParaRPr lang="fr-FR"/>
          </a:p>
        </p:txBody>
      </p:sp>
      <p:sp>
        <p:nvSpPr>
          <p:cNvPr id="41017" name="AutoShape 212"/>
          <p:cNvSpPr>
            <a:spLocks noChangeArrowheads="1"/>
          </p:cNvSpPr>
          <p:nvPr/>
        </p:nvSpPr>
        <p:spPr bwMode="auto">
          <a:xfrm>
            <a:off x="179388" y="4437063"/>
            <a:ext cx="792162" cy="288925"/>
          </a:xfrm>
          <a:prstGeom prst="parallelogram">
            <a:avLst>
              <a:gd name="adj" fmla="val 139017"/>
            </a:avLst>
          </a:prstGeom>
          <a:solidFill>
            <a:srgbClr val="339966"/>
          </a:solidFill>
          <a:ln w="9525">
            <a:solidFill>
              <a:schemeClr val="tx1"/>
            </a:solidFill>
            <a:miter lim="800000"/>
            <a:headEnd/>
            <a:tailEnd/>
          </a:ln>
        </p:spPr>
        <p:txBody>
          <a:bodyPr wrap="none" anchor="ctr"/>
          <a:lstStyle/>
          <a:p>
            <a:endParaRPr lang="fr-FR"/>
          </a:p>
        </p:txBody>
      </p:sp>
      <p:sp>
        <p:nvSpPr>
          <p:cNvPr id="41018" name="AutoShape 214"/>
          <p:cNvSpPr>
            <a:spLocks noChangeArrowheads="1"/>
          </p:cNvSpPr>
          <p:nvPr/>
        </p:nvSpPr>
        <p:spPr bwMode="auto">
          <a:xfrm>
            <a:off x="3492500" y="2636838"/>
            <a:ext cx="1582738" cy="287337"/>
          </a:xfrm>
          <a:prstGeom prst="parallelogram">
            <a:avLst>
              <a:gd name="adj" fmla="val 137707"/>
            </a:avLst>
          </a:prstGeom>
          <a:solidFill>
            <a:srgbClr val="FFFF99"/>
          </a:solidFill>
          <a:ln w="9525">
            <a:solidFill>
              <a:schemeClr val="tx1"/>
            </a:solidFill>
            <a:miter lim="800000"/>
            <a:headEnd/>
            <a:tailEnd/>
          </a:ln>
        </p:spPr>
        <p:txBody>
          <a:bodyPr wrap="none" anchor="ctr"/>
          <a:lstStyle/>
          <a:p>
            <a:endParaRPr lang="fr-FR"/>
          </a:p>
        </p:txBody>
      </p:sp>
      <p:sp>
        <p:nvSpPr>
          <p:cNvPr id="41019" name="AutoShape 215"/>
          <p:cNvSpPr>
            <a:spLocks noChangeArrowheads="1"/>
          </p:cNvSpPr>
          <p:nvPr/>
        </p:nvSpPr>
        <p:spPr bwMode="auto">
          <a:xfrm>
            <a:off x="3779838" y="2636838"/>
            <a:ext cx="1295400" cy="73025"/>
          </a:xfrm>
          <a:prstGeom prst="parallelogram">
            <a:avLst>
              <a:gd name="adj" fmla="val 138874"/>
            </a:avLst>
          </a:prstGeom>
          <a:solidFill>
            <a:srgbClr val="CC0000"/>
          </a:solidFill>
          <a:ln w="9525">
            <a:solidFill>
              <a:schemeClr val="tx1"/>
            </a:solidFill>
            <a:miter lim="800000"/>
            <a:headEnd/>
            <a:tailEnd/>
          </a:ln>
        </p:spPr>
        <p:txBody>
          <a:bodyPr wrap="none" anchor="ctr"/>
          <a:lstStyle/>
          <a:p>
            <a:endParaRPr lang="fr-FR"/>
          </a:p>
        </p:txBody>
      </p:sp>
      <p:sp>
        <p:nvSpPr>
          <p:cNvPr id="41020" name="AutoShape 216"/>
          <p:cNvSpPr>
            <a:spLocks noChangeArrowheads="1"/>
          </p:cNvSpPr>
          <p:nvPr/>
        </p:nvSpPr>
        <p:spPr bwMode="auto">
          <a:xfrm>
            <a:off x="3675063" y="2709863"/>
            <a:ext cx="1295400" cy="73025"/>
          </a:xfrm>
          <a:prstGeom prst="parallelogram">
            <a:avLst>
              <a:gd name="adj" fmla="val 138874"/>
            </a:avLst>
          </a:prstGeom>
          <a:solidFill>
            <a:srgbClr val="CC0000"/>
          </a:solidFill>
          <a:ln w="9525">
            <a:solidFill>
              <a:schemeClr val="tx1"/>
            </a:solidFill>
            <a:miter lim="800000"/>
            <a:headEnd/>
            <a:tailEnd/>
          </a:ln>
        </p:spPr>
        <p:txBody>
          <a:bodyPr wrap="none" anchor="ctr"/>
          <a:lstStyle/>
          <a:p>
            <a:endParaRPr lang="fr-FR"/>
          </a:p>
        </p:txBody>
      </p:sp>
      <p:sp>
        <p:nvSpPr>
          <p:cNvPr id="41021" name="AutoShape 217"/>
          <p:cNvSpPr>
            <a:spLocks noChangeArrowheads="1"/>
          </p:cNvSpPr>
          <p:nvPr/>
        </p:nvSpPr>
        <p:spPr bwMode="auto">
          <a:xfrm>
            <a:off x="3573463" y="2781300"/>
            <a:ext cx="1295400" cy="73025"/>
          </a:xfrm>
          <a:prstGeom prst="parallelogram">
            <a:avLst>
              <a:gd name="adj" fmla="val 138874"/>
            </a:avLst>
          </a:prstGeom>
          <a:solidFill>
            <a:srgbClr val="660066"/>
          </a:solidFill>
          <a:ln w="9525">
            <a:solidFill>
              <a:schemeClr val="tx1"/>
            </a:solidFill>
            <a:miter lim="800000"/>
            <a:headEnd/>
            <a:tailEnd/>
          </a:ln>
        </p:spPr>
        <p:txBody>
          <a:bodyPr wrap="none" anchor="ctr"/>
          <a:lstStyle/>
          <a:p>
            <a:endParaRPr lang="fr-FR"/>
          </a:p>
        </p:txBody>
      </p:sp>
      <p:sp>
        <p:nvSpPr>
          <p:cNvPr id="41022" name="AutoShape 219"/>
          <p:cNvSpPr>
            <a:spLocks noChangeArrowheads="1"/>
          </p:cNvSpPr>
          <p:nvPr/>
        </p:nvSpPr>
        <p:spPr bwMode="auto">
          <a:xfrm>
            <a:off x="6659563" y="2997200"/>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41023" name="AutoShape 220"/>
          <p:cNvSpPr>
            <a:spLocks noChangeArrowheads="1"/>
          </p:cNvSpPr>
          <p:nvPr/>
        </p:nvSpPr>
        <p:spPr bwMode="auto">
          <a:xfrm>
            <a:off x="6946900" y="2997200"/>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41024" name="AutoShape 221"/>
          <p:cNvSpPr>
            <a:spLocks noChangeArrowheads="1"/>
          </p:cNvSpPr>
          <p:nvPr/>
        </p:nvSpPr>
        <p:spPr bwMode="auto">
          <a:xfrm>
            <a:off x="6842125" y="3070225"/>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41025" name="AutoShape 224"/>
          <p:cNvSpPr>
            <a:spLocks noChangeArrowheads="1"/>
          </p:cNvSpPr>
          <p:nvPr/>
        </p:nvSpPr>
        <p:spPr bwMode="auto">
          <a:xfrm>
            <a:off x="3203575" y="3716338"/>
            <a:ext cx="1582738" cy="287337"/>
          </a:xfrm>
          <a:prstGeom prst="parallelogram">
            <a:avLst>
              <a:gd name="adj" fmla="val 137707"/>
            </a:avLst>
          </a:prstGeom>
          <a:solidFill>
            <a:srgbClr val="000080"/>
          </a:solidFill>
          <a:ln w="9525">
            <a:solidFill>
              <a:schemeClr val="tx1"/>
            </a:solidFill>
            <a:miter lim="800000"/>
            <a:headEnd/>
            <a:tailEnd/>
          </a:ln>
        </p:spPr>
        <p:txBody>
          <a:bodyPr wrap="none" anchor="ctr"/>
          <a:lstStyle/>
          <a:p>
            <a:endParaRPr lang="fr-FR"/>
          </a:p>
        </p:txBody>
      </p:sp>
      <p:sp>
        <p:nvSpPr>
          <p:cNvPr id="41026" name="AutoShape 225"/>
          <p:cNvSpPr>
            <a:spLocks noChangeArrowheads="1"/>
          </p:cNvSpPr>
          <p:nvPr/>
        </p:nvSpPr>
        <p:spPr bwMode="auto">
          <a:xfrm>
            <a:off x="3490913" y="3716338"/>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p>
        </p:txBody>
      </p:sp>
      <p:sp>
        <p:nvSpPr>
          <p:cNvPr id="41027" name="AutoShape 226"/>
          <p:cNvSpPr>
            <a:spLocks noChangeArrowheads="1"/>
          </p:cNvSpPr>
          <p:nvPr/>
        </p:nvSpPr>
        <p:spPr bwMode="auto">
          <a:xfrm>
            <a:off x="3386138" y="3789363"/>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p>
        </p:txBody>
      </p:sp>
      <p:sp>
        <p:nvSpPr>
          <p:cNvPr id="41028" name="AutoShape 227"/>
          <p:cNvSpPr>
            <a:spLocks noChangeArrowheads="1"/>
          </p:cNvSpPr>
          <p:nvPr/>
        </p:nvSpPr>
        <p:spPr bwMode="auto">
          <a:xfrm>
            <a:off x="3284538" y="3860800"/>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p>
        </p:txBody>
      </p:sp>
      <p:sp>
        <p:nvSpPr>
          <p:cNvPr id="41029" name="AutoShape 229"/>
          <p:cNvSpPr>
            <a:spLocks noChangeArrowheads="1"/>
          </p:cNvSpPr>
          <p:nvPr/>
        </p:nvSpPr>
        <p:spPr bwMode="auto">
          <a:xfrm>
            <a:off x="3995738" y="4076700"/>
            <a:ext cx="1582737" cy="287338"/>
          </a:xfrm>
          <a:prstGeom prst="parallelogram">
            <a:avLst>
              <a:gd name="adj" fmla="val 137707"/>
            </a:avLst>
          </a:prstGeom>
          <a:solidFill>
            <a:srgbClr val="FF0066"/>
          </a:solidFill>
          <a:ln w="9525">
            <a:solidFill>
              <a:schemeClr val="tx1"/>
            </a:solidFill>
            <a:miter lim="800000"/>
            <a:headEnd/>
            <a:tailEnd/>
          </a:ln>
        </p:spPr>
        <p:txBody>
          <a:bodyPr wrap="none" anchor="ctr"/>
          <a:lstStyle/>
          <a:p>
            <a:endParaRPr lang="fr-FR"/>
          </a:p>
        </p:txBody>
      </p:sp>
      <p:sp>
        <p:nvSpPr>
          <p:cNvPr id="41030" name="AutoShape 230"/>
          <p:cNvSpPr>
            <a:spLocks noChangeArrowheads="1"/>
          </p:cNvSpPr>
          <p:nvPr/>
        </p:nvSpPr>
        <p:spPr bwMode="auto">
          <a:xfrm>
            <a:off x="4283075" y="4076700"/>
            <a:ext cx="1295400" cy="73025"/>
          </a:xfrm>
          <a:prstGeom prst="parallelogram">
            <a:avLst>
              <a:gd name="adj" fmla="val 138874"/>
            </a:avLst>
          </a:prstGeom>
          <a:solidFill>
            <a:srgbClr val="FF0066"/>
          </a:solidFill>
          <a:ln w="9525">
            <a:solidFill>
              <a:schemeClr val="tx1"/>
            </a:solidFill>
            <a:miter lim="800000"/>
            <a:headEnd/>
            <a:tailEnd/>
          </a:ln>
        </p:spPr>
        <p:txBody>
          <a:bodyPr wrap="none" anchor="ctr"/>
          <a:lstStyle/>
          <a:p>
            <a:endParaRPr lang="fr-FR"/>
          </a:p>
        </p:txBody>
      </p:sp>
      <p:sp>
        <p:nvSpPr>
          <p:cNvPr id="41031" name="AutoShape 231"/>
          <p:cNvSpPr>
            <a:spLocks noChangeArrowheads="1"/>
          </p:cNvSpPr>
          <p:nvPr/>
        </p:nvSpPr>
        <p:spPr bwMode="auto">
          <a:xfrm>
            <a:off x="4178300" y="4149725"/>
            <a:ext cx="1295400" cy="73025"/>
          </a:xfrm>
          <a:prstGeom prst="parallelogram">
            <a:avLst>
              <a:gd name="adj" fmla="val 138874"/>
            </a:avLst>
          </a:prstGeom>
          <a:solidFill>
            <a:srgbClr val="FFFF00"/>
          </a:solidFill>
          <a:ln w="9525">
            <a:solidFill>
              <a:schemeClr val="tx1"/>
            </a:solidFill>
            <a:miter lim="800000"/>
            <a:headEnd/>
            <a:tailEnd/>
          </a:ln>
        </p:spPr>
        <p:txBody>
          <a:bodyPr wrap="none" anchor="ctr"/>
          <a:lstStyle/>
          <a:p>
            <a:endParaRPr lang="fr-FR"/>
          </a:p>
        </p:txBody>
      </p:sp>
      <p:sp>
        <p:nvSpPr>
          <p:cNvPr id="41032" name="AutoShape 232"/>
          <p:cNvSpPr>
            <a:spLocks noChangeArrowheads="1"/>
          </p:cNvSpPr>
          <p:nvPr/>
        </p:nvSpPr>
        <p:spPr bwMode="auto">
          <a:xfrm>
            <a:off x="4076700" y="4221163"/>
            <a:ext cx="1295400" cy="73025"/>
          </a:xfrm>
          <a:prstGeom prst="parallelogram">
            <a:avLst>
              <a:gd name="adj" fmla="val 138874"/>
            </a:avLst>
          </a:prstGeom>
          <a:solidFill>
            <a:srgbClr val="FFFF00"/>
          </a:solidFill>
          <a:ln w="9525">
            <a:solidFill>
              <a:schemeClr val="tx1"/>
            </a:solidFill>
            <a:miter lim="800000"/>
            <a:headEnd/>
            <a:tailEnd/>
          </a:ln>
        </p:spPr>
        <p:txBody>
          <a:bodyPr wrap="none" anchor="ctr"/>
          <a:lstStyle/>
          <a:p>
            <a:endParaRPr lang="fr-FR"/>
          </a:p>
        </p:txBody>
      </p:sp>
      <p:sp>
        <p:nvSpPr>
          <p:cNvPr id="41033" name="AutoShape 234"/>
          <p:cNvSpPr>
            <a:spLocks noChangeArrowheads="1"/>
          </p:cNvSpPr>
          <p:nvPr/>
        </p:nvSpPr>
        <p:spPr bwMode="auto">
          <a:xfrm>
            <a:off x="1116013" y="4437063"/>
            <a:ext cx="1582737" cy="287337"/>
          </a:xfrm>
          <a:prstGeom prst="parallelogram">
            <a:avLst>
              <a:gd name="adj" fmla="val 137707"/>
            </a:avLst>
          </a:prstGeom>
          <a:solidFill>
            <a:srgbClr val="00FFFF"/>
          </a:solidFill>
          <a:ln w="9525">
            <a:solidFill>
              <a:schemeClr val="tx1"/>
            </a:solidFill>
            <a:miter lim="800000"/>
            <a:headEnd/>
            <a:tailEnd/>
          </a:ln>
        </p:spPr>
        <p:txBody>
          <a:bodyPr wrap="none" anchor="ctr"/>
          <a:lstStyle/>
          <a:p>
            <a:endParaRPr lang="fr-FR"/>
          </a:p>
        </p:txBody>
      </p:sp>
      <p:sp>
        <p:nvSpPr>
          <p:cNvPr id="41034" name="AutoShape 235"/>
          <p:cNvSpPr>
            <a:spLocks noChangeArrowheads="1"/>
          </p:cNvSpPr>
          <p:nvPr/>
        </p:nvSpPr>
        <p:spPr bwMode="auto">
          <a:xfrm>
            <a:off x="1403350" y="4437063"/>
            <a:ext cx="1295400" cy="73025"/>
          </a:xfrm>
          <a:prstGeom prst="parallelogram">
            <a:avLst>
              <a:gd name="adj" fmla="val 138874"/>
            </a:avLst>
          </a:prstGeom>
          <a:solidFill>
            <a:srgbClr val="CCFFCC"/>
          </a:solidFill>
          <a:ln w="9525">
            <a:solidFill>
              <a:schemeClr val="tx1"/>
            </a:solidFill>
            <a:miter lim="800000"/>
            <a:headEnd/>
            <a:tailEnd/>
          </a:ln>
        </p:spPr>
        <p:txBody>
          <a:bodyPr wrap="none" anchor="ctr"/>
          <a:lstStyle/>
          <a:p>
            <a:endParaRPr lang="fr-FR"/>
          </a:p>
        </p:txBody>
      </p:sp>
      <p:sp>
        <p:nvSpPr>
          <p:cNvPr id="41035" name="AutoShape 236"/>
          <p:cNvSpPr>
            <a:spLocks noChangeArrowheads="1"/>
          </p:cNvSpPr>
          <p:nvPr/>
        </p:nvSpPr>
        <p:spPr bwMode="auto">
          <a:xfrm>
            <a:off x="1298575" y="4510088"/>
            <a:ext cx="1295400" cy="73025"/>
          </a:xfrm>
          <a:prstGeom prst="parallelogram">
            <a:avLst>
              <a:gd name="adj" fmla="val 138874"/>
            </a:avLst>
          </a:prstGeom>
          <a:solidFill>
            <a:srgbClr val="CCFFCC"/>
          </a:solidFill>
          <a:ln w="9525">
            <a:solidFill>
              <a:schemeClr val="tx1"/>
            </a:solidFill>
            <a:miter lim="800000"/>
            <a:headEnd/>
            <a:tailEnd/>
          </a:ln>
        </p:spPr>
        <p:txBody>
          <a:bodyPr wrap="none" anchor="ctr"/>
          <a:lstStyle/>
          <a:p>
            <a:endParaRPr lang="fr-FR"/>
          </a:p>
        </p:txBody>
      </p:sp>
      <p:sp>
        <p:nvSpPr>
          <p:cNvPr id="41036" name="AutoShape 237"/>
          <p:cNvSpPr>
            <a:spLocks noChangeArrowheads="1"/>
          </p:cNvSpPr>
          <p:nvPr/>
        </p:nvSpPr>
        <p:spPr bwMode="auto">
          <a:xfrm>
            <a:off x="1196975" y="4581525"/>
            <a:ext cx="1295400" cy="73025"/>
          </a:xfrm>
          <a:prstGeom prst="parallelogram">
            <a:avLst>
              <a:gd name="adj" fmla="val 138874"/>
            </a:avLst>
          </a:prstGeom>
          <a:solidFill>
            <a:srgbClr val="CC99FF"/>
          </a:solidFill>
          <a:ln w="9525">
            <a:solidFill>
              <a:schemeClr val="tx1"/>
            </a:solidFill>
            <a:miter lim="800000"/>
            <a:headEnd/>
            <a:tailEnd/>
          </a:ln>
        </p:spPr>
        <p:txBody>
          <a:bodyPr wrap="none" anchor="ctr"/>
          <a:lstStyle/>
          <a:p>
            <a:endParaRPr lang="fr-FR"/>
          </a:p>
        </p:txBody>
      </p:sp>
      <p:sp>
        <p:nvSpPr>
          <p:cNvPr id="41037" name="AutoShape 239"/>
          <p:cNvSpPr>
            <a:spLocks noChangeArrowheads="1"/>
          </p:cNvSpPr>
          <p:nvPr/>
        </p:nvSpPr>
        <p:spPr bwMode="auto">
          <a:xfrm>
            <a:off x="1258888" y="3357563"/>
            <a:ext cx="1582737" cy="287337"/>
          </a:xfrm>
          <a:prstGeom prst="parallelogram">
            <a:avLst>
              <a:gd name="adj" fmla="val 137707"/>
            </a:avLst>
          </a:prstGeom>
          <a:solidFill>
            <a:srgbClr val="660066"/>
          </a:solidFill>
          <a:ln w="9525">
            <a:solidFill>
              <a:schemeClr val="tx1"/>
            </a:solidFill>
            <a:miter lim="800000"/>
            <a:headEnd/>
            <a:tailEnd/>
          </a:ln>
        </p:spPr>
        <p:txBody>
          <a:bodyPr wrap="none" anchor="ctr"/>
          <a:lstStyle/>
          <a:p>
            <a:endParaRPr lang="fr-FR"/>
          </a:p>
        </p:txBody>
      </p:sp>
      <p:sp>
        <p:nvSpPr>
          <p:cNvPr id="41038" name="AutoShape 240"/>
          <p:cNvSpPr>
            <a:spLocks noChangeArrowheads="1"/>
          </p:cNvSpPr>
          <p:nvPr/>
        </p:nvSpPr>
        <p:spPr bwMode="auto">
          <a:xfrm>
            <a:off x="1546225" y="3357563"/>
            <a:ext cx="1295400" cy="73025"/>
          </a:xfrm>
          <a:prstGeom prst="parallelogram">
            <a:avLst>
              <a:gd name="adj" fmla="val 138874"/>
            </a:avLst>
          </a:prstGeom>
          <a:solidFill>
            <a:srgbClr val="660066"/>
          </a:solidFill>
          <a:ln w="9525">
            <a:solidFill>
              <a:schemeClr val="tx1"/>
            </a:solidFill>
            <a:miter lim="800000"/>
            <a:headEnd/>
            <a:tailEnd/>
          </a:ln>
        </p:spPr>
        <p:txBody>
          <a:bodyPr wrap="none" anchor="ctr"/>
          <a:lstStyle/>
          <a:p>
            <a:endParaRPr lang="fr-FR"/>
          </a:p>
        </p:txBody>
      </p:sp>
      <p:sp>
        <p:nvSpPr>
          <p:cNvPr id="41039" name="AutoShape 241"/>
          <p:cNvSpPr>
            <a:spLocks noChangeArrowheads="1"/>
          </p:cNvSpPr>
          <p:nvPr/>
        </p:nvSpPr>
        <p:spPr bwMode="auto">
          <a:xfrm>
            <a:off x="1441450" y="3430588"/>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41040" name="AutoShape 242"/>
          <p:cNvSpPr>
            <a:spLocks noChangeArrowheads="1"/>
          </p:cNvSpPr>
          <p:nvPr/>
        </p:nvSpPr>
        <p:spPr bwMode="auto">
          <a:xfrm>
            <a:off x="1339850" y="3502025"/>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41041" name="AutoShape 244"/>
          <p:cNvSpPr>
            <a:spLocks noChangeArrowheads="1"/>
          </p:cNvSpPr>
          <p:nvPr/>
        </p:nvSpPr>
        <p:spPr bwMode="auto">
          <a:xfrm>
            <a:off x="5940425" y="2636838"/>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41042" name="AutoShape 245"/>
          <p:cNvSpPr>
            <a:spLocks noChangeArrowheads="1"/>
          </p:cNvSpPr>
          <p:nvPr/>
        </p:nvSpPr>
        <p:spPr bwMode="auto">
          <a:xfrm>
            <a:off x="7019925" y="2781300"/>
            <a:ext cx="287338"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41043" name="AutoShape 246"/>
          <p:cNvSpPr>
            <a:spLocks noChangeArrowheads="1"/>
          </p:cNvSpPr>
          <p:nvPr/>
        </p:nvSpPr>
        <p:spPr bwMode="auto">
          <a:xfrm>
            <a:off x="6804025" y="2636838"/>
            <a:ext cx="287338" cy="146050"/>
          </a:xfrm>
          <a:prstGeom prst="parallelogram">
            <a:avLst>
              <a:gd name="adj" fmla="val 129347"/>
            </a:avLst>
          </a:prstGeom>
          <a:solidFill>
            <a:srgbClr val="FF9900"/>
          </a:solidFill>
          <a:ln w="9525">
            <a:solidFill>
              <a:schemeClr val="tx1"/>
            </a:solidFill>
            <a:miter lim="800000"/>
            <a:headEnd/>
            <a:tailEnd/>
          </a:ln>
        </p:spPr>
        <p:txBody>
          <a:bodyPr wrap="none" anchor="ctr"/>
          <a:lstStyle/>
          <a:p>
            <a:endParaRPr lang="fr-FR"/>
          </a:p>
        </p:txBody>
      </p:sp>
      <p:sp>
        <p:nvSpPr>
          <p:cNvPr id="41044" name="AutoShape 247"/>
          <p:cNvSpPr>
            <a:spLocks noChangeArrowheads="1"/>
          </p:cNvSpPr>
          <p:nvPr/>
        </p:nvSpPr>
        <p:spPr bwMode="auto">
          <a:xfrm>
            <a:off x="6300788" y="2781300"/>
            <a:ext cx="287337"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41045" name="AutoShape 249"/>
          <p:cNvSpPr>
            <a:spLocks noChangeArrowheads="1"/>
          </p:cNvSpPr>
          <p:nvPr/>
        </p:nvSpPr>
        <p:spPr bwMode="auto">
          <a:xfrm>
            <a:off x="4211638" y="2997200"/>
            <a:ext cx="1582737" cy="287338"/>
          </a:xfrm>
          <a:prstGeom prst="parallelogram">
            <a:avLst>
              <a:gd name="adj" fmla="val 137707"/>
            </a:avLst>
          </a:prstGeom>
          <a:solidFill>
            <a:srgbClr val="800000"/>
          </a:solidFill>
          <a:ln w="9525">
            <a:solidFill>
              <a:schemeClr val="tx1"/>
            </a:solidFill>
            <a:miter lim="800000"/>
            <a:headEnd/>
            <a:tailEnd/>
          </a:ln>
        </p:spPr>
        <p:txBody>
          <a:bodyPr wrap="none" anchor="ctr"/>
          <a:lstStyle/>
          <a:p>
            <a:endParaRPr lang="fr-FR"/>
          </a:p>
        </p:txBody>
      </p:sp>
      <p:sp>
        <p:nvSpPr>
          <p:cNvPr id="41046" name="AutoShape 250"/>
          <p:cNvSpPr>
            <a:spLocks noChangeArrowheads="1"/>
          </p:cNvSpPr>
          <p:nvPr/>
        </p:nvSpPr>
        <p:spPr bwMode="auto">
          <a:xfrm>
            <a:off x="5291138" y="3141663"/>
            <a:ext cx="287337" cy="146050"/>
          </a:xfrm>
          <a:prstGeom prst="parallelogram">
            <a:avLst>
              <a:gd name="adj" fmla="val 129347"/>
            </a:avLst>
          </a:prstGeom>
          <a:solidFill>
            <a:srgbClr val="666699"/>
          </a:solidFill>
          <a:ln w="9525">
            <a:solidFill>
              <a:schemeClr val="tx1"/>
            </a:solidFill>
            <a:miter lim="800000"/>
            <a:headEnd/>
            <a:tailEnd/>
          </a:ln>
        </p:spPr>
        <p:txBody>
          <a:bodyPr wrap="none" anchor="ctr"/>
          <a:lstStyle/>
          <a:p>
            <a:endParaRPr lang="fr-FR"/>
          </a:p>
        </p:txBody>
      </p:sp>
      <p:sp>
        <p:nvSpPr>
          <p:cNvPr id="41047" name="AutoShape 251"/>
          <p:cNvSpPr>
            <a:spLocks noChangeArrowheads="1"/>
          </p:cNvSpPr>
          <p:nvPr/>
        </p:nvSpPr>
        <p:spPr bwMode="auto">
          <a:xfrm>
            <a:off x="5075238" y="2997200"/>
            <a:ext cx="287337"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41048" name="AutoShape 252"/>
          <p:cNvSpPr>
            <a:spLocks noChangeArrowheads="1"/>
          </p:cNvSpPr>
          <p:nvPr/>
        </p:nvSpPr>
        <p:spPr bwMode="auto">
          <a:xfrm>
            <a:off x="4572000" y="3141663"/>
            <a:ext cx="287338"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41049" name="AutoShape 254"/>
          <p:cNvSpPr>
            <a:spLocks noChangeArrowheads="1"/>
          </p:cNvSpPr>
          <p:nvPr/>
        </p:nvSpPr>
        <p:spPr bwMode="auto">
          <a:xfrm>
            <a:off x="2484438" y="3357563"/>
            <a:ext cx="1582737" cy="287337"/>
          </a:xfrm>
          <a:prstGeom prst="parallelogram">
            <a:avLst>
              <a:gd name="adj" fmla="val 137707"/>
            </a:avLst>
          </a:prstGeom>
          <a:solidFill>
            <a:srgbClr val="FFCC99"/>
          </a:solidFill>
          <a:ln w="9525">
            <a:solidFill>
              <a:schemeClr val="tx1"/>
            </a:solidFill>
            <a:miter lim="800000"/>
            <a:headEnd/>
            <a:tailEnd/>
          </a:ln>
        </p:spPr>
        <p:txBody>
          <a:bodyPr wrap="none" anchor="ctr"/>
          <a:lstStyle/>
          <a:p>
            <a:endParaRPr lang="fr-FR"/>
          </a:p>
        </p:txBody>
      </p:sp>
      <p:sp>
        <p:nvSpPr>
          <p:cNvPr id="41050" name="AutoShape 255"/>
          <p:cNvSpPr>
            <a:spLocks noChangeArrowheads="1"/>
          </p:cNvSpPr>
          <p:nvPr/>
        </p:nvSpPr>
        <p:spPr bwMode="auto">
          <a:xfrm>
            <a:off x="3563938" y="3502025"/>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sp>
        <p:nvSpPr>
          <p:cNvPr id="41051" name="AutoShape 256"/>
          <p:cNvSpPr>
            <a:spLocks noChangeArrowheads="1"/>
          </p:cNvSpPr>
          <p:nvPr/>
        </p:nvSpPr>
        <p:spPr bwMode="auto">
          <a:xfrm>
            <a:off x="3348038" y="3357563"/>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sp>
        <p:nvSpPr>
          <p:cNvPr id="41052" name="AutoShape 257"/>
          <p:cNvSpPr>
            <a:spLocks noChangeArrowheads="1"/>
          </p:cNvSpPr>
          <p:nvPr/>
        </p:nvSpPr>
        <p:spPr bwMode="auto">
          <a:xfrm>
            <a:off x="2844800" y="3502025"/>
            <a:ext cx="287338"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41053" name="AutoShape 259"/>
          <p:cNvSpPr>
            <a:spLocks noChangeArrowheads="1"/>
          </p:cNvSpPr>
          <p:nvPr/>
        </p:nvSpPr>
        <p:spPr bwMode="auto">
          <a:xfrm>
            <a:off x="4427538" y="3716338"/>
            <a:ext cx="1582737" cy="287337"/>
          </a:xfrm>
          <a:prstGeom prst="parallelogram">
            <a:avLst>
              <a:gd name="adj" fmla="val 137707"/>
            </a:avLst>
          </a:prstGeom>
          <a:solidFill>
            <a:srgbClr val="FF6600"/>
          </a:solidFill>
          <a:ln w="9525">
            <a:solidFill>
              <a:schemeClr val="tx1"/>
            </a:solidFill>
            <a:miter lim="800000"/>
            <a:headEnd/>
            <a:tailEnd/>
          </a:ln>
        </p:spPr>
        <p:txBody>
          <a:bodyPr wrap="none" anchor="ctr"/>
          <a:lstStyle/>
          <a:p>
            <a:endParaRPr lang="fr-FR"/>
          </a:p>
        </p:txBody>
      </p:sp>
      <p:sp>
        <p:nvSpPr>
          <p:cNvPr id="41054" name="AutoShape 260"/>
          <p:cNvSpPr>
            <a:spLocks noChangeArrowheads="1"/>
          </p:cNvSpPr>
          <p:nvPr/>
        </p:nvSpPr>
        <p:spPr bwMode="auto">
          <a:xfrm>
            <a:off x="5507038" y="3860800"/>
            <a:ext cx="287337" cy="146050"/>
          </a:xfrm>
          <a:prstGeom prst="parallelogram">
            <a:avLst>
              <a:gd name="adj" fmla="val 129347"/>
            </a:avLst>
          </a:prstGeom>
          <a:solidFill>
            <a:srgbClr val="666699"/>
          </a:solidFill>
          <a:ln w="9525">
            <a:solidFill>
              <a:schemeClr val="tx1"/>
            </a:solidFill>
            <a:miter lim="800000"/>
            <a:headEnd/>
            <a:tailEnd/>
          </a:ln>
        </p:spPr>
        <p:txBody>
          <a:bodyPr wrap="none" anchor="ctr"/>
          <a:lstStyle/>
          <a:p>
            <a:endParaRPr lang="fr-FR"/>
          </a:p>
        </p:txBody>
      </p:sp>
      <p:sp>
        <p:nvSpPr>
          <p:cNvPr id="41055" name="AutoShape 261"/>
          <p:cNvSpPr>
            <a:spLocks noChangeArrowheads="1"/>
          </p:cNvSpPr>
          <p:nvPr/>
        </p:nvSpPr>
        <p:spPr bwMode="auto">
          <a:xfrm>
            <a:off x="5291138" y="3716338"/>
            <a:ext cx="287337" cy="146050"/>
          </a:xfrm>
          <a:prstGeom prst="parallelogram">
            <a:avLst>
              <a:gd name="adj" fmla="val 129347"/>
            </a:avLst>
          </a:prstGeom>
          <a:solidFill>
            <a:srgbClr val="808000"/>
          </a:solidFill>
          <a:ln w="9525">
            <a:solidFill>
              <a:schemeClr val="tx1"/>
            </a:solidFill>
            <a:miter lim="800000"/>
            <a:headEnd/>
            <a:tailEnd/>
          </a:ln>
        </p:spPr>
        <p:txBody>
          <a:bodyPr wrap="none" anchor="ctr"/>
          <a:lstStyle/>
          <a:p>
            <a:endParaRPr lang="fr-FR"/>
          </a:p>
        </p:txBody>
      </p:sp>
      <p:sp>
        <p:nvSpPr>
          <p:cNvPr id="41056" name="AutoShape 262"/>
          <p:cNvSpPr>
            <a:spLocks noChangeArrowheads="1"/>
          </p:cNvSpPr>
          <p:nvPr/>
        </p:nvSpPr>
        <p:spPr bwMode="auto">
          <a:xfrm>
            <a:off x="4787900" y="3860800"/>
            <a:ext cx="287338" cy="146050"/>
          </a:xfrm>
          <a:prstGeom prst="parallelogram">
            <a:avLst>
              <a:gd name="adj" fmla="val 129347"/>
            </a:avLst>
          </a:prstGeom>
          <a:solidFill>
            <a:srgbClr val="FF0000"/>
          </a:solidFill>
          <a:ln w="9525">
            <a:solidFill>
              <a:schemeClr val="tx1"/>
            </a:solidFill>
            <a:miter lim="800000"/>
            <a:headEnd/>
            <a:tailEnd/>
          </a:ln>
        </p:spPr>
        <p:txBody>
          <a:bodyPr wrap="none" anchor="ctr"/>
          <a:lstStyle/>
          <a:p>
            <a:endParaRPr lang="fr-FR"/>
          </a:p>
        </p:txBody>
      </p:sp>
      <p:sp>
        <p:nvSpPr>
          <p:cNvPr id="41057" name="AutoShape 264"/>
          <p:cNvSpPr>
            <a:spLocks noChangeArrowheads="1"/>
          </p:cNvSpPr>
          <p:nvPr/>
        </p:nvSpPr>
        <p:spPr bwMode="auto">
          <a:xfrm>
            <a:off x="323850" y="4076700"/>
            <a:ext cx="1582738" cy="287338"/>
          </a:xfrm>
          <a:prstGeom prst="parallelogram">
            <a:avLst>
              <a:gd name="adj" fmla="val 137707"/>
            </a:avLst>
          </a:prstGeom>
          <a:solidFill>
            <a:srgbClr val="808080"/>
          </a:solidFill>
          <a:ln w="9525">
            <a:solidFill>
              <a:schemeClr val="tx1"/>
            </a:solidFill>
            <a:miter lim="800000"/>
            <a:headEnd/>
            <a:tailEnd/>
          </a:ln>
        </p:spPr>
        <p:txBody>
          <a:bodyPr wrap="none" anchor="ctr"/>
          <a:lstStyle/>
          <a:p>
            <a:endParaRPr lang="fr-FR"/>
          </a:p>
        </p:txBody>
      </p:sp>
      <p:sp>
        <p:nvSpPr>
          <p:cNvPr id="41058" name="AutoShape 265"/>
          <p:cNvSpPr>
            <a:spLocks noChangeArrowheads="1"/>
          </p:cNvSpPr>
          <p:nvPr/>
        </p:nvSpPr>
        <p:spPr bwMode="auto">
          <a:xfrm>
            <a:off x="1403350" y="4221163"/>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41059" name="AutoShape 266"/>
          <p:cNvSpPr>
            <a:spLocks noChangeArrowheads="1"/>
          </p:cNvSpPr>
          <p:nvPr/>
        </p:nvSpPr>
        <p:spPr bwMode="auto">
          <a:xfrm>
            <a:off x="1187450" y="4076700"/>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41060" name="AutoShape 267"/>
          <p:cNvSpPr>
            <a:spLocks noChangeArrowheads="1"/>
          </p:cNvSpPr>
          <p:nvPr/>
        </p:nvSpPr>
        <p:spPr bwMode="auto">
          <a:xfrm>
            <a:off x="684213" y="4221163"/>
            <a:ext cx="287337"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41061" name="AutoShape 269"/>
          <p:cNvSpPr>
            <a:spLocks noChangeArrowheads="1"/>
          </p:cNvSpPr>
          <p:nvPr/>
        </p:nvSpPr>
        <p:spPr bwMode="auto">
          <a:xfrm>
            <a:off x="3563938" y="443706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1062" name="AutoShape 270"/>
          <p:cNvSpPr>
            <a:spLocks noChangeArrowheads="1"/>
          </p:cNvSpPr>
          <p:nvPr/>
        </p:nvSpPr>
        <p:spPr bwMode="auto">
          <a:xfrm>
            <a:off x="4643438" y="4581525"/>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41063" name="AutoShape 271"/>
          <p:cNvSpPr>
            <a:spLocks noChangeArrowheads="1"/>
          </p:cNvSpPr>
          <p:nvPr/>
        </p:nvSpPr>
        <p:spPr bwMode="auto">
          <a:xfrm>
            <a:off x="4427538" y="4437063"/>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41064" name="AutoShape 272"/>
          <p:cNvSpPr>
            <a:spLocks noChangeArrowheads="1"/>
          </p:cNvSpPr>
          <p:nvPr/>
        </p:nvSpPr>
        <p:spPr bwMode="auto">
          <a:xfrm>
            <a:off x="3924300" y="4581525"/>
            <a:ext cx="287338"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41065" name="AutoShape 273"/>
          <p:cNvSpPr>
            <a:spLocks noChangeArrowheads="1"/>
          </p:cNvSpPr>
          <p:nvPr/>
        </p:nvSpPr>
        <p:spPr bwMode="auto">
          <a:xfrm>
            <a:off x="716438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1066" name="AutoShape 274"/>
          <p:cNvSpPr>
            <a:spLocks noChangeArrowheads="1"/>
          </p:cNvSpPr>
          <p:nvPr/>
        </p:nvSpPr>
        <p:spPr bwMode="auto">
          <a:xfrm>
            <a:off x="7956550" y="2636838"/>
            <a:ext cx="792163" cy="144462"/>
          </a:xfrm>
          <a:prstGeom prst="parallelogram">
            <a:avLst>
              <a:gd name="adj" fmla="val 138459"/>
            </a:avLst>
          </a:prstGeom>
          <a:solidFill>
            <a:srgbClr val="FF9900"/>
          </a:solidFill>
          <a:ln w="9525">
            <a:solidFill>
              <a:schemeClr val="tx1"/>
            </a:solidFill>
            <a:miter lim="800000"/>
            <a:headEnd/>
            <a:tailEnd/>
          </a:ln>
        </p:spPr>
        <p:txBody>
          <a:bodyPr wrap="none" anchor="ctr"/>
          <a:lstStyle/>
          <a:p>
            <a:endParaRPr lang="fr-FR"/>
          </a:p>
        </p:txBody>
      </p:sp>
      <p:sp>
        <p:nvSpPr>
          <p:cNvPr id="41067" name="AutoShape 275"/>
          <p:cNvSpPr>
            <a:spLocks noChangeArrowheads="1"/>
          </p:cNvSpPr>
          <p:nvPr/>
        </p:nvSpPr>
        <p:spPr bwMode="auto">
          <a:xfrm>
            <a:off x="7740650" y="2781300"/>
            <a:ext cx="792163" cy="144463"/>
          </a:xfrm>
          <a:prstGeom prst="parallelogram">
            <a:avLst>
              <a:gd name="adj" fmla="val 138458"/>
            </a:avLst>
          </a:prstGeom>
          <a:solidFill>
            <a:srgbClr val="FF00FF"/>
          </a:solidFill>
          <a:ln w="9525">
            <a:solidFill>
              <a:schemeClr val="tx1"/>
            </a:solidFill>
            <a:miter lim="800000"/>
            <a:headEnd/>
            <a:tailEnd/>
          </a:ln>
        </p:spPr>
        <p:txBody>
          <a:bodyPr wrap="none" anchor="ctr"/>
          <a:lstStyle/>
          <a:p>
            <a:endParaRPr lang="fr-FR"/>
          </a:p>
        </p:txBody>
      </p:sp>
      <p:sp>
        <p:nvSpPr>
          <p:cNvPr id="41068" name="AutoShape 276"/>
          <p:cNvSpPr>
            <a:spLocks noChangeArrowheads="1"/>
          </p:cNvSpPr>
          <p:nvPr/>
        </p:nvSpPr>
        <p:spPr bwMode="auto">
          <a:xfrm>
            <a:off x="7380288" y="2636838"/>
            <a:ext cx="792162" cy="144462"/>
          </a:xfrm>
          <a:prstGeom prst="parallelogram">
            <a:avLst>
              <a:gd name="adj" fmla="val 138459"/>
            </a:avLst>
          </a:prstGeom>
          <a:solidFill>
            <a:srgbClr val="00FF00"/>
          </a:solidFill>
          <a:ln w="9525">
            <a:solidFill>
              <a:schemeClr val="tx1"/>
            </a:solidFill>
            <a:miter lim="800000"/>
            <a:headEnd/>
            <a:tailEnd/>
          </a:ln>
        </p:spPr>
        <p:txBody>
          <a:bodyPr wrap="none" anchor="ctr"/>
          <a:lstStyle/>
          <a:p>
            <a:endParaRPr lang="fr-FR"/>
          </a:p>
        </p:txBody>
      </p:sp>
      <p:sp>
        <p:nvSpPr>
          <p:cNvPr id="41069" name="AutoShape 277"/>
          <p:cNvSpPr>
            <a:spLocks noChangeArrowheads="1"/>
          </p:cNvSpPr>
          <p:nvPr/>
        </p:nvSpPr>
        <p:spPr bwMode="auto">
          <a:xfrm>
            <a:off x="7164388" y="2781300"/>
            <a:ext cx="792162" cy="144463"/>
          </a:xfrm>
          <a:prstGeom prst="parallelogram">
            <a:avLst>
              <a:gd name="adj" fmla="val 138458"/>
            </a:avLst>
          </a:prstGeom>
          <a:solidFill>
            <a:srgbClr val="00FF00"/>
          </a:solidFill>
          <a:ln w="9525">
            <a:solidFill>
              <a:schemeClr val="tx1"/>
            </a:solidFill>
            <a:miter lim="800000"/>
            <a:headEnd/>
            <a:tailEnd/>
          </a:ln>
        </p:spPr>
        <p:txBody>
          <a:bodyPr wrap="none" anchor="ctr"/>
          <a:lstStyle/>
          <a:p>
            <a:endParaRPr lang="fr-FR"/>
          </a:p>
        </p:txBody>
      </p:sp>
      <p:sp>
        <p:nvSpPr>
          <p:cNvPr id="41070" name="AutoShape 281"/>
          <p:cNvSpPr>
            <a:spLocks noChangeArrowheads="1"/>
          </p:cNvSpPr>
          <p:nvPr/>
        </p:nvSpPr>
        <p:spPr bwMode="auto">
          <a:xfrm>
            <a:off x="1763713" y="29972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1071" name="AutoShape 282"/>
          <p:cNvSpPr>
            <a:spLocks noChangeArrowheads="1"/>
          </p:cNvSpPr>
          <p:nvPr/>
        </p:nvSpPr>
        <p:spPr bwMode="auto">
          <a:xfrm>
            <a:off x="2555875" y="2997200"/>
            <a:ext cx="792163" cy="144463"/>
          </a:xfrm>
          <a:prstGeom prst="parallelogram">
            <a:avLst>
              <a:gd name="adj" fmla="val 138458"/>
            </a:avLst>
          </a:prstGeom>
          <a:solidFill>
            <a:srgbClr val="66FFCC"/>
          </a:solidFill>
          <a:ln w="9525">
            <a:solidFill>
              <a:schemeClr val="tx1"/>
            </a:solidFill>
            <a:miter lim="800000"/>
            <a:headEnd/>
            <a:tailEnd/>
          </a:ln>
        </p:spPr>
        <p:txBody>
          <a:bodyPr wrap="none" anchor="ctr"/>
          <a:lstStyle/>
          <a:p>
            <a:endParaRPr lang="fr-FR"/>
          </a:p>
        </p:txBody>
      </p:sp>
      <p:sp>
        <p:nvSpPr>
          <p:cNvPr id="41072" name="AutoShape 283"/>
          <p:cNvSpPr>
            <a:spLocks noChangeArrowheads="1"/>
          </p:cNvSpPr>
          <p:nvPr/>
        </p:nvSpPr>
        <p:spPr bwMode="auto">
          <a:xfrm>
            <a:off x="2339975" y="3141663"/>
            <a:ext cx="792163" cy="144462"/>
          </a:xfrm>
          <a:prstGeom prst="parallelogram">
            <a:avLst>
              <a:gd name="adj" fmla="val 138459"/>
            </a:avLst>
          </a:prstGeom>
          <a:solidFill>
            <a:srgbClr val="66FFCC"/>
          </a:solidFill>
          <a:ln w="9525">
            <a:solidFill>
              <a:schemeClr val="tx1"/>
            </a:solidFill>
            <a:miter lim="800000"/>
            <a:headEnd/>
            <a:tailEnd/>
          </a:ln>
        </p:spPr>
        <p:txBody>
          <a:bodyPr wrap="none" anchor="ctr"/>
          <a:lstStyle/>
          <a:p>
            <a:endParaRPr lang="fr-FR"/>
          </a:p>
        </p:txBody>
      </p:sp>
      <p:sp>
        <p:nvSpPr>
          <p:cNvPr id="41073" name="AutoShape 284"/>
          <p:cNvSpPr>
            <a:spLocks noChangeArrowheads="1"/>
          </p:cNvSpPr>
          <p:nvPr/>
        </p:nvSpPr>
        <p:spPr bwMode="auto">
          <a:xfrm>
            <a:off x="1979613" y="2997200"/>
            <a:ext cx="792162" cy="144463"/>
          </a:xfrm>
          <a:prstGeom prst="parallelogram">
            <a:avLst>
              <a:gd name="adj" fmla="val 138458"/>
            </a:avLst>
          </a:prstGeom>
          <a:solidFill>
            <a:srgbClr val="CC99FF"/>
          </a:solidFill>
          <a:ln w="9525">
            <a:solidFill>
              <a:schemeClr val="tx1"/>
            </a:solidFill>
            <a:miter lim="800000"/>
            <a:headEnd/>
            <a:tailEnd/>
          </a:ln>
        </p:spPr>
        <p:txBody>
          <a:bodyPr wrap="none" anchor="ctr"/>
          <a:lstStyle/>
          <a:p>
            <a:endParaRPr lang="fr-FR"/>
          </a:p>
        </p:txBody>
      </p:sp>
      <p:sp>
        <p:nvSpPr>
          <p:cNvPr id="41074" name="AutoShape 285"/>
          <p:cNvSpPr>
            <a:spLocks noChangeArrowheads="1"/>
          </p:cNvSpPr>
          <p:nvPr/>
        </p:nvSpPr>
        <p:spPr bwMode="auto">
          <a:xfrm>
            <a:off x="1763713" y="3141663"/>
            <a:ext cx="792162" cy="144462"/>
          </a:xfrm>
          <a:prstGeom prst="parallelogram">
            <a:avLst>
              <a:gd name="adj" fmla="val 138459"/>
            </a:avLst>
          </a:prstGeom>
          <a:solidFill>
            <a:srgbClr val="CC99FF"/>
          </a:solidFill>
          <a:ln w="9525">
            <a:solidFill>
              <a:schemeClr val="tx1"/>
            </a:solidFill>
            <a:miter lim="800000"/>
            <a:headEnd/>
            <a:tailEnd/>
          </a:ln>
        </p:spPr>
        <p:txBody>
          <a:bodyPr wrap="none" anchor="ctr"/>
          <a:lstStyle/>
          <a:p>
            <a:endParaRPr lang="fr-FR"/>
          </a:p>
        </p:txBody>
      </p:sp>
      <p:sp>
        <p:nvSpPr>
          <p:cNvPr id="41075" name="AutoShape 286"/>
          <p:cNvSpPr>
            <a:spLocks noChangeArrowheads="1"/>
          </p:cNvSpPr>
          <p:nvPr/>
        </p:nvSpPr>
        <p:spPr bwMode="auto">
          <a:xfrm>
            <a:off x="4932363" y="33559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1076" name="AutoShape 287"/>
          <p:cNvSpPr>
            <a:spLocks noChangeArrowheads="1"/>
          </p:cNvSpPr>
          <p:nvPr/>
        </p:nvSpPr>
        <p:spPr bwMode="auto">
          <a:xfrm>
            <a:off x="5724525" y="3355975"/>
            <a:ext cx="792163" cy="144463"/>
          </a:xfrm>
          <a:prstGeom prst="parallelogram">
            <a:avLst>
              <a:gd name="adj" fmla="val 138458"/>
            </a:avLst>
          </a:prstGeom>
          <a:solidFill>
            <a:srgbClr val="008080"/>
          </a:solidFill>
          <a:ln w="9525">
            <a:solidFill>
              <a:schemeClr val="tx1"/>
            </a:solidFill>
            <a:miter lim="800000"/>
            <a:headEnd/>
            <a:tailEnd/>
          </a:ln>
        </p:spPr>
        <p:txBody>
          <a:bodyPr wrap="none" anchor="ctr"/>
          <a:lstStyle/>
          <a:p>
            <a:endParaRPr lang="fr-FR"/>
          </a:p>
        </p:txBody>
      </p:sp>
      <p:sp>
        <p:nvSpPr>
          <p:cNvPr id="41077" name="AutoShape 288"/>
          <p:cNvSpPr>
            <a:spLocks noChangeArrowheads="1"/>
          </p:cNvSpPr>
          <p:nvPr/>
        </p:nvSpPr>
        <p:spPr bwMode="auto">
          <a:xfrm>
            <a:off x="5508625" y="3500438"/>
            <a:ext cx="792163" cy="144462"/>
          </a:xfrm>
          <a:prstGeom prst="parallelogram">
            <a:avLst>
              <a:gd name="adj" fmla="val 138459"/>
            </a:avLst>
          </a:prstGeom>
          <a:solidFill>
            <a:srgbClr val="FF6600"/>
          </a:solidFill>
          <a:ln w="9525">
            <a:solidFill>
              <a:schemeClr val="tx1"/>
            </a:solidFill>
            <a:miter lim="800000"/>
            <a:headEnd/>
            <a:tailEnd/>
          </a:ln>
        </p:spPr>
        <p:txBody>
          <a:bodyPr wrap="none" anchor="ctr"/>
          <a:lstStyle/>
          <a:p>
            <a:endParaRPr lang="fr-FR"/>
          </a:p>
        </p:txBody>
      </p:sp>
      <p:sp>
        <p:nvSpPr>
          <p:cNvPr id="41078" name="AutoShape 289"/>
          <p:cNvSpPr>
            <a:spLocks noChangeArrowheads="1"/>
          </p:cNvSpPr>
          <p:nvPr/>
        </p:nvSpPr>
        <p:spPr bwMode="auto">
          <a:xfrm>
            <a:off x="5148263" y="3355975"/>
            <a:ext cx="792162" cy="144463"/>
          </a:xfrm>
          <a:prstGeom prst="parallelogram">
            <a:avLst>
              <a:gd name="adj" fmla="val 138458"/>
            </a:avLst>
          </a:prstGeom>
          <a:solidFill>
            <a:srgbClr val="666699"/>
          </a:solidFill>
          <a:ln w="9525">
            <a:solidFill>
              <a:schemeClr val="tx1"/>
            </a:solidFill>
            <a:miter lim="800000"/>
            <a:headEnd/>
            <a:tailEnd/>
          </a:ln>
        </p:spPr>
        <p:txBody>
          <a:bodyPr wrap="none" anchor="ctr"/>
          <a:lstStyle/>
          <a:p>
            <a:endParaRPr lang="fr-FR"/>
          </a:p>
        </p:txBody>
      </p:sp>
      <p:sp>
        <p:nvSpPr>
          <p:cNvPr id="41079" name="AutoShape 290"/>
          <p:cNvSpPr>
            <a:spLocks noChangeArrowheads="1"/>
          </p:cNvSpPr>
          <p:nvPr/>
        </p:nvSpPr>
        <p:spPr bwMode="auto">
          <a:xfrm>
            <a:off x="4932363" y="3500438"/>
            <a:ext cx="792162" cy="144462"/>
          </a:xfrm>
          <a:prstGeom prst="parallelogram">
            <a:avLst>
              <a:gd name="adj" fmla="val 138459"/>
            </a:avLst>
          </a:prstGeom>
          <a:solidFill>
            <a:srgbClr val="808000"/>
          </a:solidFill>
          <a:ln w="9525">
            <a:solidFill>
              <a:schemeClr val="tx1"/>
            </a:solidFill>
            <a:miter lim="800000"/>
            <a:headEnd/>
            <a:tailEnd/>
          </a:ln>
        </p:spPr>
        <p:txBody>
          <a:bodyPr wrap="none" anchor="ctr"/>
          <a:lstStyle/>
          <a:p>
            <a:endParaRPr lang="fr-FR"/>
          </a:p>
        </p:txBody>
      </p:sp>
      <p:sp>
        <p:nvSpPr>
          <p:cNvPr id="41080" name="AutoShape 291"/>
          <p:cNvSpPr>
            <a:spLocks noChangeArrowheads="1"/>
          </p:cNvSpPr>
          <p:nvPr/>
        </p:nvSpPr>
        <p:spPr bwMode="auto">
          <a:xfrm>
            <a:off x="5219700" y="40767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1081" name="AutoShape 292"/>
          <p:cNvSpPr>
            <a:spLocks noChangeArrowheads="1"/>
          </p:cNvSpPr>
          <p:nvPr/>
        </p:nvSpPr>
        <p:spPr bwMode="auto">
          <a:xfrm>
            <a:off x="6011863" y="4076700"/>
            <a:ext cx="792162" cy="144463"/>
          </a:xfrm>
          <a:prstGeom prst="parallelogram">
            <a:avLst>
              <a:gd name="adj" fmla="val 138458"/>
            </a:avLst>
          </a:prstGeom>
          <a:solidFill>
            <a:srgbClr val="FFFF00"/>
          </a:solidFill>
          <a:ln w="9525">
            <a:solidFill>
              <a:schemeClr val="tx1"/>
            </a:solidFill>
            <a:miter lim="800000"/>
            <a:headEnd/>
            <a:tailEnd/>
          </a:ln>
        </p:spPr>
        <p:txBody>
          <a:bodyPr wrap="none" anchor="ctr"/>
          <a:lstStyle/>
          <a:p>
            <a:endParaRPr lang="fr-FR"/>
          </a:p>
        </p:txBody>
      </p:sp>
      <p:sp>
        <p:nvSpPr>
          <p:cNvPr id="41082" name="AutoShape 293"/>
          <p:cNvSpPr>
            <a:spLocks noChangeArrowheads="1"/>
          </p:cNvSpPr>
          <p:nvPr/>
        </p:nvSpPr>
        <p:spPr bwMode="auto">
          <a:xfrm>
            <a:off x="5795963" y="4221163"/>
            <a:ext cx="792162" cy="144462"/>
          </a:xfrm>
          <a:prstGeom prst="parallelogram">
            <a:avLst>
              <a:gd name="adj" fmla="val 138459"/>
            </a:avLst>
          </a:prstGeom>
          <a:solidFill>
            <a:srgbClr val="FF6600"/>
          </a:solidFill>
          <a:ln w="9525">
            <a:solidFill>
              <a:schemeClr val="tx1"/>
            </a:solidFill>
            <a:miter lim="800000"/>
            <a:headEnd/>
            <a:tailEnd/>
          </a:ln>
        </p:spPr>
        <p:txBody>
          <a:bodyPr wrap="none" anchor="ctr"/>
          <a:lstStyle/>
          <a:p>
            <a:endParaRPr lang="fr-FR"/>
          </a:p>
        </p:txBody>
      </p:sp>
      <p:sp>
        <p:nvSpPr>
          <p:cNvPr id="41083" name="AutoShape 294"/>
          <p:cNvSpPr>
            <a:spLocks noChangeArrowheads="1"/>
          </p:cNvSpPr>
          <p:nvPr/>
        </p:nvSpPr>
        <p:spPr bwMode="auto">
          <a:xfrm>
            <a:off x="5435600" y="4076700"/>
            <a:ext cx="792163" cy="144463"/>
          </a:xfrm>
          <a:prstGeom prst="parallelogram">
            <a:avLst>
              <a:gd name="adj" fmla="val 138458"/>
            </a:avLst>
          </a:prstGeom>
          <a:solidFill>
            <a:srgbClr val="FF99CC"/>
          </a:solidFill>
          <a:ln w="9525">
            <a:solidFill>
              <a:schemeClr val="tx1"/>
            </a:solidFill>
            <a:miter lim="800000"/>
            <a:headEnd/>
            <a:tailEnd/>
          </a:ln>
        </p:spPr>
        <p:txBody>
          <a:bodyPr wrap="none" anchor="ctr"/>
          <a:lstStyle/>
          <a:p>
            <a:endParaRPr lang="fr-FR"/>
          </a:p>
        </p:txBody>
      </p:sp>
      <p:sp>
        <p:nvSpPr>
          <p:cNvPr id="41084" name="AutoShape 295"/>
          <p:cNvSpPr>
            <a:spLocks noChangeArrowheads="1"/>
          </p:cNvSpPr>
          <p:nvPr/>
        </p:nvSpPr>
        <p:spPr bwMode="auto">
          <a:xfrm>
            <a:off x="5219700" y="4221163"/>
            <a:ext cx="792163" cy="144462"/>
          </a:xfrm>
          <a:prstGeom prst="parallelogram">
            <a:avLst>
              <a:gd name="adj" fmla="val 138459"/>
            </a:avLst>
          </a:prstGeom>
          <a:solidFill>
            <a:srgbClr val="FFFF00"/>
          </a:solidFill>
          <a:ln w="9525">
            <a:solidFill>
              <a:schemeClr val="tx1"/>
            </a:solidFill>
            <a:miter lim="800000"/>
            <a:headEnd/>
            <a:tailEnd/>
          </a:ln>
        </p:spPr>
        <p:txBody>
          <a:bodyPr wrap="none" anchor="ctr"/>
          <a:lstStyle/>
          <a:p>
            <a:endParaRPr lang="fr-FR"/>
          </a:p>
        </p:txBody>
      </p:sp>
      <p:sp>
        <p:nvSpPr>
          <p:cNvPr id="41085" name="AutoShape 296"/>
          <p:cNvSpPr>
            <a:spLocks noChangeArrowheads="1"/>
          </p:cNvSpPr>
          <p:nvPr/>
        </p:nvSpPr>
        <p:spPr bwMode="auto">
          <a:xfrm>
            <a:off x="2339975" y="4437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1086" name="AutoShape 297"/>
          <p:cNvSpPr>
            <a:spLocks noChangeArrowheads="1"/>
          </p:cNvSpPr>
          <p:nvPr/>
        </p:nvSpPr>
        <p:spPr bwMode="auto">
          <a:xfrm>
            <a:off x="3132138" y="4437063"/>
            <a:ext cx="792162" cy="144462"/>
          </a:xfrm>
          <a:prstGeom prst="parallelogram">
            <a:avLst>
              <a:gd name="adj" fmla="val 138459"/>
            </a:avLst>
          </a:prstGeom>
          <a:solidFill>
            <a:srgbClr val="00FFFF"/>
          </a:solidFill>
          <a:ln w="9525">
            <a:solidFill>
              <a:schemeClr val="tx1"/>
            </a:solidFill>
            <a:miter lim="800000"/>
            <a:headEnd/>
            <a:tailEnd/>
          </a:ln>
        </p:spPr>
        <p:txBody>
          <a:bodyPr wrap="none" anchor="ctr"/>
          <a:lstStyle/>
          <a:p>
            <a:endParaRPr lang="fr-FR"/>
          </a:p>
        </p:txBody>
      </p:sp>
      <p:sp>
        <p:nvSpPr>
          <p:cNvPr id="41087" name="AutoShape 298"/>
          <p:cNvSpPr>
            <a:spLocks noChangeArrowheads="1"/>
          </p:cNvSpPr>
          <p:nvPr/>
        </p:nvSpPr>
        <p:spPr bwMode="auto">
          <a:xfrm>
            <a:off x="2916238" y="4581525"/>
            <a:ext cx="792162" cy="144463"/>
          </a:xfrm>
          <a:prstGeom prst="parallelogram">
            <a:avLst>
              <a:gd name="adj" fmla="val 138458"/>
            </a:avLst>
          </a:prstGeom>
          <a:solidFill>
            <a:srgbClr val="000080"/>
          </a:solidFill>
          <a:ln w="9525">
            <a:solidFill>
              <a:schemeClr val="tx1"/>
            </a:solidFill>
            <a:miter lim="800000"/>
            <a:headEnd/>
            <a:tailEnd/>
          </a:ln>
        </p:spPr>
        <p:txBody>
          <a:bodyPr wrap="none" anchor="ctr"/>
          <a:lstStyle/>
          <a:p>
            <a:endParaRPr lang="fr-FR"/>
          </a:p>
        </p:txBody>
      </p:sp>
      <p:sp>
        <p:nvSpPr>
          <p:cNvPr id="41088" name="AutoShape 299"/>
          <p:cNvSpPr>
            <a:spLocks noChangeArrowheads="1"/>
          </p:cNvSpPr>
          <p:nvPr/>
        </p:nvSpPr>
        <p:spPr bwMode="auto">
          <a:xfrm>
            <a:off x="2555875" y="4437063"/>
            <a:ext cx="792163" cy="144462"/>
          </a:xfrm>
          <a:prstGeom prst="parallelogram">
            <a:avLst>
              <a:gd name="adj" fmla="val 138459"/>
            </a:avLst>
          </a:prstGeom>
          <a:solidFill>
            <a:srgbClr val="00FFFF"/>
          </a:solidFill>
          <a:ln w="9525">
            <a:solidFill>
              <a:schemeClr val="tx1"/>
            </a:solidFill>
            <a:miter lim="800000"/>
            <a:headEnd/>
            <a:tailEnd/>
          </a:ln>
        </p:spPr>
        <p:txBody>
          <a:bodyPr wrap="none" anchor="ctr"/>
          <a:lstStyle/>
          <a:p>
            <a:endParaRPr lang="fr-FR"/>
          </a:p>
        </p:txBody>
      </p:sp>
      <p:sp>
        <p:nvSpPr>
          <p:cNvPr id="41089" name="AutoShape 300"/>
          <p:cNvSpPr>
            <a:spLocks noChangeArrowheads="1"/>
          </p:cNvSpPr>
          <p:nvPr/>
        </p:nvSpPr>
        <p:spPr bwMode="auto">
          <a:xfrm>
            <a:off x="2339975" y="4581525"/>
            <a:ext cx="792163" cy="144463"/>
          </a:xfrm>
          <a:prstGeom prst="parallelogram">
            <a:avLst>
              <a:gd name="adj" fmla="val 138458"/>
            </a:avLst>
          </a:prstGeom>
          <a:solidFill>
            <a:srgbClr val="CCFFCC"/>
          </a:solidFill>
          <a:ln w="9525">
            <a:solidFill>
              <a:schemeClr val="tx1"/>
            </a:solidFill>
            <a:miter lim="800000"/>
            <a:headEnd/>
            <a:tailEnd/>
          </a:ln>
        </p:spPr>
        <p:txBody>
          <a:bodyPr wrap="none" anchor="ctr"/>
          <a:lstStyle/>
          <a:p>
            <a:endParaRPr lang="fr-FR"/>
          </a:p>
        </p:txBody>
      </p:sp>
      <p:sp>
        <p:nvSpPr>
          <p:cNvPr id="41090" name="AutoShape 301"/>
          <p:cNvSpPr>
            <a:spLocks noChangeArrowheads="1"/>
          </p:cNvSpPr>
          <p:nvPr/>
        </p:nvSpPr>
        <p:spPr bwMode="auto">
          <a:xfrm>
            <a:off x="1979613" y="37163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1091" name="AutoShape 302"/>
          <p:cNvSpPr>
            <a:spLocks noChangeArrowheads="1"/>
          </p:cNvSpPr>
          <p:nvPr/>
        </p:nvSpPr>
        <p:spPr bwMode="auto">
          <a:xfrm>
            <a:off x="2771775" y="3716338"/>
            <a:ext cx="792163" cy="144462"/>
          </a:xfrm>
          <a:prstGeom prst="parallelogram">
            <a:avLst>
              <a:gd name="adj" fmla="val 138459"/>
            </a:avLst>
          </a:prstGeom>
          <a:solidFill>
            <a:srgbClr val="CCFFCC"/>
          </a:solidFill>
          <a:ln w="9525">
            <a:solidFill>
              <a:schemeClr val="tx1"/>
            </a:solidFill>
            <a:miter lim="800000"/>
            <a:headEnd/>
            <a:tailEnd/>
          </a:ln>
        </p:spPr>
        <p:txBody>
          <a:bodyPr wrap="none" anchor="ctr"/>
          <a:lstStyle/>
          <a:p>
            <a:endParaRPr lang="fr-FR"/>
          </a:p>
        </p:txBody>
      </p:sp>
      <p:sp>
        <p:nvSpPr>
          <p:cNvPr id="41092" name="AutoShape 303"/>
          <p:cNvSpPr>
            <a:spLocks noChangeArrowheads="1"/>
          </p:cNvSpPr>
          <p:nvPr/>
        </p:nvSpPr>
        <p:spPr bwMode="auto">
          <a:xfrm>
            <a:off x="2555875" y="3860800"/>
            <a:ext cx="792163" cy="144463"/>
          </a:xfrm>
          <a:prstGeom prst="parallelogram">
            <a:avLst>
              <a:gd name="adj" fmla="val 138458"/>
            </a:avLst>
          </a:prstGeom>
          <a:solidFill>
            <a:srgbClr val="CCFFCC"/>
          </a:solidFill>
          <a:ln w="9525">
            <a:solidFill>
              <a:schemeClr val="tx1"/>
            </a:solidFill>
            <a:miter lim="800000"/>
            <a:headEnd/>
            <a:tailEnd/>
          </a:ln>
        </p:spPr>
        <p:txBody>
          <a:bodyPr wrap="none" anchor="ctr"/>
          <a:lstStyle/>
          <a:p>
            <a:endParaRPr lang="fr-FR"/>
          </a:p>
        </p:txBody>
      </p:sp>
      <p:sp>
        <p:nvSpPr>
          <p:cNvPr id="41093" name="AutoShape 304"/>
          <p:cNvSpPr>
            <a:spLocks noChangeArrowheads="1"/>
          </p:cNvSpPr>
          <p:nvPr/>
        </p:nvSpPr>
        <p:spPr bwMode="auto">
          <a:xfrm>
            <a:off x="2195513" y="3716338"/>
            <a:ext cx="792162" cy="144462"/>
          </a:xfrm>
          <a:prstGeom prst="parallelogram">
            <a:avLst>
              <a:gd name="adj" fmla="val 138459"/>
            </a:avLst>
          </a:prstGeom>
          <a:solidFill>
            <a:srgbClr val="660066"/>
          </a:solidFill>
          <a:ln w="9525">
            <a:solidFill>
              <a:schemeClr val="tx1"/>
            </a:solidFill>
            <a:miter lim="800000"/>
            <a:headEnd/>
            <a:tailEnd/>
          </a:ln>
        </p:spPr>
        <p:txBody>
          <a:bodyPr wrap="none" anchor="ctr"/>
          <a:lstStyle/>
          <a:p>
            <a:endParaRPr lang="fr-FR"/>
          </a:p>
        </p:txBody>
      </p:sp>
      <p:sp>
        <p:nvSpPr>
          <p:cNvPr id="41094" name="AutoShape 305"/>
          <p:cNvSpPr>
            <a:spLocks noChangeArrowheads="1"/>
          </p:cNvSpPr>
          <p:nvPr/>
        </p:nvSpPr>
        <p:spPr bwMode="auto">
          <a:xfrm>
            <a:off x="1979613" y="3860800"/>
            <a:ext cx="792162" cy="144463"/>
          </a:xfrm>
          <a:prstGeom prst="parallelogram">
            <a:avLst>
              <a:gd name="adj" fmla="val 138458"/>
            </a:avLst>
          </a:prstGeom>
          <a:solidFill>
            <a:srgbClr val="808080"/>
          </a:solidFill>
          <a:ln w="9525">
            <a:solidFill>
              <a:schemeClr val="tx1"/>
            </a:solidFill>
            <a:miter lim="800000"/>
            <a:headEnd/>
            <a:tailEnd/>
          </a:ln>
        </p:spPr>
        <p:txBody>
          <a:bodyPr wrap="none" anchor="ctr"/>
          <a:lstStyle/>
          <a:p>
            <a:endParaRPr lang="fr-FR"/>
          </a:p>
        </p:txBody>
      </p:sp>
      <p:sp>
        <p:nvSpPr>
          <p:cNvPr id="41095" name="AutoShape 306"/>
          <p:cNvSpPr>
            <a:spLocks noChangeArrowheads="1"/>
          </p:cNvSpPr>
          <p:nvPr/>
        </p:nvSpPr>
        <p:spPr bwMode="auto">
          <a:xfrm>
            <a:off x="539750" y="4437063"/>
            <a:ext cx="936625" cy="285750"/>
          </a:xfrm>
          <a:prstGeom prst="parallelogram">
            <a:avLst>
              <a:gd name="adj" fmla="val 140004"/>
            </a:avLst>
          </a:prstGeom>
          <a:solidFill>
            <a:srgbClr val="FFCC00"/>
          </a:solidFill>
          <a:ln w="9525">
            <a:solidFill>
              <a:schemeClr val="tx1"/>
            </a:solidFill>
            <a:miter lim="800000"/>
            <a:headEnd/>
            <a:tailEnd/>
          </a:ln>
        </p:spPr>
        <p:txBody>
          <a:bodyPr wrap="none" anchor="ctr"/>
          <a:lstStyle/>
          <a:p>
            <a:endParaRPr lang="fr-FR"/>
          </a:p>
        </p:txBody>
      </p:sp>
      <p:sp>
        <p:nvSpPr>
          <p:cNvPr id="41096" name="AutoShape 307"/>
          <p:cNvSpPr>
            <a:spLocks noChangeArrowheads="1"/>
          </p:cNvSpPr>
          <p:nvPr/>
        </p:nvSpPr>
        <p:spPr bwMode="auto">
          <a:xfrm>
            <a:off x="2195513" y="4076700"/>
            <a:ext cx="936625" cy="285750"/>
          </a:xfrm>
          <a:prstGeom prst="parallelogram">
            <a:avLst>
              <a:gd name="adj" fmla="val 140004"/>
            </a:avLst>
          </a:prstGeom>
          <a:solidFill>
            <a:srgbClr val="808080"/>
          </a:solidFill>
          <a:ln w="9525">
            <a:solidFill>
              <a:schemeClr val="tx1"/>
            </a:solidFill>
            <a:miter lim="800000"/>
            <a:headEnd/>
            <a:tailEnd/>
          </a:ln>
        </p:spPr>
        <p:txBody>
          <a:bodyPr wrap="none" anchor="ctr"/>
          <a:lstStyle/>
          <a:p>
            <a:endParaRPr lang="fr-FR"/>
          </a:p>
        </p:txBody>
      </p:sp>
      <p:sp>
        <p:nvSpPr>
          <p:cNvPr id="41097" name="AutoShape 308"/>
          <p:cNvSpPr>
            <a:spLocks noChangeArrowheads="1"/>
          </p:cNvSpPr>
          <p:nvPr/>
        </p:nvSpPr>
        <p:spPr bwMode="auto">
          <a:xfrm>
            <a:off x="6300788" y="3716338"/>
            <a:ext cx="936625" cy="285750"/>
          </a:xfrm>
          <a:prstGeom prst="parallelogram">
            <a:avLst>
              <a:gd name="adj" fmla="val 140004"/>
            </a:avLst>
          </a:prstGeom>
          <a:solidFill>
            <a:srgbClr val="FF6600"/>
          </a:solidFill>
          <a:ln w="9525">
            <a:solidFill>
              <a:schemeClr val="tx1"/>
            </a:solidFill>
            <a:miter lim="800000"/>
            <a:headEnd/>
            <a:tailEnd/>
          </a:ln>
        </p:spPr>
        <p:txBody>
          <a:bodyPr wrap="none" anchor="ctr"/>
          <a:lstStyle/>
          <a:p>
            <a:endParaRPr lang="fr-FR"/>
          </a:p>
        </p:txBody>
      </p:sp>
      <p:sp>
        <p:nvSpPr>
          <p:cNvPr id="41098" name="AutoShape 309"/>
          <p:cNvSpPr>
            <a:spLocks noChangeArrowheads="1"/>
          </p:cNvSpPr>
          <p:nvPr/>
        </p:nvSpPr>
        <p:spPr bwMode="auto">
          <a:xfrm>
            <a:off x="4356100" y="3357563"/>
            <a:ext cx="936625" cy="285750"/>
          </a:xfrm>
          <a:prstGeom prst="parallelogram">
            <a:avLst>
              <a:gd name="adj" fmla="val 140004"/>
            </a:avLst>
          </a:prstGeom>
          <a:solidFill>
            <a:srgbClr val="808000"/>
          </a:solidFill>
          <a:ln w="9525">
            <a:solidFill>
              <a:schemeClr val="tx1"/>
            </a:solidFill>
            <a:miter lim="800000"/>
            <a:headEnd/>
            <a:tailEnd/>
          </a:ln>
        </p:spPr>
        <p:txBody>
          <a:bodyPr wrap="none" anchor="ctr"/>
          <a:lstStyle/>
          <a:p>
            <a:endParaRPr lang="fr-FR"/>
          </a:p>
        </p:txBody>
      </p:sp>
      <p:sp>
        <p:nvSpPr>
          <p:cNvPr id="41099" name="AutoShape 310"/>
          <p:cNvSpPr>
            <a:spLocks noChangeArrowheads="1"/>
          </p:cNvSpPr>
          <p:nvPr/>
        </p:nvSpPr>
        <p:spPr bwMode="auto">
          <a:xfrm>
            <a:off x="6084888" y="2997200"/>
            <a:ext cx="936625" cy="285750"/>
          </a:xfrm>
          <a:prstGeom prst="parallelogram">
            <a:avLst>
              <a:gd name="adj" fmla="val 140004"/>
            </a:avLst>
          </a:prstGeom>
          <a:solidFill>
            <a:srgbClr val="008080"/>
          </a:solidFill>
          <a:ln w="9525">
            <a:solidFill>
              <a:schemeClr val="tx1"/>
            </a:solidFill>
            <a:miter lim="800000"/>
            <a:headEnd/>
            <a:tailEnd/>
          </a:ln>
        </p:spPr>
        <p:txBody>
          <a:bodyPr wrap="none" anchor="ctr"/>
          <a:lstStyle/>
          <a:p>
            <a:endParaRPr lang="fr-FR"/>
          </a:p>
        </p:txBody>
      </p:sp>
      <p:sp>
        <p:nvSpPr>
          <p:cNvPr id="41100" name="AutoShape 311"/>
          <p:cNvSpPr>
            <a:spLocks noChangeArrowheads="1"/>
          </p:cNvSpPr>
          <p:nvPr/>
        </p:nvSpPr>
        <p:spPr bwMode="auto">
          <a:xfrm>
            <a:off x="2916238" y="2636838"/>
            <a:ext cx="936625" cy="285750"/>
          </a:xfrm>
          <a:prstGeom prst="parallelogram">
            <a:avLst>
              <a:gd name="adj" fmla="val 140004"/>
            </a:avLst>
          </a:prstGeom>
          <a:solidFill>
            <a:srgbClr val="CC99FF"/>
          </a:solidFill>
          <a:ln w="9525">
            <a:solidFill>
              <a:schemeClr val="tx1"/>
            </a:solidFill>
            <a:miter lim="800000"/>
            <a:headEnd/>
            <a:tailEnd/>
          </a:ln>
        </p:spPr>
        <p:txBody>
          <a:bodyPr wrap="none" anchor="ctr"/>
          <a:lstStyle/>
          <a:p>
            <a:endParaRPr lang="fr-FR"/>
          </a:p>
        </p:txBody>
      </p:sp>
      <p:sp>
        <p:nvSpPr>
          <p:cNvPr id="41101" name="AutoShape 312"/>
          <p:cNvSpPr>
            <a:spLocks noChangeArrowheads="1"/>
          </p:cNvSpPr>
          <p:nvPr/>
        </p:nvSpPr>
        <p:spPr bwMode="auto">
          <a:xfrm>
            <a:off x="4572000" y="2276475"/>
            <a:ext cx="936625" cy="285750"/>
          </a:xfrm>
          <a:prstGeom prst="parallelogram">
            <a:avLst>
              <a:gd name="adj" fmla="val 140004"/>
            </a:avLst>
          </a:prstGeom>
          <a:solidFill>
            <a:srgbClr val="660066"/>
          </a:solidFill>
          <a:ln w="9525">
            <a:solidFill>
              <a:schemeClr val="tx1"/>
            </a:solidFill>
            <a:miter lim="800000"/>
            <a:headEnd/>
            <a:tailEnd/>
          </a:ln>
        </p:spPr>
        <p:txBody>
          <a:bodyPr wrap="none" anchor="ctr"/>
          <a:lstStyle/>
          <a:p>
            <a:endParaRPr lang="fr-FR"/>
          </a:p>
        </p:txBody>
      </p:sp>
      <p:pic>
        <p:nvPicPr>
          <p:cNvPr id="41102" name="Picture 315"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3" name="Picture 316" descr="agri_jeu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4" name="Picture 317" descr="agri_ma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5" name="Picture 318"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6" name="Picture 319"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7" name="Picture 320" descr="agri_vert_clai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8" name="Picture 322" descr="proprio_BLEU MARIN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9" name="Picture 323" descr="proprio_bleu"/>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39338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0" name="Picture 324" descr="proprio_frambois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35004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1" name="Picture 325" descr="proprio_JAUN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17732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2" name="Picture 326" descr="proprio_kaki"/>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2764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3" name="Picture 327" descr="proprio_marron"/>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4923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4" name="Picture 329" descr="proprio_ROSE"/>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22764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5" name="Picture 330" descr="proprio_vert_pâle"/>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5654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6" name="Picture 331" descr="proprio_orange"/>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32131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7" name="Picture 332" descr="proprio_bleu_clai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213" y="18446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8" name="Picture 336" descr="proprio_jauneorangé"/>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40052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9" name="Picture 341" descr="proprio_ros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40052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0" name="Picture 342" descr="proprio_vert_ciari"/>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37163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1" name="Picture 343" descr="proprio_vert_d'eau"/>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29241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2" name="Picture 344" descr="proprio_vert_pâle"/>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292417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3" name="Picture 348" descr="proprio_gris"/>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2845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4" name="Picture 349" descr="proprio_gris_clai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913" y="17732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5" name="Picture 350" descr="proprio_orange_clai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20605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6" name="Picture 351" descr="proprio_violet_foncé"/>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184467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7" name="Picture 352" descr="proprio_violet_gris_JPG"/>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525" y="25654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8" name="Picture 353" descr="proprio_chai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29972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9" name="AutoShape 356"/>
          <p:cNvSpPr>
            <a:spLocks noChangeArrowheads="1"/>
          </p:cNvSpPr>
          <p:nvPr/>
        </p:nvSpPr>
        <p:spPr bwMode="auto">
          <a:xfrm>
            <a:off x="6740525" y="3141663"/>
            <a:ext cx="1295400" cy="73025"/>
          </a:xfrm>
          <a:prstGeom prst="parallelogram">
            <a:avLst>
              <a:gd name="adj" fmla="val 138874"/>
            </a:avLst>
          </a:prstGeom>
          <a:solidFill>
            <a:srgbClr val="3366FF"/>
          </a:solidFill>
          <a:ln w="9525">
            <a:solidFill>
              <a:schemeClr val="tx1"/>
            </a:solidFill>
            <a:miter lim="800000"/>
            <a:headEnd/>
            <a:tailEnd/>
          </a:ln>
        </p:spPr>
        <p:txBody>
          <a:bodyPr wrap="none" anchor="ctr"/>
          <a:lstStyle/>
          <a:p>
            <a:endParaRPr lang="fr-FR"/>
          </a:p>
        </p:txBody>
      </p:sp>
      <p:sp>
        <p:nvSpPr>
          <p:cNvPr id="173" name="Rectangle 54"/>
          <p:cNvSpPr>
            <a:spLocks noChangeArrowheads="1"/>
          </p:cNvSpPr>
          <p:nvPr/>
        </p:nvSpPr>
        <p:spPr bwMode="auto">
          <a:xfrm>
            <a:off x="1079500" y="153988"/>
            <a:ext cx="6624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400" dirty="0">
                <a:latin typeface="+mn-lt"/>
              </a:rPr>
              <a:t>2 -  La place du  foncier dans l’espace agricole </a:t>
            </a:r>
          </a:p>
          <a:p>
            <a:pPr>
              <a:defRPr/>
            </a:pPr>
            <a:endParaRPr lang="fr-FR" sz="2400" dirty="0">
              <a:latin typeface="+mn-lt"/>
            </a:endParaRPr>
          </a:p>
        </p:txBody>
      </p:sp>
      <p:sp>
        <p:nvSpPr>
          <p:cNvPr id="4113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7B580D-4F88-49A3-B1CE-AE1FE2E41456}" type="slidenum">
              <a:rPr lang="fr-FR" smtClean="0"/>
              <a:pPr eaLnBrk="1" hangingPunct="1"/>
              <a:t>39</a:t>
            </a:fld>
            <a:endParaRPr lang="fr-F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A3C2F28-BE47-4350-9339-D8385A988723}" type="slidenum">
              <a:rPr lang="fr-FR" sz="1400"/>
              <a:pPr algn="r" eaLnBrk="1" hangingPunct="1"/>
              <a:t>4</a:t>
            </a:fld>
            <a:endParaRPr lang="fr-FR" sz="1400"/>
          </a:p>
        </p:txBody>
      </p:sp>
      <p:pic>
        <p:nvPicPr>
          <p:cNvPr id="5123" name="Picture 4" descr="AD77957"/>
          <p:cNvPicPr>
            <a:picLocks noChangeAspect="1" noChangeArrowheads="1"/>
          </p:cNvPicPr>
          <p:nvPr/>
        </p:nvPicPr>
        <p:blipFill>
          <a:blip r:embed="rId3">
            <a:extLst>
              <a:ext uri="{28A0092B-C50C-407E-A947-70E740481C1C}">
                <a14:useLocalDpi xmlns:a14="http://schemas.microsoft.com/office/drawing/2010/main" val="0"/>
              </a:ext>
            </a:extLst>
          </a:blip>
          <a:srcRect l="9814" t="6737" r="10812" b="8199"/>
          <a:stretch>
            <a:fillRect/>
          </a:stretch>
        </p:blipFill>
        <p:spPr bwMode="auto">
          <a:xfrm>
            <a:off x="738188" y="620713"/>
            <a:ext cx="78660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6"/>
          <p:cNvSpPr txBox="1">
            <a:spLocks noChangeArrowheads="1"/>
          </p:cNvSpPr>
          <p:nvPr/>
        </p:nvSpPr>
        <p:spPr bwMode="auto">
          <a:xfrm>
            <a:off x="611188" y="112713"/>
            <a:ext cx="770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dirty="0" smtClean="0">
                <a:solidFill>
                  <a:schemeClr val="accent4"/>
                </a:solidFill>
              </a:rPr>
              <a:t>1.1 Une imbrication de parcelles, porteuses d’activités</a:t>
            </a:r>
          </a:p>
        </p:txBody>
      </p:sp>
      <p:sp>
        <p:nvSpPr>
          <p:cNvPr id="512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2C687-3BC9-426F-A360-90B58F33EA78}" type="slidenum">
              <a:rPr lang="fr-FR" smtClean="0"/>
              <a:pPr eaLnBrk="1" hangingPunct="1"/>
              <a:t>4</a:t>
            </a:fld>
            <a:endParaRPr lang="fr-F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174"/>
          <p:cNvSpPr>
            <a:spLocks noChangeArrowheads="1"/>
          </p:cNvSpPr>
          <p:nvPr/>
        </p:nvSpPr>
        <p:spPr bwMode="auto">
          <a:xfrm>
            <a:off x="-180975" y="2687638"/>
            <a:ext cx="9359900" cy="2447925"/>
          </a:xfrm>
          <a:prstGeom prst="parallelogram">
            <a:avLst>
              <a:gd name="adj" fmla="val 13501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1987" name="Text Box 2"/>
          <p:cNvSpPr txBox="1">
            <a:spLocks noChangeArrowheads="1"/>
          </p:cNvSpPr>
          <p:nvPr/>
        </p:nvSpPr>
        <p:spPr bwMode="auto">
          <a:xfrm>
            <a:off x="1403350" y="982663"/>
            <a:ext cx="7489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 nombre important de personnes décide de l’usage et de la destination du foncier 	</a:t>
            </a:r>
            <a:r>
              <a:rPr lang="fr-FR" b="1"/>
              <a:t>→ Complexité de leurs relations</a:t>
            </a:r>
          </a:p>
        </p:txBody>
      </p:sp>
      <p:pic>
        <p:nvPicPr>
          <p:cNvPr id="41988" name="Picture 147"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21844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48" descr="agri_jeu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4344988"/>
            <a:ext cx="56038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49" descr="agri_ma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28321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50"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211137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51"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525" y="39116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52" descr="agri_vert_clai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7038" y="2184400"/>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53" descr="proprio_BLEU MARIN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6088" y="44878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54" descr="proprio_bleu"/>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4288" y="43449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55" descr="proprio_frambois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9116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56" descr="proprio_JAUN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21844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57" descr="proprio_kaki"/>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1138" y="26876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8" descr="proprio_marron"/>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035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59" descr="proprio_ROSE"/>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26876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60" descr="proprio_vert_pâle"/>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29765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61" descr="proprio_orange"/>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2575" y="362426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162" descr="proprio_bleu_clai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0188" y="22558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163" descr="proprio_jauneorangé"/>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44164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164" descr="proprio_ros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13" y="44164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165" descr="proprio_vert_ciari"/>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125" y="41275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166" descr="proprio_vert_d'eau"/>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33353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167" descr="proprio_vert_pâle"/>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2350" y="33353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168" descr="proprio_gris"/>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36957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169" descr="proprio_gris_clai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3888" y="21844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170" descr="proprio_orange_clai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6538" y="24717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171" descr="proprio_violet_foncé"/>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2558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172" descr="proprio_violet_gris_JPG"/>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1500" y="29765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73" descr="proprio_chai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650" y="34083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5" name="Text Box 176"/>
          <p:cNvSpPr txBox="1">
            <a:spLocks noChangeArrowheads="1"/>
          </p:cNvSpPr>
          <p:nvPr/>
        </p:nvSpPr>
        <p:spPr bwMode="auto">
          <a:xfrm>
            <a:off x="4138613" y="5187950"/>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r-FR"/>
          </a:p>
        </p:txBody>
      </p:sp>
      <p:cxnSp>
        <p:nvCxnSpPr>
          <p:cNvPr id="3" name="Connecteur droit avec flèche 2"/>
          <p:cNvCxnSpPr>
            <a:stCxn id="41994" idx="3"/>
            <a:endCxn id="41996" idx="1"/>
          </p:cNvCxnSpPr>
          <p:nvPr/>
        </p:nvCxnSpPr>
        <p:spPr>
          <a:xfrm flipV="1">
            <a:off x="3597275" y="4217988"/>
            <a:ext cx="1046163" cy="576262"/>
          </a:xfrm>
          <a:prstGeom prst="straightConnector1">
            <a:avLst/>
          </a:prstGeom>
          <a:ln>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017" name="ZoneTexte 3"/>
          <p:cNvSpPr txBox="1">
            <a:spLocks noChangeArrowheads="1"/>
          </p:cNvSpPr>
          <p:nvPr/>
        </p:nvSpPr>
        <p:spPr bwMode="auto">
          <a:xfrm rot="-1703918">
            <a:off x="3236913" y="4160838"/>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t>Parenté</a:t>
            </a:r>
          </a:p>
        </p:txBody>
      </p:sp>
      <p:cxnSp>
        <p:nvCxnSpPr>
          <p:cNvPr id="38" name="Connecteur droit avec flèche 37"/>
          <p:cNvCxnSpPr>
            <a:stCxn id="42001" idx="3"/>
            <a:endCxn id="41999" idx="1"/>
          </p:cNvCxnSpPr>
          <p:nvPr/>
        </p:nvCxnSpPr>
        <p:spPr>
          <a:xfrm flipV="1">
            <a:off x="3022600" y="3209925"/>
            <a:ext cx="1620838" cy="73025"/>
          </a:xfrm>
          <a:prstGeom prst="straightConnector1">
            <a:avLst/>
          </a:prstGeom>
          <a:ln>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019" name="Rectangle 6"/>
          <p:cNvSpPr>
            <a:spLocks noChangeArrowheads="1"/>
          </p:cNvSpPr>
          <p:nvPr/>
        </p:nvSpPr>
        <p:spPr bwMode="auto">
          <a:xfrm rot="-193066">
            <a:off x="3267075" y="2876550"/>
            <a:ext cx="118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fr-FR">
                <a:solidFill>
                  <a:srgbClr val="000000"/>
                </a:solidFill>
              </a:rPr>
              <a:t>Voisinage</a:t>
            </a:r>
          </a:p>
        </p:txBody>
      </p:sp>
      <p:cxnSp>
        <p:nvCxnSpPr>
          <p:cNvPr id="42" name="Connecteur droit avec flèche 41"/>
          <p:cNvCxnSpPr>
            <a:stCxn id="42005" idx="3"/>
            <a:endCxn id="42000" idx="2"/>
          </p:cNvCxnSpPr>
          <p:nvPr/>
        </p:nvCxnSpPr>
        <p:spPr>
          <a:xfrm flipV="1">
            <a:off x="5397500" y="3298825"/>
            <a:ext cx="2720975" cy="1423988"/>
          </a:xfrm>
          <a:prstGeom prst="straightConnector1">
            <a:avLst/>
          </a:prstGeom>
          <a:ln>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021" name="Rectangle 9"/>
          <p:cNvSpPr>
            <a:spLocks noChangeArrowheads="1"/>
          </p:cNvSpPr>
          <p:nvPr/>
        </p:nvSpPr>
        <p:spPr bwMode="auto">
          <a:xfrm rot="-1651393">
            <a:off x="5691188" y="4014788"/>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fr-FR">
                <a:solidFill>
                  <a:srgbClr val="000000"/>
                </a:solidFill>
              </a:rPr>
              <a:t>Cédant-repreneur</a:t>
            </a:r>
          </a:p>
        </p:txBody>
      </p:sp>
      <p:sp>
        <p:nvSpPr>
          <p:cNvPr id="12" name="Légende encadrée 2 11"/>
          <p:cNvSpPr/>
          <p:nvPr/>
        </p:nvSpPr>
        <p:spPr>
          <a:xfrm>
            <a:off x="3165475" y="5287963"/>
            <a:ext cx="3213100" cy="1425575"/>
          </a:xfrm>
          <a:prstGeom prst="borderCallout2">
            <a:avLst>
              <a:gd name="adj1" fmla="val 41677"/>
              <a:gd name="adj2" fmla="val -464"/>
              <a:gd name="adj3" fmla="val 40829"/>
              <a:gd name="adj4" fmla="val -31131"/>
              <a:gd name="adj5" fmla="val -37096"/>
              <a:gd name="adj6" fmla="val -323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fr-FR" sz="1600" dirty="0">
                <a:solidFill>
                  <a:schemeClr val="accent4"/>
                </a:solidFill>
              </a:rPr>
              <a:t>Profession et milieu </a:t>
            </a:r>
          </a:p>
          <a:p>
            <a:pPr>
              <a:spcBef>
                <a:spcPct val="50000"/>
              </a:spcBef>
              <a:defRPr/>
            </a:pPr>
            <a:r>
              <a:rPr lang="fr-FR" sz="1600" dirty="0">
                <a:solidFill>
                  <a:schemeClr val="accent4"/>
                </a:solidFill>
              </a:rPr>
              <a:t>Perception de l’agriculture</a:t>
            </a:r>
          </a:p>
          <a:p>
            <a:pPr>
              <a:spcBef>
                <a:spcPct val="50000"/>
              </a:spcBef>
              <a:defRPr/>
            </a:pPr>
            <a:r>
              <a:rPr lang="fr-FR" sz="1600" dirty="0">
                <a:solidFill>
                  <a:schemeClr val="accent4"/>
                </a:solidFill>
              </a:rPr>
              <a:t>Liens au territoire</a:t>
            </a:r>
          </a:p>
          <a:p>
            <a:pPr>
              <a:spcBef>
                <a:spcPct val="50000"/>
              </a:spcBef>
              <a:defRPr/>
            </a:pPr>
            <a:r>
              <a:rPr lang="fr-FR" sz="1600" dirty="0">
                <a:solidFill>
                  <a:schemeClr val="accent4"/>
                </a:solidFill>
              </a:rPr>
              <a:t>Perception du patrimoine foncier</a:t>
            </a:r>
          </a:p>
        </p:txBody>
      </p:sp>
      <p:sp>
        <p:nvSpPr>
          <p:cNvPr id="43"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202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D8C0B3-D597-48B5-92DA-EF3F6D558726}" type="slidenum">
              <a:rPr lang="fr-FR" smtClean="0"/>
              <a:pPr eaLnBrk="1" hangingPunct="1"/>
              <a:t>40</a:t>
            </a:fld>
            <a:endParaRPr lang="fr-F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0"/>
          <p:cNvSpPr txBox="1">
            <a:spLocks noChangeArrowheads="1"/>
          </p:cNvSpPr>
          <p:nvPr/>
        </p:nvSpPr>
        <p:spPr bwMode="auto">
          <a:xfrm>
            <a:off x="1403350" y="1052513"/>
            <a:ext cx="669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Ajoutons à cela… les documents de planification</a:t>
            </a:r>
          </a:p>
        </p:txBody>
      </p:sp>
      <p:sp>
        <p:nvSpPr>
          <p:cNvPr id="43011" name="AutoShape 55"/>
          <p:cNvSpPr>
            <a:spLocks noChangeArrowheads="1"/>
          </p:cNvSpPr>
          <p:nvPr/>
        </p:nvSpPr>
        <p:spPr bwMode="auto">
          <a:xfrm>
            <a:off x="-3529013" y="1628775"/>
            <a:ext cx="9396413" cy="2665413"/>
          </a:xfrm>
          <a:prstGeom prst="parallelogram">
            <a:avLst>
              <a:gd name="adj" fmla="val 131922"/>
            </a:avLst>
          </a:prstGeom>
          <a:solidFill>
            <a:srgbClr val="808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16390" name="AutoShape 6"/>
          <p:cNvSpPr>
            <a:spLocks noChangeArrowheads="1"/>
          </p:cNvSpPr>
          <p:nvPr/>
        </p:nvSpPr>
        <p:spPr bwMode="auto">
          <a:xfrm>
            <a:off x="3924300" y="2854326"/>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393" name="AutoShape 9"/>
          <p:cNvSpPr>
            <a:spLocks noChangeArrowheads="1"/>
          </p:cNvSpPr>
          <p:nvPr/>
        </p:nvSpPr>
        <p:spPr bwMode="auto">
          <a:xfrm>
            <a:off x="5148265" y="2854326"/>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394" name="AutoShape 10"/>
          <p:cNvSpPr>
            <a:spLocks noChangeArrowheads="1"/>
          </p:cNvSpPr>
          <p:nvPr/>
        </p:nvSpPr>
        <p:spPr bwMode="auto">
          <a:xfrm>
            <a:off x="6372225" y="2854326"/>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395" name="AutoShape 11"/>
          <p:cNvSpPr>
            <a:spLocks noChangeArrowheads="1"/>
          </p:cNvSpPr>
          <p:nvPr/>
        </p:nvSpPr>
        <p:spPr bwMode="auto">
          <a:xfrm>
            <a:off x="7594600" y="2852738"/>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396" name="AutoShape 12"/>
          <p:cNvSpPr>
            <a:spLocks noChangeArrowheads="1"/>
          </p:cNvSpPr>
          <p:nvPr/>
        </p:nvSpPr>
        <p:spPr bwMode="auto">
          <a:xfrm>
            <a:off x="3492500" y="3214688"/>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397" name="AutoShape 13"/>
          <p:cNvSpPr>
            <a:spLocks noChangeArrowheads="1"/>
          </p:cNvSpPr>
          <p:nvPr/>
        </p:nvSpPr>
        <p:spPr bwMode="auto">
          <a:xfrm>
            <a:off x="4716465" y="3214688"/>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398" name="AutoShape 14"/>
          <p:cNvSpPr>
            <a:spLocks noChangeArrowheads="1"/>
          </p:cNvSpPr>
          <p:nvPr/>
        </p:nvSpPr>
        <p:spPr bwMode="auto">
          <a:xfrm>
            <a:off x="5940425" y="3214688"/>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399" name="AutoShape 15"/>
          <p:cNvSpPr>
            <a:spLocks noChangeArrowheads="1"/>
          </p:cNvSpPr>
          <p:nvPr/>
        </p:nvSpPr>
        <p:spPr bwMode="auto">
          <a:xfrm>
            <a:off x="7164389" y="3214688"/>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0" name="AutoShape 16"/>
          <p:cNvSpPr>
            <a:spLocks noChangeArrowheads="1"/>
          </p:cNvSpPr>
          <p:nvPr/>
        </p:nvSpPr>
        <p:spPr bwMode="auto">
          <a:xfrm>
            <a:off x="2989265" y="3576638"/>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1" name="AutoShape 17"/>
          <p:cNvSpPr>
            <a:spLocks noChangeArrowheads="1"/>
          </p:cNvSpPr>
          <p:nvPr/>
        </p:nvSpPr>
        <p:spPr bwMode="auto">
          <a:xfrm>
            <a:off x="4213225" y="3576638"/>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2" name="AutoShape 18"/>
          <p:cNvSpPr>
            <a:spLocks noChangeArrowheads="1"/>
          </p:cNvSpPr>
          <p:nvPr/>
        </p:nvSpPr>
        <p:spPr bwMode="auto">
          <a:xfrm>
            <a:off x="5437189" y="3575051"/>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3" name="AutoShape 19"/>
          <p:cNvSpPr>
            <a:spLocks noChangeArrowheads="1"/>
          </p:cNvSpPr>
          <p:nvPr/>
        </p:nvSpPr>
        <p:spPr bwMode="auto">
          <a:xfrm>
            <a:off x="6659565" y="3576638"/>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4" name="AutoShape 20"/>
          <p:cNvSpPr>
            <a:spLocks noChangeArrowheads="1"/>
          </p:cNvSpPr>
          <p:nvPr/>
        </p:nvSpPr>
        <p:spPr bwMode="auto">
          <a:xfrm>
            <a:off x="2484440" y="3935414"/>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5" name="AutoShape 21"/>
          <p:cNvSpPr>
            <a:spLocks noChangeArrowheads="1"/>
          </p:cNvSpPr>
          <p:nvPr/>
        </p:nvSpPr>
        <p:spPr bwMode="auto">
          <a:xfrm>
            <a:off x="3709989" y="3935414"/>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6" name="AutoShape 22"/>
          <p:cNvSpPr>
            <a:spLocks noChangeArrowheads="1"/>
          </p:cNvSpPr>
          <p:nvPr/>
        </p:nvSpPr>
        <p:spPr bwMode="auto">
          <a:xfrm>
            <a:off x="4932365" y="3935414"/>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7" name="AutoShape 23"/>
          <p:cNvSpPr>
            <a:spLocks noChangeArrowheads="1"/>
          </p:cNvSpPr>
          <p:nvPr/>
        </p:nvSpPr>
        <p:spPr bwMode="auto">
          <a:xfrm>
            <a:off x="6156325" y="3935414"/>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8" name="AutoShape 24"/>
          <p:cNvSpPr>
            <a:spLocks noChangeArrowheads="1"/>
          </p:cNvSpPr>
          <p:nvPr/>
        </p:nvSpPr>
        <p:spPr bwMode="auto">
          <a:xfrm>
            <a:off x="2700340" y="2852738"/>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09" name="AutoShape 25"/>
          <p:cNvSpPr>
            <a:spLocks noChangeArrowheads="1"/>
          </p:cNvSpPr>
          <p:nvPr/>
        </p:nvSpPr>
        <p:spPr bwMode="auto">
          <a:xfrm>
            <a:off x="2268540" y="3213101"/>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0" name="AutoShape 26"/>
          <p:cNvSpPr>
            <a:spLocks noChangeArrowheads="1"/>
          </p:cNvSpPr>
          <p:nvPr/>
        </p:nvSpPr>
        <p:spPr bwMode="auto">
          <a:xfrm>
            <a:off x="1765300" y="3575051"/>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1" name="AutoShape 27"/>
          <p:cNvSpPr>
            <a:spLocks noChangeArrowheads="1"/>
          </p:cNvSpPr>
          <p:nvPr/>
        </p:nvSpPr>
        <p:spPr bwMode="auto">
          <a:xfrm>
            <a:off x="1262065" y="3935414"/>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2" name="AutoShape 28"/>
          <p:cNvSpPr>
            <a:spLocks noChangeArrowheads="1"/>
          </p:cNvSpPr>
          <p:nvPr/>
        </p:nvSpPr>
        <p:spPr bwMode="auto">
          <a:xfrm>
            <a:off x="757240" y="4294189"/>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3" name="AutoShape 29"/>
          <p:cNvSpPr>
            <a:spLocks noChangeArrowheads="1"/>
          </p:cNvSpPr>
          <p:nvPr/>
        </p:nvSpPr>
        <p:spPr bwMode="auto">
          <a:xfrm>
            <a:off x="1981200" y="4294189"/>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4" name="AutoShape 30"/>
          <p:cNvSpPr>
            <a:spLocks noChangeArrowheads="1"/>
          </p:cNvSpPr>
          <p:nvPr/>
        </p:nvSpPr>
        <p:spPr bwMode="auto">
          <a:xfrm>
            <a:off x="3205165" y="4292601"/>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5" name="AutoShape 31"/>
          <p:cNvSpPr>
            <a:spLocks noChangeArrowheads="1"/>
          </p:cNvSpPr>
          <p:nvPr/>
        </p:nvSpPr>
        <p:spPr bwMode="auto">
          <a:xfrm>
            <a:off x="4429125" y="4292601"/>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6" name="AutoShape 32"/>
          <p:cNvSpPr>
            <a:spLocks noChangeArrowheads="1"/>
          </p:cNvSpPr>
          <p:nvPr/>
        </p:nvSpPr>
        <p:spPr bwMode="auto">
          <a:xfrm>
            <a:off x="5653089" y="4294189"/>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8" name="AutoShape 34"/>
          <p:cNvSpPr>
            <a:spLocks noChangeArrowheads="1"/>
          </p:cNvSpPr>
          <p:nvPr/>
        </p:nvSpPr>
        <p:spPr bwMode="auto">
          <a:xfrm>
            <a:off x="1547814" y="4651376"/>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19" name="AutoShape 35"/>
          <p:cNvSpPr>
            <a:spLocks noChangeArrowheads="1"/>
          </p:cNvSpPr>
          <p:nvPr/>
        </p:nvSpPr>
        <p:spPr bwMode="auto">
          <a:xfrm>
            <a:off x="2771775" y="4651376"/>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20" name="AutoShape 36"/>
          <p:cNvSpPr>
            <a:spLocks noChangeArrowheads="1"/>
          </p:cNvSpPr>
          <p:nvPr/>
        </p:nvSpPr>
        <p:spPr bwMode="auto">
          <a:xfrm>
            <a:off x="3995740" y="4651376"/>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21" name="AutoShape 37"/>
          <p:cNvSpPr>
            <a:spLocks noChangeArrowheads="1"/>
          </p:cNvSpPr>
          <p:nvPr/>
        </p:nvSpPr>
        <p:spPr bwMode="auto">
          <a:xfrm>
            <a:off x="5219700" y="4651376"/>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22" name="AutoShape 38"/>
          <p:cNvSpPr>
            <a:spLocks noChangeArrowheads="1"/>
          </p:cNvSpPr>
          <p:nvPr/>
        </p:nvSpPr>
        <p:spPr bwMode="auto">
          <a:xfrm>
            <a:off x="1116014" y="5011738"/>
            <a:ext cx="1582737"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23" name="AutoShape 39"/>
          <p:cNvSpPr>
            <a:spLocks noChangeArrowheads="1"/>
          </p:cNvSpPr>
          <p:nvPr/>
        </p:nvSpPr>
        <p:spPr bwMode="auto">
          <a:xfrm>
            <a:off x="2339975" y="5011739"/>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24" name="AutoShape 40"/>
          <p:cNvSpPr>
            <a:spLocks noChangeArrowheads="1"/>
          </p:cNvSpPr>
          <p:nvPr/>
        </p:nvSpPr>
        <p:spPr bwMode="auto">
          <a:xfrm>
            <a:off x="3563940" y="5011739"/>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25" name="AutoShape 41"/>
          <p:cNvSpPr>
            <a:spLocks noChangeArrowheads="1"/>
          </p:cNvSpPr>
          <p:nvPr/>
        </p:nvSpPr>
        <p:spPr bwMode="auto">
          <a:xfrm>
            <a:off x="4787900" y="5011739"/>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30" name="AutoShape 46"/>
          <p:cNvSpPr>
            <a:spLocks noChangeArrowheads="1"/>
          </p:cNvSpPr>
          <p:nvPr/>
        </p:nvSpPr>
        <p:spPr bwMode="auto">
          <a:xfrm>
            <a:off x="323849" y="4649789"/>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31" name="AutoShape 47"/>
          <p:cNvSpPr>
            <a:spLocks noChangeArrowheads="1"/>
          </p:cNvSpPr>
          <p:nvPr/>
        </p:nvSpPr>
        <p:spPr bwMode="auto">
          <a:xfrm>
            <a:off x="-107951" y="5010150"/>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43117" name="AutoShape 53"/>
          <p:cNvSpPr>
            <a:spLocks noChangeArrowheads="1"/>
          </p:cNvSpPr>
          <p:nvPr/>
        </p:nvSpPr>
        <p:spPr bwMode="auto">
          <a:xfrm>
            <a:off x="1403350" y="4221163"/>
            <a:ext cx="11664950" cy="2736850"/>
          </a:xfrm>
          <a:prstGeom prst="parallelogram">
            <a:avLst>
              <a:gd name="adj" fmla="val 127846"/>
            </a:avLst>
          </a:prstGeom>
          <a:solidFill>
            <a:srgbClr val="9933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43118" name="AutoShape 54"/>
          <p:cNvSpPr>
            <a:spLocks noChangeArrowheads="1"/>
          </p:cNvSpPr>
          <p:nvPr/>
        </p:nvSpPr>
        <p:spPr bwMode="auto">
          <a:xfrm>
            <a:off x="2411413" y="1557338"/>
            <a:ext cx="11304587" cy="2736850"/>
          </a:xfrm>
          <a:prstGeom prst="parallelogram">
            <a:avLst>
              <a:gd name="adj" fmla="val 130283"/>
            </a:avLst>
          </a:prstGeom>
          <a:solidFill>
            <a:srgbClr val="666699">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43119" name="AutoShape 56"/>
          <p:cNvSpPr>
            <a:spLocks noChangeArrowheads="1"/>
          </p:cNvSpPr>
          <p:nvPr/>
        </p:nvSpPr>
        <p:spPr bwMode="auto">
          <a:xfrm>
            <a:off x="-4860925" y="4292600"/>
            <a:ext cx="9667875" cy="2665413"/>
          </a:xfrm>
          <a:prstGeom prst="parallelogram">
            <a:avLst>
              <a:gd name="adj" fmla="val 123810"/>
            </a:avLst>
          </a:prstGeom>
          <a:solidFill>
            <a:srgbClr val="8080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pic>
        <p:nvPicPr>
          <p:cNvPr id="43120" name="Picture 57" descr="élu_mar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5373688"/>
            <a:ext cx="79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Picture 58" descr="élu_vrai"/>
          <p:cNvPicPr preferRelativeResize="0">
            <a:picLocks noChangeAspect="1" noChangeArrowheads="1"/>
          </p:cNvPicPr>
          <p:nvPr/>
        </p:nvPicPr>
        <p:blipFill>
          <a:blip r:embed="rId6"/>
          <a:srcRect/>
          <a:stretch>
            <a:fillRect/>
          </a:stretch>
        </p:blipFill>
        <p:spPr bwMode="auto">
          <a:xfrm>
            <a:off x="7380288" y="1701801"/>
            <a:ext cx="781051" cy="1068388"/>
          </a:xfrm>
          <a:prstGeom prst="rect">
            <a:avLst/>
          </a:prstGeom>
          <a:blipFill dpi="0" rotWithShape="1">
            <a:blip r:embed="rId7"/>
            <a:srcRect/>
            <a:stretch>
              <a:fillRect r="-278234"/>
            </a:stretch>
          </a:blipFill>
        </p:spPr>
      </p:pic>
      <p:pic>
        <p:nvPicPr>
          <p:cNvPr id="16443" name="Picture 59" descr="élu_kaki"/>
          <p:cNvPicPr preferRelativeResize="0">
            <a:picLocks noChangeAspect="1" noChangeArrowheads="1"/>
          </p:cNvPicPr>
          <p:nvPr/>
        </p:nvPicPr>
        <p:blipFill>
          <a:blip r:embed="rId8"/>
          <a:srcRect/>
          <a:stretch>
            <a:fillRect/>
          </a:stretch>
        </p:blipFill>
        <p:spPr bwMode="auto">
          <a:xfrm>
            <a:off x="1403351" y="1989138"/>
            <a:ext cx="790575" cy="1079500"/>
          </a:xfrm>
          <a:prstGeom prst="rect">
            <a:avLst/>
          </a:prstGeom>
          <a:blipFill dpi="0" rotWithShape="1">
            <a:blip r:embed="rId7"/>
            <a:srcRect/>
            <a:stretch>
              <a:fillRect r="-277564"/>
            </a:stretch>
          </a:blipFill>
        </p:spPr>
      </p:pic>
      <p:sp>
        <p:nvSpPr>
          <p:cNvPr id="16445" name="AutoShape 61"/>
          <p:cNvSpPr>
            <a:spLocks noChangeArrowheads="1"/>
          </p:cNvSpPr>
          <p:nvPr/>
        </p:nvSpPr>
        <p:spPr bwMode="auto">
          <a:xfrm>
            <a:off x="2698749" y="2852738"/>
            <a:ext cx="1582739" cy="285750"/>
          </a:xfrm>
          <a:prstGeom prst="parallelogram">
            <a:avLst>
              <a:gd name="adj" fmla="val 138472"/>
            </a:avLst>
          </a:prstGeom>
          <a:blipFill dpi="0" rotWithShape="1">
            <a:blip r:embed="rId9"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46" name="AutoShape 62"/>
          <p:cNvSpPr>
            <a:spLocks noChangeArrowheads="1"/>
          </p:cNvSpPr>
          <p:nvPr/>
        </p:nvSpPr>
        <p:spPr bwMode="auto">
          <a:xfrm>
            <a:off x="2698751" y="2852738"/>
            <a:ext cx="863600" cy="287337"/>
          </a:xfrm>
          <a:prstGeom prst="parallelogram">
            <a:avLst>
              <a:gd name="adj" fmla="val 137016"/>
            </a:avLst>
          </a:prstGeom>
          <a:blipFill dpi="0" rotWithShape="1">
            <a:blip r:embed="rId10" cstate="print"/>
            <a:srcRect/>
            <a:stretch>
              <a:fillRect b="-8695"/>
            </a:stretch>
          </a:blipFill>
          <a:ln w="19050">
            <a:solidFill>
              <a:schemeClr val="tx1"/>
            </a:solidFill>
            <a:miter lim="800000"/>
            <a:headEnd/>
            <a:tailEnd/>
          </a:ln>
          <a:effectLst/>
        </p:spPr>
        <p:txBody>
          <a:bodyPr wrap="none" anchor="ctr"/>
          <a:lstStyle/>
          <a:p>
            <a:pPr>
              <a:defRPr/>
            </a:pPr>
            <a:endParaRPr lang="fr-FR" dirty="0"/>
          </a:p>
        </p:txBody>
      </p:sp>
      <p:sp>
        <p:nvSpPr>
          <p:cNvPr id="16447" name="AutoShape 63"/>
          <p:cNvSpPr>
            <a:spLocks noChangeArrowheads="1"/>
          </p:cNvSpPr>
          <p:nvPr/>
        </p:nvSpPr>
        <p:spPr bwMode="auto">
          <a:xfrm>
            <a:off x="3419475" y="2852738"/>
            <a:ext cx="865188" cy="144462"/>
          </a:xfrm>
          <a:prstGeom prst="parallelogram">
            <a:avLst>
              <a:gd name="adj" fmla="val 136251"/>
            </a:avLst>
          </a:prstGeom>
          <a:blipFill dpi="0" rotWithShape="1">
            <a:blip r:embed="rId11" cstate="print"/>
            <a:srcRect/>
            <a:stretch>
              <a:fillRect b="-116593"/>
            </a:stretch>
          </a:blipFill>
          <a:ln w="19050">
            <a:solidFill>
              <a:schemeClr val="tx1"/>
            </a:solidFill>
            <a:miter lim="800000"/>
            <a:headEnd/>
            <a:tailEnd/>
          </a:ln>
          <a:effectLst/>
        </p:spPr>
        <p:txBody>
          <a:bodyPr wrap="none" anchor="ctr"/>
          <a:lstStyle/>
          <a:p>
            <a:pPr>
              <a:defRPr/>
            </a:pPr>
            <a:endParaRPr lang="fr-FR" dirty="0"/>
          </a:p>
        </p:txBody>
      </p:sp>
      <p:sp>
        <p:nvSpPr>
          <p:cNvPr id="16448" name="AutoShape 64"/>
          <p:cNvSpPr>
            <a:spLocks noChangeArrowheads="1"/>
          </p:cNvSpPr>
          <p:nvPr/>
        </p:nvSpPr>
        <p:spPr bwMode="auto">
          <a:xfrm>
            <a:off x="3925889" y="2852738"/>
            <a:ext cx="1582737"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49" name="AutoShape 65"/>
          <p:cNvSpPr>
            <a:spLocks noChangeArrowheads="1"/>
          </p:cNvSpPr>
          <p:nvPr/>
        </p:nvSpPr>
        <p:spPr bwMode="auto">
          <a:xfrm>
            <a:off x="3925889" y="2852739"/>
            <a:ext cx="719137" cy="288925"/>
          </a:xfrm>
          <a:prstGeom prst="parallelogram">
            <a:avLst>
              <a:gd name="adj" fmla="val 136815"/>
            </a:avLst>
          </a:prstGeom>
          <a:blipFill dpi="0" rotWithShape="1">
            <a:blip r:embed="rId12"/>
            <a:srcRect/>
            <a:stretch>
              <a:fillRect b="-18149"/>
            </a:stretch>
          </a:blipFill>
          <a:ln w="19050">
            <a:solidFill>
              <a:schemeClr val="tx1"/>
            </a:solidFill>
            <a:miter lim="800000"/>
            <a:headEnd/>
            <a:tailEnd/>
          </a:ln>
          <a:effectLst/>
        </p:spPr>
        <p:txBody>
          <a:bodyPr wrap="none" anchor="ctr"/>
          <a:lstStyle/>
          <a:p>
            <a:pPr>
              <a:defRPr/>
            </a:pPr>
            <a:endParaRPr lang="fr-FR" dirty="0"/>
          </a:p>
        </p:txBody>
      </p:sp>
      <p:sp>
        <p:nvSpPr>
          <p:cNvPr id="16450" name="AutoShape 66"/>
          <p:cNvSpPr>
            <a:spLocks noChangeArrowheads="1"/>
          </p:cNvSpPr>
          <p:nvPr/>
        </p:nvSpPr>
        <p:spPr bwMode="auto">
          <a:xfrm>
            <a:off x="4213225" y="2852739"/>
            <a:ext cx="792163" cy="288925"/>
          </a:xfrm>
          <a:prstGeom prst="parallelogram">
            <a:avLst>
              <a:gd name="adj" fmla="val 139017"/>
            </a:avLst>
          </a:prstGeom>
          <a:blipFill dpi="0" rotWithShape="1">
            <a:blip r:embed="rId12"/>
            <a:srcRect/>
            <a:stretch>
              <a:fillRect b="-30147"/>
            </a:stretch>
          </a:blipFill>
          <a:ln w="19050">
            <a:solidFill>
              <a:schemeClr val="tx1"/>
            </a:solidFill>
            <a:miter lim="800000"/>
            <a:headEnd/>
            <a:tailEnd/>
          </a:ln>
          <a:effectLst/>
        </p:spPr>
        <p:txBody>
          <a:bodyPr wrap="none" anchor="ctr"/>
          <a:lstStyle/>
          <a:p>
            <a:pPr>
              <a:defRPr/>
            </a:pPr>
            <a:endParaRPr lang="fr-FR" dirty="0"/>
          </a:p>
        </p:txBody>
      </p:sp>
      <p:sp>
        <p:nvSpPr>
          <p:cNvPr id="16451" name="AutoShape 67"/>
          <p:cNvSpPr>
            <a:spLocks noChangeArrowheads="1"/>
          </p:cNvSpPr>
          <p:nvPr/>
        </p:nvSpPr>
        <p:spPr bwMode="auto">
          <a:xfrm>
            <a:off x="5149849" y="2852738"/>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52" name="AutoShape 68"/>
          <p:cNvSpPr>
            <a:spLocks noChangeArrowheads="1"/>
          </p:cNvSpPr>
          <p:nvPr/>
        </p:nvSpPr>
        <p:spPr bwMode="auto">
          <a:xfrm>
            <a:off x="5942013" y="2852738"/>
            <a:ext cx="792163" cy="144462"/>
          </a:xfrm>
          <a:prstGeom prst="parallelogram">
            <a:avLst>
              <a:gd name="adj" fmla="val 138459"/>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453" name="AutoShape 69"/>
          <p:cNvSpPr>
            <a:spLocks noChangeArrowheads="1"/>
          </p:cNvSpPr>
          <p:nvPr/>
        </p:nvSpPr>
        <p:spPr bwMode="auto">
          <a:xfrm>
            <a:off x="5726113" y="2997201"/>
            <a:ext cx="792163" cy="144463"/>
          </a:xfrm>
          <a:prstGeom prst="parallelogram">
            <a:avLst>
              <a:gd name="adj" fmla="val 138458"/>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454" name="AutoShape 70"/>
          <p:cNvSpPr>
            <a:spLocks noChangeArrowheads="1"/>
          </p:cNvSpPr>
          <p:nvPr/>
        </p:nvSpPr>
        <p:spPr bwMode="auto">
          <a:xfrm>
            <a:off x="5365751" y="2852738"/>
            <a:ext cx="792163" cy="144462"/>
          </a:xfrm>
          <a:prstGeom prst="parallelogram">
            <a:avLst>
              <a:gd name="adj" fmla="val 138459"/>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455" name="AutoShape 71"/>
          <p:cNvSpPr>
            <a:spLocks noChangeArrowheads="1"/>
          </p:cNvSpPr>
          <p:nvPr/>
        </p:nvSpPr>
        <p:spPr bwMode="auto">
          <a:xfrm>
            <a:off x="5149851" y="2997201"/>
            <a:ext cx="792163" cy="144463"/>
          </a:xfrm>
          <a:prstGeom prst="parallelogram">
            <a:avLst>
              <a:gd name="adj" fmla="val 138458"/>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456" name="AutoShape 72"/>
          <p:cNvSpPr>
            <a:spLocks noChangeArrowheads="1"/>
          </p:cNvSpPr>
          <p:nvPr/>
        </p:nvSpPr>
        <p:spPr bwMode="auto">
          <a:xfrm>
            <a:off x="6373814" y="2852738"/>
            <a:ext cx="1582737" cy="287337"/>
          </a:xfrm>
          <a:prstGeom prst="parallelogram">
            <a:avLst>
              <a:gd name="adj" fmla="val 137707"/>
            </a:avLst>
          </a:prstGeom>
          <a:blipFill dpi="0" rotWithShape="1">
            <a:blip r:embed="rId12"/>
            <a:srcRect/>
            <a:stretch>
              <a:fillRect b="-161469"/>
            </a:stretch>
          </a:blipFill>
          <a:ln w="19050">
            <a:solidFill>
              <a:schemeClr val="tx1"/>
            </a:solidFill>
            <a:miter lim="800000"/>
            <a:headEnd/>
            <a:tailEnd/>
          </a:ln>
          <a:effectLst/>
        </p:spPr>
        <p:txBody>
          <a:bodyPr wrap="none" anchor="ctr"/>
          <a:lstStyle/>
          <a:p>
            <a:pPr>
              <a:defRPr/>
            </a:pPr>
            <a:endParaRPr lang="fr-FR" dirty="0"/>
          </a:p>
        </p:txBody>
      </p:sp>
      <p:sp>
        <p:nvSpPr>
          <p:cNvPr id="16457" name="AutoShape 73"/>
          <p:cNvSpPr>
            <a:spLocks noChangeArrowheads="1"/>
          </p:cNvSpPr>
          <p:nvPr/>
        </p:nvSpPr>
        <p:spPr bwMode="auto">
          <a:xfrm>
            <a:off x="6661151" y="2852739"/>
            <a:ext cx="1295400" cy="73025"/>
          </a:xfrm>
          <a:prstGeom prst="parallelogram">
            <a:avLst>
              <a:gd name="adj" fmla="val 138874"/>
            </a:avLst>
          </a:prstGeom>
          <a:blipFill dpi="0" rotWithShape="1">
            <a:blip r:embed="rId12"/>
            <a:srcRect/>
            <a:stretch>
              <a:fillRect b="-742048"/>
            </a:stretch>
          </a:blipFill>
          <a:ln w="19050">
            <a:solidFill>
              <a:schemeClr val="tx1"/>
            </a:solidFill>
            <a:miter lim="800000"/>
            <a:headEnd/>
            <a:tailEnd/>
          </a:ln>
          <a:effectLst/>
        </p:spPr>
        <p:txBody>
          <a:bodyPr wrap="none" anchor="ctr"/>
          <a:lstStyle/>
          <a:p>
            <a:pPr>
              <a:defRPr/>
            </a:pPr>
            <a:endParaRPr lang="fr-FR" dirty="0"/>
          </a:p>
        </p:txBody>
      </p:sp>
      <p:sp>
        <p:nvSpPr>
          <p:cNvPr id="16458" name="AutoShape 74"/>
          <p:cNvSpPr>
            <a:spLocks noChangeArrowheads="1"/>
          </p:cNvSpPr>
          <p:nvPr/>
        </p:nvSpPr>
        <p:spPr bwMode="auto">
          <a:xfrm>
            <a:off x="6556375" y="2925764"/>
            <a:ext cx="1295400" cy="73025"/>
          </a:xfrm>
          <a:prstGeom prst="parallelogram">
            <a:avLst>
              <a:gd name="adj" fmla="val 138874"/>
            </a:avLst>
          </a:prstGeom>
          <a:blipFill dpi="0" rotWithShape="1">
            <a:blip r:embed="rId12"/>
            <a:srcRect/>
            <a:stretch>
              <a:fillRect b="-742048"/>
            </a:stretch>
          </a:blipFill>
          <a:ln w="19050">
            <a:solidFill>
              <a:schemeClr val="tx1"/>
            </a:solidFill>
            <a:miter lim="800000"/>
            <a:headEnd/>
            <a:tailEnd/>
          </a:ln>
          <a:effectLst/>
        </p:spPr>
        <p:txBody>
          <a:bodyPr wrap="none" anchor="ctr"/>
          <a:lstStyle/>
          <a:p>
            <a:pPr>
              <a:defRPr/>
            </a:pPr>
            <a:endParaRPr lang="fr-FR" dirty="0"/>
          </a:p>
        </p:txBody>
      </p:sp>
      <p:sp>
        <p:nvSpPr>
          <p:cNvPr id="16459" name="AutoShape 75"/>
          <p:cNvSpPr>
            <a:spLocks noChangeArrowheads="1"/>
          </p:cNvSpPr>
          <p:nvPr/>
        </p:nvSpPr>
        <p:spPr bwMode="auto">
          <a:xfrm>
            <a:off x="6454775" y="2997201"/>
            <a:ext cx="1295400" cy="73025"/>
          </a:xfrm>
          <a:prstGeom prst="parallelogram">
            <a:avLst>
              <a:gd name="adj" fmla="val 138874"/>
            </a:avLst>
          </a:prstGeom>
          <a:blipFill dpi="0" rotWithShape="1">
            <a:blip r:embed="rId12"/>
            <a:srcRect/>
            <a:stretch>
              <a:fillRect b="-742048"/>
            </a:stretch>
          </a:blipFill>
          <a:ln w="19050">
            <a:solidFill>
              <a:schemeClr val="tx1"/>
            </a:solidFill>
            <a:miter lim="800000"/>
            <a:headEnd/>
            <a:tailEnd/>
          </a:ln>
          <a:effectLst/>
        </p:spPr>
        <p:txBody>
          <a:bodyPr wrap="none" anchor="ctr"/>
          <a:lstStyle/>
          <a:p>
            <a:pPr>
              <a:defRPr/>
            </a:pPr>
            <a:endParaRPr lang="fr-FR" dirty="0"/>
          </a:p>
        </p:txBody>
      </p:sp>
      <p:sp>
        <p:nvSpPr>
          <p:cNvPr id="16460" name="AutoShape 76"/>
          <p:cNvSpPr>
            <a:spLocks noChangeArrowheads="1"/>
          </p:cNvSpPr>
          <p:nvPr/>
        </p:nvSpPr>
        <p:spPr bwMode="auto">
          <a:xfrm>
            <a:off x="7597775" y="2852738"/>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461" name="AutoShape 77"/>
          <p:cNvSpPr>
            <a:spLocks noChangeArrowheads="1"/>
          </p:cNvSpPr>
          <p:nvPr/>
        </p:nvSpPr>
        <p:spPr bwMode="auto">
          <a:xfrm>
            <a:off x="8677275" y="2997201"/>
            <a:ext cx="287339"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462" name="AutoShape 78"/>
          <p:cNvSpPr>
            <a:spLocks noChangeArrowheads="1"/>
          </p:cNvSpPr>
          <p:nvPr/>
        </p:nvSpPr>
        <p:spPr bwMode="auto">
          <a:xfrm>
            <a:off x="8461375" y="2852739"/>
            <a:ext cx="287339"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463" name="AutoShape 79"/>
          <p:cNvSpPr>
            <a:spLocks noChangeArrowheads="1"/>
          </p:cNvSpPr>
          <p:nvPr/>
        </p:nvSpPr>
        <p:spPr bwMode="auto">
          <a:xfrm>
            <a:off x="7958140" y="2997201"/>
            <a:ext cx="287337"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464" name="AutoShape 80"/>
          <p:cNvSpPr>
            <a:spLocks noChangeArrowheads="1"/>
          </p:cNvSpPr>
          <p:nvPr/>
        </p:nvSpPr>
        <p:spPr bwMode="auto">
          <a:xfrm>
            <a:off x="2987674" y="3573463"/>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65" name="AutoShape 81"/>
          <p:cNvSpPr>
            <a:spLocks noChangeArrowheads="1"/>
          </p:cNvSpPr>
          <p:nvPr/>
        </p:nvSpPr>
        <p:spPr bwMode="auto">
          <a:xfrm>
            <a:off x="2987675" y="3573463"/>
            <a:ext cx="863600" cy="287337"/>
          </a:xfrm>
          <a:prstGeom prst="parallelogram">
            <a:avLst>
              <a:gd name="adj" fmla="val 137016"/>
            </a:avLst>
          </a:prstGeom>
          <a:blipFill dpi="0" rotWithShape="1">
            <a:blip r:embed="rId10" cstate="print"/>
            <a:srcRect/>
            <a:stretch>
              <a:fillRect b="-8695"/>
            </a:stretch>
          </a:blipFill>
          <a:ln w="19050">
            <a:solidFill>
              <a:schemeClr val="tx1"/>
            </a:solidFill>
            <a:miter lim="800000"/>
            <a:headEnd/>
            <a:tailEnd/>
          </a:ln>
          <a:effectLst/>
        </p:spPr>
        <p:txBody>
          <a:bodyPr wrap="none" anchor="ctr"/>
          <a:lstStyle/>
          <a:p>
            <a:pPr>
              <a:defRPr/>
            </a:pPr>
            <a:endParaRPr lang="fr-FR" dirty="0"/>
          </a:p>
        </p:txBody>
      </p:sp>
      <p:sp>
        <p:nvSpPr>
          <p:cNvPr id="16466" name="AutoShape 82"/>
          <p:cNvSpPr>
            <a:spLocks noChangeArrowheads="1"/>
          </p:cNvSpPr>
          <p:nvPr/>
        </p:nvSpPr>
        <p:spPr bwMode="auto">
          <a:xfrm>
            <a:off x="3708401" y="3573463"/>
            <a:ext cx="865188" cy="144462"/>
          </a:xfrm>
          <a:prstGeom prst="parallelogram">
            <a:avLst>
              <a:gd name="adj" fmla="val 136251"/>
            </a:avLst>
          </a:prstGeom>
          <a:blipFill dpi="0" rotWithShape="1">
            <a:blip r:embed="rId11" cstate="print"/>
            <a:srcRect/>
            <a:stretch>
              <a:fillRect b="-116593"/>
            </a:stretch>
          </a:blipFill>
          <a:ln w="19050">
            <a:solidFill>
              <a:schemeClr val="tx1"/>
            </a:solidFill>
            <a:miter lim="800000"/>
            <a:headEnd/>
            <a:tailEnd/>
          </a:ln>
          <a:effectLst/>
        </p:spPr>
        <p:txBody>
          <a:bodyPr wrap="none" anchor="ctr"/>
          <a:lstStyle/>
          <a:p>
            <a:pPr>
              <a:defRPr/>
            </a:pPr>
            <a:endParaRPr lang="fr-FR" dirty="0"/>
          </a:p>
        </p:txBody>
      </p:sp>
      <p:sp>
        <p:nvSpPr>
          <p:cNvPr id="16467" name="AutoShape 83"/>
          <p:cNvSpPr>
            <a:spLocks noChangeArrowheads="1"/>
          </p:cNvSpPr>
          <p:nvPr/>
        </p:nvSpPr>
        <p:spPr bwMode="auto">
          <a:xfrm>
            <a:off x="4714875" y="3213100"/>
            <a:ext cx="1582739" cy="285750"/>
          </a:xfrm>
          <a:prstGeom prst="parallelogram">
            <a:avLst>
              <a:gd name="adj" fmla="val 138472"/>
            </a:avLst>
          </a:prstGeom>
          <a:blipFill dpi="0" rotWithShape="1">
            <a:blip r:embed="rId12"/>
            <a:srcRect/>
            <a:stretch>
              <a:fillRect b="-162922"/>
            </a:stretch>
          </a:blipFill>
          <a:ln w="19050">
            <a:solidFill>
              <a:schemeClr val="tx1"/>
            </a:solidFill>
            <a:miter lim="800000"/>
            <a:headEnd/>
            <a:tailEnd/>
          </a:ln>
          <a:effectLst/>
        </p:spPr>
        <p:txBody>
          <a:bodyPr wrap="none" anchor="ctr"/>
          <a:lstStyle/>
          <a:p>
            <a:pPr>
              <a:defRPr/>
            </a:pPr>
            <a:endParaRPr lang="fr-FR" dirty="0"/>
          </a:p>
        </p:txBody>
      </p:sp>
      <p:sp>
        <p:nvSpPr>
          <p:cNvPr id="16468" name="AutoShape 84"/>
          <p:cNvSpPr>
            <a:spLocks noChangeArrowheads="1"/>
          </p:cNvSpPr>
          <p:nvPr/>
        </p:nvSpPr>
        <p:spPr bwMode="auto">
          <a:xfrm>
            <a:off x="4714875" y="3213101"/>
            <a:ext cx="863600" cy="287338"/>
          </a:xfrm>
          <a:prstGeom prst="parallelogram">
            <a:avLst>
              <a:gd name="adj" fmla="val 137016"/>
            </a:avLst>
          </a:prstGeom>
          <a:blipFill dpi="0" rotWithShape="1">
            <a:blip r:embed="rId12"/>
            <a:srcRect/>
            <a:stretch>
              <a:fillRect b="-42667"/>
            </a:stretch>
          </a:blipFill>
          <a:ln w="19050">
            <a:solidFill>
              <a:schemeClr val="tx1"/>
            </a:solidFill>
            <a:miter lim="800000"/>
            <a:headEnd/>
            <a:tailEnd/>
          </a:ln>
          <a:effectLst/>
        </p:spPr>
        <p:txBody>
          <a:bodyPr wrap="none" anchor="ctr"/>
          <a:lstStyle/>
          <a:p>
            <a:pPr>
              <a:defRPr/>
            </a:pPr>
            <a:endParaRPr lang="fr-FR" dirty="0"/>
          </a:p>
        </p:txBody>
      </p:sp>
      <p:sp>
        <p:nvSpPr>
          <p:cNvPr id="16469" name="AutoShape 85"/>
          <p:cNvSpPr>
            <a:spLocks noChangeArrowheads="1"/>
          </p:cNvSpPr>
          <p:nvPr/>
        </p:nvSpPr>
        <p:spPr bwMode="auto">
          <a:xfrm>
            <a:off x="5435601" y="3213101"/>
            <a:ext cx="865188" cy="144463"/>
          </a:xfrm>
          <a:prstGeom prst="parallelogram">
            <a:avLst>
              <a:gd name="adj" fmla="val 136250"/>
            </a:avLst>
          </a:prstGeom>
          <a:blipFill dpi="0" rotWithShape="1">
            <a:blip r:embed="rId12"/>
            <a:srcRect/>
            <a:stretch>
              <a:fillRect b="-184289"/>
            </a:stretch>
          </a:blipFill>
          <a:ln w="19050">
            <a:solidFill>
              <a:schemeClr val="tx1"/>
            </a:solidFill>
            <a:miter lim="800000"/>
            <a:headEnd/>
            <a:tailEnd/>
          </a:ln>
          <a:effectLst/>
        </p:spPr>
        <p:txBody>
          <a:bodyPr wrap="none" anchor="ctr"/>
          <a:lstStyle/>
          <a:p>
            <a:pPr>
              <a:defRPr/>
            </a:pPr>
            <a:endParaRPr lang="fr-FR" dirty="0"/>
          </a:p>
        </p:txBody>
      </p:sp>
      <p:sp>
        <p:nvSpPr>
          <p:cNvPr id="16470" name="AutoShape 86"/>
          <p:cNvSpPr>
            <a:spLocks noChangeArrowheads="1"/>
          </p:cNvSpPr>
          <p:nvPr/>
        </p:nvSpPr>
        <p:spPr bwMode="auto">
          <a:xfrm>
            <a:off x="6156325" y="3933825"/>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71" name="AutoShape 87"/>
          <p:cNvSpPr>
            <a:spLocks noChangeArrowheads="1"/>
          </p:cNvSpPr>
          <p:nvPr/>
        </p:nvSpPr>
        <p:spPr bwMode="auto">
          <a:xfrm>
            <a:off x="6156325" y="3933825"/>
            <a:ext cx="863600" cy="287338"/>
          </a:xfrm>
          <a:prstGeom prst="parallelogram">
            <a:avLst>
              <a:gd name="adj" fmla="val 137016"/>
            </a:avLst>
          </a:prstGeom>
          <a:blipFill dpi="0" rotWithShape="1">
            <a:blip r:embed="rId10" cstate="print"/>
            <a:srcRect/>
            <a:stretch>
              <a:fillRect b="-8695"/>
            </a:stretch>
          </a:blipFill>
          <a:ln w="19050">
            <a:solidFill>
              <a:schemeClr val="tx1"/>
            </a:solidFill>
            <a:miter lim="800000"/>
            <a:headEnd/>
            <a:tailEnd/>
          </a:ln>
          <a:effectLst/>
        </p:spPr>
        <p:txBody>
          <a:bodyPr wrap="none" anchor="ctr"/>
          <a:lstStyle/>
          <a:p>
            <a:pPr>
              <a:defRPr/>
            </a:pPr>
            <a:endParaRPr lang="fr-FR" dirty="0"/>
          </a:p>
        </p:txBody>
      </p:sp>
      <p:sp>
        <p:nvSpPr>
          <p:cNvPr id="16472" name="AutoShape 88"/>
          <p:cNvSpPr>
            <a:spLocks noChangeArrowheads="1"/>
          </p:cNvSpPr>
          <p:nvPr/>
        </p:nvSpPr>
        <p:spPr bwMode="auto">
          <a:xfrm>
            <a:off x="6877051" y="3933826"/>
            <a:ext cx="865188" cy="144463"/>
          </a:xfrm>
          <a:prstGeom prst="parallelogram">
            <a:avLst>
              <a:gd name="adj" fmla="val 136250"/>
            </a:avLst>
          </a:prstGeom>
          <a:blipFill dpi="0" rotWithShape="1">
            <a:blip r:embed="rId11" cstate="print"/>
            <a:srcRect/>
            <a:stretch>
              <a:fillRect b="-116593"/>
            </a:stretch>
          </a:blipFill>
          <a:ln w="19050">
            <a:solidFill>
              <a:schemeClr val="tx1"/>
            </a:solidFill>
            <a:miter lim="800000"/>
            <a:headEnd/>
            <a:tailEnd/>
          </a:ln>
          <a:effectLst/>
        </p:spPr>
        <p:txBody>
          <a:bodyPr wrap="none" anchor="ctr"/>
          <a:lstStyle/>
          <a:p>
            <a:pPr>
              <a:defRPr/>
            </a:pPr>
            <a:endParaRPr lang="fr-FR" dirty="0"/>
          </a:p>
        </p:txBody>
      </p:sp>
      <p:sp>
        <p:nvSpPr>
          <p:cNvPr id="16473" name="AutoShape 89"/>
          <p:cNvSpPr>
            <a:spLocks noChangeArrowheads="1"/>
          </p:cNvSpPr>
          <p:nvPr/>
        </p:nvSpPr>
        <p:spPr bwMode="auto">
          <a:xfrm>
            <a:off x="755649" y="4292600"/>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74" name="AutoShape 90"/>
          <p:cNvSpPr>
            <a:spLocks noChangeArrowheads="1"/>
          </p:cNvSpPr>
          <p:nvPr/>
        </p:nvSpPr>
        <p:spPr bwMode="auto">
          <a:xfrm>
            <a:off x="755651" y="4292601"/>
            <a:ext cx="863600" cy="287338"/>
          </a:xfrm>
          <a:prstGeom prst="parallelogram">
            <a:avLst>
              <a:gd name="adj" fmla="val 137016"/>
            </a:avLst>
          </a:prstGeom>
          <a:blipFill dpi="0" rotWithShape="1">
            <a:blip r:embed="rId10" cstate="print"/>
            <a:srcRect/>
            <a:stretch>
              <a:fillRect b="-8695"/>
            </a:stretch>
          </a:blipFill>
          <a:ln w="19050">
            <a:solidFill>
              <a:schemeClr val="tx1"/>
            </a:solidFill>
            <a:miter lim="800000"/>
            <a:headEnd/>
            <a:tailEnd/>
          </a:ln>
          <a:effectLst/>
        </p:spPr>
        <p:txBody>
          <a:bodyPr wrap="none" anchor="ctr"/>
          <a:lstStyle/>
          <a:p>
            <a:pPr>
              <a:defRPr/>
            </a:pPr>
            <a:endParaRPr lang="fr-FR" dirty="0"/>
          </a:p>
        </p:txBody>
      </p:sp>
      <p:sp>
        <p:nvSpPr>
          <p:cNvPr id="16475" name="AutoShape 91"/>
          <p:cNvSpPr>
            <a:spLocks noChangeArrowheads="1"/>
          </p:cNvSpPr>
          <p:nvPr/>
        </p:nvSpPr>
        <p:spPr bwMode="auto">
          <a:xfrm>
            <a:off x="1476375" y="4292601"/>
            <a:ext cx="865188" cy="144463"/>
          </a:xfrm>
          <a:prstGeom prst="parallelogram">
            <a:avLst>
              <a:gd name="adj" fmla="val 136250"/>
            </a:avLst>
          </a:prstGeom>
          <a:blipFill dpi="0" rotWithShape="1">
            <a:blip r:embed="rId11" cstate="print"/>
            <a:srcRect/>
            <a:stretch>
              <a:fillRect b="-116593"/>
            </a:stretch>
          </a:blipFill>
          <a:ln w="19050">
            <a:solidFill>
              <a:schemeClr val="tx1"/>
            </a:solidFill>
            <a:miter lim="800000"/>
            <a:headEnd/>
            <a:tailEnd/>
          </a:ln>
          <a:effectLst/>
        </p:spPr>
        <p:txBody>
          <a:bodyPr wrap="none" anchor="ctr"/>
          <a:lstStyle/>
          <a:p>
            <a:pPr>
              <a:defRPr/>
            </a:pPr>
            <a:endParaRPr lang="fr-FR" dirty="0"/>
          </a:p>
        </p:txBody>
      </p:sp>
      <p:sp>
        <p:nvSpPr>
          <p:cNvPr id="16476" name="AutoShape 92"/>
          <p:cNvSpPr>
            <a:spLocks noChangeArrowheads="1"/>
          </p:cNvSpPr>
          <p:nvPr/>
        </p:nvSpPr>
        <p:spPr bwMode="auto">
          <a:xfrm>
            <a:off x="2770189" y="4652963"/>
            <a:ext cx="1582737"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77" name="AutoShape 93"/>
          <p:cNvSpPr>
            <a:spLocks noChangeArrowheads="1"/>
          </p:cNvSpPr>
          <p:nvPr/>
        </p:nvSpPr>
        <p:spPr bwMode="auto">
          <a:xfrm>
            <a:off x="2770188" y="4652963"/>
            <a:ext cx="863600" cy="287337"/>
          </a:xfrm>
          <a:prstGeom prst="parallelogram">
            <a:avLst>
              <a:gd name="adj" fmla="val 137016"/>
            </a:avLst>
          </a:prstGeom>
          <a:blipFill dpi="0" rotWithShape="1">
            <a:blip r:embed="rId10" cstate="print"/>
            <a:srcRect/>
            <a:stretch>
              <a:fillRect b="-8695"/>
            </a:stretch>
          </a:blipFill>
          <a:ln w="19050">
            <a:solidFill>
              <a:schemeClr val="tx1"/>
            </a:solidFill>
            <a:miter lim="800000"/>
            <a:headEnd/>
            <a:tailEnd/>
          </a:ln>
          <a:effectLst/>
        </p:spPr>
        <p:txBody>
          <a:bodyPr wrap="none" anchor="ctr"/>
          <a:lstStyle/>
          <a:p>
            <a:pPr>
              <a:defRPr/>
            </a:pPr>
            <a:endParaRPr lang="fr-FR" dirty="0"/>
          </a:p>
        </p:txBody>
      </p:sp>
      <p:sp>
        <p:nvSpPr>
          <p:cNvPr id="16478" name="AutoShape 94"/>
          <p:cNvSpPr>
            <a:spLocks noChangeArrowheads="1"/>
          </p:cNvSpPr>
          <p:nvPr/>
        </p:nvSpPr>
        <p:spPr bwMode="auto">
          <a:xfrm>
            <a:off x="3490913" y="4652963"/>
            <a:ext cx="865187" cy="144462"/>
          </a:xfrm>
          <a:prstGeom prst="parallelogram">
            <a:avLst>
              <a:gd name="adj" fmla="val 136250"/>
            </a:avLst>
          </a:prstGeom>
          <a:blipFill dpi="0" rotWithShape="1">
            <a:blip r:embed="rId11" cstate="print"/>
            <a:srcRect/>
            <a:stretch>
              <a:fillRect b="-116593"/>
            </a:stretch>
          </a:blipFill>
          <a:ln w="19050">
            <a:solidFill>
              <a:schemeClr val="tx1"/>
            </a:solidFill>
            <a:miter lim="800000"/>
            <a:headEnd/>
            <a:tailEnd/>
          </a:ln>
          <a:effectLst/>
        </p:spPr>
        <p:txBody>
          <a:bodyPr wrap="none" anchor="ctr"/>
          <a:lstStyle/>
          <a:p>
            <a:pPr>
              <a:defRPr/>
            </a:pPr>
            <a:endParaRPr lang="fr-FR" dirty="0"/>
          </a:p>
        </p:txBody>
      </p:sp>
      <p:sp>
        <p:nvSpPr>
          <p:cNvPr id="16479" name="AutoShape 95"/>
          <p:cNvSpPr>
            <a:spLocks noChangeArrowheads="1"/>
          </p:cNvSpPr>
          <p:nvPr/>
        </p:nvSpPr>
        <p:spPr bwMode="auto">
          <a:xfrm>
            <a:off x="4787900" y="5013325"/>
            <a:ext cx="1582739" cy="285750"/>
          </a:xfrm>
          <a:prstGeom prst="parallelogram">
            <a:avLst>
              <a:gd name="adj" fmla="val 138472"/>
            </a:avLst>
          </a:prstGeom>
          <a:blipFill dpi="0" rotWithShape="1">
            <a:blip r:embed="rId14"/>
            <a:srcRect/>
            <a:stretch>
              <a:fillRect b="-180406"/>
            </a:stretch>
          </a:blipFill>
          <a:ln w="19050">
            <a:solidFill>
              <a:schemeClr val="tx1"/>
            </a:solidFill>
            <a:miter lim="800000"/>
            <a:headEnd/>
            <a:tailEnd/>
          </a:ln>
          <a:effectLst/>
        </p:spPr>
        <p:txBody>
          <a:bodyPr wrap="none" anchor="ctr"/>
          <a:lstStyle/>
          <a:p>
            <a:pPr>
              <a:defRPr/>
            </a:pPr>
            <a:endParaRPr lang="fr-FR" dirty="0"/>
          </a:p>
        </p:txBody>
      </p:sp>
      <p:sp>
        <p:nvSpPr>
          <p:cNvPr id="16480" name="AutoShape 96"/>
          <p:cNvSpPr>
            <a:spLocks noChangeArrowheads="1"/>
          </p:cNvSpPr>
          <p:nvPr/>
        </p:nvSpPr>
        <p:spPr bwMode="auto">
          <a:xfrm>
            <a:off x="4787900" y="5013326"/>
            <a:ext cx="863600" cy="287338"/>
          </a:xfrm>
          <a:prstGeom prst="parallelogram">
            <a:avLst>
              <a:gd name="adj" fmla="val 137016"/>
            </a:avLst>
          </a:prstGeom>
          <a:blipFill dpi="0" rotWithShape="1">
            <a:blip r:embed="rId15" cstate="print"/>
            <a:srcRect/>
            <a:stretch>
              <a:fillRect b="-52155"/>
            </a:stretch>
          </a:blipFill>
          <a:ln w="19050">
            <a:solidFill>
              <a:schemeClr val="tx1"/>
            </a:solidFill>
            <a:miter lim="800000"/>
            <a:headEnd/>
            <a:tailEnd/>
          </a:ln>
          <a:effectLst/>
        </p:spPr>
        <p:txBody>
          <a:bodyPr wrap="none" anchor="ctr"/>
          <a:lstStyle/>
          <a:p>
            <a:pPr>
              <a:defRPr/>
            </a:pPr>
            <a:endParaRPr lang="fr-FR" dirty="0"/>
          </a:p>
        </p:txBody>
      </p:sp>
      <p:sp>
        <p:nvSpPr>
          <p:cNvPr id="16481" name="AutoShape 97"/>
          <p:cNvSpPr>
            <a:spLocks noChangeArrowheads="1"/>
          </p:cNvSpPr>
          <p:nvPr/>
        </p:nvSpPr>
        <p:spPr bwMode="auto">
          <a:xfrm>
            <a:off x="5508626" y="5013326"/>
            <a:ext cx="865188" cy="144463"/>
          </a:xfrm>
          <a:prstGeom prst="parallelogram">
            <a:avLst>
              <a:gd name="adj" fmla="val 136250"/>
            </a:avLst>
          </a:prstGeom>
          <a:blipFill dpi="0" rotWithShape="1">
            <a:blip r:embed="rId16" cstate="print"/>
            <a:srcRect/>
            <a:stretch>
              <a:fillRect b="-203194"/>
            </a:stretch>
          </a:blipFill>
          <a:ln w="19050">
            <a:solidFill>
              <a:schemeClr val="tx1"/>
            </a:solidFill>
            <a:miter lim="800000"/>
            <a:headEnd/>
            <a:tailEnd/>
          </a:ln>
          <a:effectLst/>
        </p:spPr>
        <p:txBody>
          <a:bodyPr wrap="none" anchor="ctr"/>
          <a:lstStyle/>
          <a:p>
            <a:pPr>
              <a:defRPr/>
            </a:pPr>
            <a:endParaRPr lang="fr-FR" dirty="0"/>
          </a:p>
        </p:txBody>
      </p:sp>
      <p:sp>
        <p:nvSpPr>
          <p:cNvPr id="16482" name="AutoShape 98"/>
          <p:cNvSpPr>
            <a:spLocks noChangeArrowheads="1"/>
          </p:cNvSpPr>
          <p:nvPr/>
        </p:nvSpPr>
        <p:spPr bwMode="auto">
          <a:xfrm>
            <a:off x="2268540" y="3213100"/>
            <a:ext cx="1582737"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83" name="AutoShape 99"/>
          <p:cNvSpPr>
            <a:spLocks noChangeArrowheads="1"/>
          </p:cNvSpPr>
          <p:nvPr/>
        </p:nvSpPr>
        <p:spPr bwMode="auto">
          <a:xfrm>
            <a:off x="2268540" y="3213101"/>
            <a:ext cx="719137" cy="288925"/>
          </a:xfrm>
          <a:prstGeom prst="parallelogram">
            <a:avLst>
              <a:gd name="adj" fmla="val 136815"/>
            </a:avLst>
          </a:prstGeom>
          <a:blipFill dpi="0" rotWithShape="1">
            <a:blip r:embed="rId12"/>
            <a:srcRect/>
            <a:stretch>
              <a:fillRect b="-18149"/>
            </a:stretch>
          </a:blipFill>
          <a:ln w="19050">
            <a:solidFill>
              <a:schemeClr val="tx1"/>
            </a:solidFill>
            <a:miter lim="800000"/>
            <a:headEnd/>
            <a:tailEnd/>
          </a:ln>
          <a:effectLst/>
        </p:spPr>
        <p:txBody>
          <a:bodyPr wrap="none" anchor="ctr"/>
          <a:lstStyle/>
          <a:p>
            <a:pPr>
              <a:defRPr/>
            </a:pPr>
            <a:endParaRPr lang="fr-FR" dirty="0"/>
          </a:p>
        </p:txBody>
      </p:sp>
      <p:sp>
        <p:nvSpPr>
          <p:cNvPr id="16484" name="AutoShape 100"/>
          <p:cNvSpPr>
            <a:spLocks noChangeArrowheads="1"/>
          </p:cNvSpPr>
          <p:nvPr/>
        </p:nvSpPr>
        <p:spPr bwMode="auto">
          <a:xfrm>
            <a:off x="2555876" y="3213101"/>
            <a:ext cx="792163" cy="288925"/>
          </a:xfrm>
          <a:prstGeom prst="parallelogram">
            <a:avLst>
              <a:gd name="adj" fmla="val 139017"/>
            </a:avLst>
          </a:prstGeom>
          <a:blipFill dpi="0" rotWithShape="1">
            <a:blip r:embed="rId12"/>
            <a:srcRect/>
            <a:stretch>
              <a:fillRect b="-30147"/>
            </a:stretch>
          </a:blipFill>
          <a:ln w="19050">
            <a:solidFill>
              <a:schemeClr val="tx1"/>
            </a:solidFill>
            <a:miter lim="800000"/>
            <a:headEnd/>
            <a:tailEnd/>
          </a:ln>
          <a:effectLst/>
        </p:spPr>
        <p:txBody>
          <a:bodyPr wrap="none" anchor="ctr"/>
          <a:lstStyle/>
          <a:p>
            <a:pPr>
              <a:defRPr/>
            </a:pPr>
            <a:endParaRPr lang="fr-FR" dirty="0"/>
          </a:p>
        </p:txBody>
      </p:sp>
      <p:sp>
        <p:nvSpPr>
          <p:cNvPr id="16485" name="AutoShape 101"/>
          <p:cNvSpPr>
            <a:spLocks noChangeArrowheads="1"/>
          </p:cNvSpPr>
          <p:nvPr/>
        </p:nvSpPr>
        <p:spPr bwMode="auto">
          <a:xfrm>
            <a:off x="3709989" y="3933825"/>
            <a:ext cx="1582737"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86" name="AutoShape 102"/>
          <p:cNvSpPr>
            <a:spLocks noChangeArrowheads="1"/>
          </p:cNvSpPr>
          <p:nvPr/>
        </p:nvSpPr>
        <p:spPr bwMode="auto">
          <a:xfrm>
            <a:off x="3709989" y="3933826"/>
            <a:ext cx="719137" cy="288925"/>
          </a:xfrm>
          <a:prstGeom prst="parallelogram">
            <a:avLst>
              <a:gd name="adj" fmla="val 136815"/>
            </a:avLst>
          </a:prstGeom>
          <a:blipFill dpi="0" rotWithShape="1">
            <a:blip r:embed="rId17" cstate="print"/>
            <a:srcRect/>
            <a:stretch>
              <a:fillRect r="-11092"/>
            </a:stretch>
          </a:blipFill>
          <a:ln w="19050">
            <a:solidFill>
              <a:schemeClr val="tx1"/>
            </a:solidFill>
            <a:miter lim="800000"/>
            <a:headEnd/>
            <a:tailEnd/>
          </a:ln>
          <a:effectLst/>
        </p:spPr>
        <p:txBody>
          <a:bodyPr wrap="none" anchor="ctr"/>
          <a:lstStyle/>
          <a:p>
            <a:pPr>
              <a:defRPr/>
            </a:pPr>
            <a:endParaRPr lang="fr-FR" dirty="0"/>
          </a:p>
        </p:txBody>
      </p:sp>
      <p:sp>
        <p:nvSpPr>
          <p:cNvPr id="16487" name="AutoShape 103"/>
          <p:cNvSpPr>
            <a:spLocks noChangeArrowheads="1"/>
          </p:cNvSpPr>
          <p:nvPr/>
        </p:nvSpPr>
        <p:spPr bwMode="auto">
          <a:xfrm>
            <a:off x="3997325" y="3933826"/>
            <a:ext cx="792163" cy="288925"/>
          </a:xfrm>
          <a:prstGeom prst="parallelogram">
            <a:avLst>
              <a:gd name="adj" fmla="val 139017"/>
            </a:avLst>
          </a:prstGeom>
          <a:blipFill dpi="0" rotWithShape="1">
            <a:blip r:embed="rId18" cstate="print"/>
            <a:srcRect/>
            <a:stretch>
              <a:fillRect r="-851"/>
            </a:stretch>
          </a:blipFill>
          <a:ln w="19050">
            <a:solidFill>
              <a:schemeClr val="tx1"/>
            </a:solidFill>
            <a:miter lim="800000"/>
            <a:headEnd/>
            <a:tailEnd/>
          </a:ln>
          <a:effectLst/>
        </p:spPr>
        <p:txBody>
          <a:bodyPr wrap="none" anchor="ctr"/>
          <a:lstStyle/>
          <a:p>
            <a:pPr>
              <a:defRPr/>
            </a:pPr>
            <a:endParaRPr lang="fr-FR" dirty="0"/>
          </a:p>
        </p:txBody>
      </p:sp>
      <p:sp>
        <p:nvSpPr>
          <p:cNvPr id="16488" name="AutoShape 104"/>
          <p:cNvSpPr>
            <a:spLocks noChangeArrowheads="1"/>
          </p:cNvSpPr>
          <p:nvPr/>
        </p:nvSpPr>
        <p:spPr bwMode="auto">
          <a:xfrm>
            <a:off x="5435600" y="3573463"/>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89" name="AutoShape 105"/>
          <p:cNvSpPr>
            <a:spLocks noChangeArrowheads="1"/>
          </p:cNvSpPr>
          <p:nvPr/>
        </p:nvSpPr>
        <p:spPr bwMode="auto">
          <a:xfrm>
            <a:off x="5435600" y="3573464"/>
            <a:ext cx="719139" cy="288925"/>
          </a:xfrm>
          <a:prstGeom prst="parallelogram">
            <a:avLst>
              <a:gd name="adj" fmla="val 136815"/>
            </a:avLst>
          </a:prstGeom>
          <a:blipFill dpi="0" rotWithShape="1">
            <a:blip r:embed="rId19" cstate="print"/>
            <a:srcRect/>
            <a:stretch>
              <a:fillRect b="-26006"/>
            </a:stretch>
          </a:blipFill>
          <a:ln w="19050">
            <a:solidFill>
              <a:schemeClr val="tx1"/>
            </a:solidFill>
            <a:miter lim="800000"/>
            <a:headEnd/>
            <a:tailEnd/>
          </a:ln>
          <a:effectLst/>
        </p:spPr>
        <p:txBody>
          <a:bodyPr wrap="none" anchor="ctr"/>
          <a:lstStyle/>
          <a:p>
            <a:pPr>
              <a:defRPr/>
            </a:pPr>
            <a:endParaRPr lang="fr-FR" dirty="0"/>
          </a:p>
        </p:txBody>
      </p:sp>
      <p:sp>
        <p:nvSpPr>
          <p:cNvPr id="16490" name="AutoShape 106"/>
          <p:cNvSpPr>
            <a:spLocks noChangeArrowheads="1"/>
          </p:cNvSpPr>
          <p:nvPr/>
        </p:nvSpPr>
        <p:spPr bwMode="auto">
          <a:xfrm>
            <a:off x="5722937" y="3573464"/>
            <a:ext cx="792163" cy="288925"/>
          </a:xfrm>
          <a:prstGeom prst="parallelogram">
            <a:avLst>
              <a:gd name="adj" fmla="val 139017"/>
            </a:avLst>
          </a:prstGeom>
          <a:blipFill dpi="0" rotWithShape="1">
            <a:blip r:embed="rId20" cstate="print"/>
            <a:srcRect/>
            <a:stretch>
              <a:fillRect b="-38802"/>
            </a:stretch>
          </a:blipFill>
          <a:ln w="19050">
            <a:solidFill>
              <a:schemeClr val="tx1"/>
            </a:solidFill>
            <a:miter lim="800000"/>
            <a:headEnd/>
            <a:tailEnd/>
          </a:ln>
          <a:effectLst/>
        </p:spPr>
        <p:txBody>
          <a:bodyPr wrap="none" anchor="ctr"/>
          <a:lstStyle/>
          <a:p>
            <a:pPr>
              <a:defRPr/>
            </a:pPr>
            <a:endParaRPr lang="fr-FR" dirty="0"/>
          </a:p>
        </p:txBody>
      </p:sp>
      <p:sp>
        <p:nvSpPr>
          <p:cNvPr id="16491" name="AutoShape 107"/>
          <p:cNvSpPr>
            <a:spLocks noChangeArrowheads="1"/>
          </p:cNvSpPr>
          <p:nvPr/>
        </p:nvSpPr>
        <p:spPr bwMode="auto">
          <a:xfrm>
            <a:off x="5651500" y="4292600"/>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92" name="AutoShape 108"/>
          <p:cNvSpPr>
            <a:spLocks noChangeArrowheads="1"/>
          </p:cNvSpPr>
          <p:nvPr/>
        </p:nvSpPr>
        <p:spPr bwMode="auto">
          <a:xfrm>
            <a:off x="5651500" y="4292601"/>
            <a:ext cx="719139" cy="288925"/>
          </a:xfrm>
          <a:prstGeom prst="parallelogram">
            <a:avLst>
              <a:gd name="adj" fmla="val 136815"/>
            </a:avLst>
          </a:prstGeom>
          <a:blipFill dpi="0" rotWithShape="1">
            <a:blip r:embed="rId19" cstate="print"/>
            <a:srcRect/>
            <a:stretch>
              <a:fillRect b="-26006"/>
            </a:stretch>
          </a:blipFill>
          <a:ln w="19050">
            <a:solidFill>
              <a:schemeClr val="tx1"/>
            </a:solidFill>
            <a:miter lim="800000"/>
            <a:headEnd/>
            <a:tailEnd/>
          </a:ln>
          <a:effectLst/>
        </p:spPr>
        <p:txBody>
          <a:bodyPr wrap="none" anchor="ctr"/>
          <a:lstStyle/>
          <a:p>
            <a:pPr>
              <a:defRPr/>
            </a:pPr>
            <a:endParaRPr lang="fr-FR" dirty="0"/>
          </a:p>
        </p:txBody>
      </p:sp>
      <p:sp>
        <p:nvSpPr>
          <p:cNvPr id="16493" name="AutoShape 109"/>
          <p:cNvSpPr>
            <a:spLocks noChangeArrowheads="1"/>
          </p:cNvSpPr>
          <p:nvPr/>
        </p:nvSpPr>
        <p:spPr bwMode="auto">
          <a:xfrm>
            <a:off x="5938837" y="4292601"/>
            <a:ext cx="792163" cy="288925"/>
          </a:xfrm>
          <a:prstGeom prst="parallelogram">
            <a:avLst>
              <a:gd name="adj" fmla="val 139017"/>
            </a:avLst>
          </a:prstGeom>
          <a:blipFill dpi="0" rotWithShape="1">
            <a:blip r:embed="rId20" cstate="print"/>
            <a:srcRect/>
            <a:stretch>
              <a:fillRect b="-38802"/>
            </a:stretch>
          </a:blipFill>
          <a:ln w="19050">
            <a:solidFill>
              <a:schemeClr val="tx1"/>
            </a:solidFill>
            <a:miter lim="800000"/>
            <a:headEnd/>
            <a:tailEnd/>
          </a:ln>
          <a:effectLst/>
        </p:spPr>
        <p:txBody>
          <a:bodyPr wrap="none" anchor="ctr"/>
          <a:lstStyle/>
          <a:p>
            <a:pPr>
              <a:defRPr/>
            </a:pPr>
            <a:endParaRPr lang="fr-FR" dirty="0"/>
          </a:p>
        </p:txBody>
      </p:sp>
      <p:sp>
        <p:nvSpPr>
          <p:cNvPr id="16494" name="AutoShape 110"/>
          <p:cNvSpPr>
            <a:spLocks noChangeArrowheads="1"/>
          </p:cNvSpPr>
          <p:nvPr/>
        </p:nvSpPr>
        <p:spPr bwMode="auto">
          <a:xfrm>
            <a:off x="1547814" y="4652963"/>
            <a:ext cx="1582737"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95" name="AutoShape 111"/>
          <p:cNvSpPr>
            <a:spLocks noChangeArrowheads="1"/>
          </p:cNvSpPr>
          <p:nvPr/>
        </p:nvSpPr>
        <p:spPr bwMode="auto">
          <a:xfrm>
            <a:off x="1547814" y="4652964"/>
            <a:ext cx="719137" cy="288925"/>
          </a:xfrm>
          <a:prstGeom prst="parallelogram">
            <a:avLst>
              <a:gd name="adj" fmla="val 136815"/>
            </a:avLst>
          </a:prstGeom>
          <a:blipFill dpi="0" rotWithShape="1">
            <a:blip r:embed="rId17" cstate="print"/>
            <a:srcRect/>
            <a:stretch>
              <a:fillRect r="-11092"/>
            </a:stretch>
          </a:blipFill>
          <a:ln w="19050">
            <a:solidFill>
              <a:schemeClr val="tx1"/>
            </a:solidFill>
            <a:miter lim="800000"/>
            <a:headEnd/>
            <a:tailEnd/>
          </a:ln>
          <a:effectLst/>
        </p:spPr>
        <p:txBody>
          <a:bodyPr wrap="none" anchor="ctr"/>
          <a:lstStyle/>
          <a:p>
            <a:pPr>
              <a:defRPr/>
            </a:pPr>
            <a:endParaRPr lang="fr-FR" dirty="0"/>
          </a:p>
        </p:txBody>
      </p:sp>
      <p:sp>
        <p:nvSpPr>
          <p:cNvPr id="16496" name="AutoShape 112"/>
          <p:cNvSpPr>
            <a:spLocks noChangeArrowheads="1"/>
          </p:cNvSpPr>
          <p:nvPr/>
        </p:nvSpPr>
        <p:spPr bwMode="auto">
          <a:xfrm>
            <a:off x="1835151" y="4652964"/>
            <a:ext cx="792163" cy="288925"/>
          </a:xfrm>
          <a:prstGeom prst="parallelogram">
            <a:avLst>
              <a:gd name="adj" fmla="val 139017"/>
            </a:avLst>
          </a:prstGeom>
          <a:blipFill dpi="0" rotWithShape="1">
            <a:blip r:embed="rId18" cstate="print"/>
            <a:srcRect/>
            <a:stretch>
              <a:fillRect r="-851"/>
            </a:stretch>
          </a:blipFill>
          <a:ln w="19050">
            <a:solidFill>
              <a:schemeClr val="tx1"/>
            </a:solidFill>
            <a:miter lim="800000"/>
            <a:headEnd/>
            <a:tailEnd/>
          </a:ln>
          <a:effectLst/>
        </p:spPr>
        <p:txBody>
          <a:bodyPr wrap="none" anchor="ctr"/>
          <a:lstStyle/>
          <a:p>
            <a:pPr>
              <a:defRPr/>
            </a:pPr>
            <a:endParaRPr lang="fr-FR" dirty="0"/>
          </a:p>
        </p:txBody>
      </p:sp>
      <p:sp>
        <p:nvSpPr>
          <p:cNvPr id="16497" name="AutoShape 113"/>
          <p:cNvSpPr>
            <a:spLocks noChangeArrowheads="1"/>
          </p:cNvSpPr>
          <p:nvPr/>
        </p:nvSpPr>
        <p:spPr bwMode="auto">
          <a:xfrm>
            <a:off x="-107951" y="5013325"/>
            <a:ext cx="1582739" cy="285750"/>
          </a:xfrm>
          <a:prstGeom prst="parallelogram">
            <a:avLst>
              <a:gd name="adj" fmla="val 138472"/>
            </a:avLst>
          </a:prstGeom>
          <a:blipFill dpi="0" rotWithShape="1">
            <a:blip r:embed="rId4" cstate="print"/>
            <a:srcRect/>
            <a:stretch>
              <a:fillRect b="-100314"/>
            </a:stretch>
          </a:blipFill>
          <a:ln w="19050">
            <a:solidFill>
              <a:schemeClr val="tx1"/>
            </a:solidFill>
            <a:miter lim="800000"/>
            <a:headEnd/>
            <a:tailEnd/>
          </a:ln>
          <a:effectLst/>
        </p:spPr>
        <p:txBody>
          <a:bodyPr wrap="none" anchor="ctr"/>
          <a:lstStyle/>
          <a:p>
            <a:pPr>
              <a:defRPr/>
            </a:pPr>
            <a:endParaRPr lang="fr-FR" dirty="0"/>
          </a:p>
        </p:txBody>
      </p:sp>
      <p:sp>
        <p:nvSpPr>
          <p:cNvPr id="16498" name="AutoShape 114"/>
          <p:cNvSpPr>
            <a:spLocks noChangeArrowheads="1"/>
          </p:cNvSpPr>
          <p:nvPr/>
        </p:nvSpPr>
        <p:spPr bwMode="auto">
          <a:xfrm>
            <a:off x="-107951" y="5013326"/>
            <a:ext cx="719139" cy="288925"/>
          </a:xfrm>
          <a:prstGeom prst="parallelogram">
            <a:avLst>
              <a:gd name="adj" fmla="val 136815"/>
            </a:avLst>
          </a:prstGeom>
          <a:blipFill dpi="0" rotWithShape="1">
            <a:blip r:embed="rId17" cstate="print"/>
            <a:srcRect/>
            <a:stretch>
              <a:fillRect r="-11092"/>
            </a:stretch>
          </a:blipFill>
          <a:ln w="19050">
            <a:solidFill>
              <a:schemeClr val="tx1"/>
            </a:solidFill>
            <a:miter lim="800000"/>
            <a:headEnd/>
            <a:tailEnd/>
          </a:ln>
          <a:effectLst/>
        </p:spPr>
        <p:txBody>
          <a:bodyPr wrap="none" anchor="ctr"/>
          <a:lstStyle/>
          <a:p>
            <a:pPr>
              <a:defRPr/>
            </a:pPr>
            <a:endParaRPr lang="fr-FR" dirty="0"/>
          </a:p>
        </p:txBody>
      </p:sp>
      <p:sp>
        <p:nvSpPr>
          <p:cNvPr id="16499" name="AutoShape 115"/>
          <p:cNvSpPr>
            <a:spLocks noChangeArrowheads="1"/>
          </p:cNvSpPr>
          <p:nvPr/>
        </p:nvSpPr>
        <p:spPr bwMode="auto">
          <a:xfrm>
            <a:off x="179388" y="5013326"/>
            <a:ext cx="792163" cy="288925"/>
          </a:xfrm>
          <a:prstGeom prst="parallelogram">
            <a:avLst>
              <a:gd name="adj" fmla="val 139017"/>
            </a:avLst>
          </a:prstGeom>
          <a:blipFill dpi="0" rotWithShape="1">
            <a:blip r:embed="rId18" cstate="print"/>
            <a:srcRect/>
            <a:stretch>
              <a:fillRect r="-851"/>
            </a:stretch>
          </a:blipFill>
          <a:ln w="19050">
            <a:solidFill>
              <a:schemeClr val="tx1"/>
            </a:solidFill>
            <a:miter lim="800000"/>
            <a:headEnd/>
            <a:tailEnd/>
          </a:ln>
          <a:effectLst/>
        </p:spPr>
        <p:txBody>
          <a:bodyPr wrap="none" anchor="ctr"/>
          <a:lstStyle/>
          <a:p>
            <a:pPr>
              <a:defRPr/>
            </a:pPr>
            <a:endParaRPr lang="fr-FR" dirty="0"/>
          </a:p>
        </p:txBody>
      </p:sp>
      <p:sp>
        <p:nvSpPr>
          <p:cNvPr id="16500" name="AutoShape 116"/>
          <p:cNvSpPr>
            <a:spLocks noChangeArrowheads="1"/>
          </p:cNvSpPr>
          <p:nvPr/>
        </p:nvSpPr>
        <p:spPr bwMode="auto">
          <a:xfrm>
            <a:off x="3492500" y="3213101"/>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01" name="AutoShape 117"/>
          <p:cNvSpPr>
            <a:spLocks noChangeArrowheads="1"/>
          </p:cNvSpPr>
          <p:nvPr/>
        </p:nvSpPr>
        <p:spPr bwMode="auto">
          <a:xfrm>
            <a:off x="3779839" y="3213101"/>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02" name="AutoShape 118"/>
          <p:cNvSpPr>
            <a:spLocks noChangeArrowheads="1"/>
          </p:cNvSpPr>
          <p:nvPr/>
        </p:nvSpPr>
        <p:spPr bwMode="auto">
          <a:xfrm>
            <a:off x="3675063" y="3286126"/>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03" name="AutoShape 119"/>
          <p:cNvSpPr>
            <a:spLocks noChangeArrowheads="1"/>
          </p:cNvSpPr>
          <p:nvPr/>
        </p:nvSpPr>
        <p:spPr bwMode="auto">
          <a:xfrm>
            <a:off x="3573463" y="3357564"/>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04" name="AutoShape 120"/>
          <p:cNvSpPr>
            <a:spLocks noChangeArrowheads="1"/>
          </p:cNvSpPr>
          <p:nvPr/>
        </p:nvSpPr>
        <p:spPr bwMode="auto">
          <a:xfrm>
            <a:off x="6659565" y="3573463"/>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05" name="AutoShape 121"/>
          <p:cNvSpPr>
            <a:spLocks noChangeArrowheads="1"/>
          </p:cNvSpPr>
          <p:nvPr/>
        </p:nvSpPr>
        <p:spPr bwMode="auto">
          <a:xfrm>
            <a:off x="6946900" y="3573464"/>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06" name="AutoShape 122"/>
          <p:cNvSpPr>
            <a:spLocks noChangeArrowheads="1"/>
          </p:cNvSpPr>
          <p:nvPr/>
        </p:nvSpPr>
        <p:spPr bwMode="auto">
          <a:xfrm>
            <a:off x="6842125" y="3646489"/>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07" name="AutoShape 123"/>
          <p:cNvSpPr>
            <a:spLocks noChangeArrowheads="1"/>
          </p:cNvSpPr>
          <p:nvPr/>
        </p:nvSpPr>
        <p:spPr bwMode="auto">
          <a:xfrm>
            <a:off x="3203575" y="4292601"/>
            <a:ext cx="1582739" cy="287338"/>
          </a:xfrm>
          <a:prstGeom prst="parallelogram">
            <a:avLst>
              <a:gd name="adj" fmla="val 137707"/>
            </a:avLst>
          </a:prstGeom>
          <a:blipFill dpi="0" rotWithShape="1">
            <a:blip r:embed="rId14"/>
            <a:srcRect/>
            <a:stretch>
              <a:fillRect b="-178857"/>
            </a:stretch>
          </a:blipFill>
          <a:ln w="19050">
            <a:solidFill>
              <a:schemeClr val="tx1"/>
            </a:solidFill>
            <a:miter lim="800000"/>
            <a:headEnd/>
            <a:tailEnd/>
          </a:ln>
          <a:effectLst/>
        </p:spPr>
        <p:txBody>
          <a:bodyPr wrap="none" anchor="ctr"/>
          <a:lstStyle/>
          <a:p>
            <a:pPr>
              <a:defRPr/>
            </a:pPr>
            <a:endParaRPr lang="fr-FR" dirty="0"/>
          </a:p>
        </p:txBody>
      </p:sp>
      <p:sp>
        <p:nvSpPr>
          <p:cNvPr id="16508" name="AutoShape 124"/>
          <p:cNvSpPr>
            <a:spLocks noChangeArrowheads="1"/>
          </p:cNvSpPr>
          <p:nvPr/>
        </p:nvSpPr>
        <p:spPr bwMode="auto">
          <a:xfrm>
            <a:off x="3490913" y="4292601"/>
            <a:ext cx="1295400" cy="73025"/>
          </a:xfrm>
          <a:prstGeom prst="parallelogram">
            <a:avLst>
              <a:gd name="adj" fmla="val 138874"/>
            </a:avLst>
          </a:prstGeom>
          <a:blipFill dpi="0" rotWithShape="1">
            <a:blip r:embed="rId22" cstate="print"/>
            <a:srcRect/>
            <a:stretch>
              <a:fillRect b="-798044"/>
            </a:stretch>
          </a:blipFill>
          <a:ln w="19050">
            <a:solidFill>
              <a:schemeClr val="tx1"/>
            </a:solidFill>
            <a:miter lim="800000"/>
            <a:headEnd/>
            <a:tailEnd/>
          </a:ln>
          <a:effectLst/>
        </p:spPr>
        <p:txBody>
          <a:bodyPr wrap="none" anchor="ctr"/>
          <a:lstStyle/>
          <a:p>
            <a:pPr>
              <a:defRPr/>
            </a:pPr>
            <a:endParaRPr lang="fr-FR" dirty="0"/>
          </a:p>
        </p:txBody>
      </p:sp>
      <p:sp>
        <p:nvSpPr>
          <p:cNvPr id="16509" name="AutoShape 125"/>
          <p:cNvSpPr>
            <a:spLocks noChangeArrowheads="1"/>
          </p:cNvSpPr>
          <p:nvPr/>
        </p:nvSpPr>
        <p:spPr bwMode="auto">
          <a:xfrm>
            <a:off x="3386139" y="4365626"/>
            <a:ext cx="1295400" cy="73025"/>
          </a:xfrm>
          <a:prstGeom prst="parallelogram">
            <a:avLst>
              <a:gd name="adj" fmla="val 138874"/>
            </a:avLst>
          </a:prstGeom>
          <a:blipFill dpi="0" rotWithShape="1">
            <a:blip r:embed="rId22" cstate="print"/>
            <a:srcRect/>
            <a:stretch>
              <a:fillRect b="-798044"/>
            </a:stretch>
          </a:blipFill>
          <a:ln w="19050">
            <a:solidFill>
              <a:schemeClr val="tx1"/>
            </a:solidFill>
            <a:miter lim="800000"/>
            <a:headEnd/>
            <a:tailEnd/>
          </a:ln>
          <a:effectLst/>
        </p:spPr>
        <p:txBody>
          <a:bodyPr wrap="none" anchor="ctr"/>
          <a:lstStyle/>
          <a:p>
            <a:pPr>
              <a:defRPr/>
            </a:pPr>
            <a:endParaRPr lang="fr-FR" dirty="0"/>
          </a:p>
        </p:txBody>
      </p:sp>
      <p:sp>
        <p:nvSpPr>
          <p:cNvPr id="16510" name="AutoShape 126"/>
          <p:cNvSpPr>
            <a:spLocks noChangeArrowheads="1"/>
          </p:cNvSpPr>
          <p:nvPr/>
        </p:nvSpPr>
        <p:spPr bwMode="auto">
          <a:xfrm>
            <a:off x="3284539" y="4437064"/>
            <a:ext cx="1295400" cy="73025"/>
          </a:xfrm>
          <a:prstGeom prst="parallelogram">
            <a:avLst>
              <a:gd name="adj" fmla="val 138874"/>
            </a:avLst>
          </a:prstGeom>
          <a:blipFill dpi="0" rotWithShape="1">
            <a:blip r:embed="rId22" cstate="print"/>
            <a:srcRect/>
            <a:stretch>
              <a:fillRect b="-798044"/>
            </a:stretch>
          </a:blipFill>
          <a:ln w="19050">
            <a:solidFill>
              <a:schemeClr val="tx1"/>
            </a:solidFill>
            <a:miter lim="800000"/>
            <a:headEnd/>
            <a:tailEnd/>
          </a:ln>
          <a:effectLst/>
        </p:spPr>
        <p:txBody>
          <a:bodyPr wrap="none" anchor="ctr"/>
          <a:lstStyle/>
          <a:p>
            <a:pPr>
              <a:defRPr/>
            </a:pPr>
            <a:endParaRPr lang="fr-FR" dirty="0"/>
          </a:p>
        </p:txBody>
      </p:sp>
      <p:sp>
        <p:nvSpPr>
          <p:cNvPr id="16511" name="AutoShape 127"/>
          <p:cNvSpPr>
            <a:spLocks noChangeArrowheads="1"/>
          </p:cNvSpPr>
          <p:nvPr/>
        </p:nvSpPr>
        <p:spPr bwMode="auto">
          <a:xfrm>
            <a:off x="3995740" y="4652963"/>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12" name="AutoShape 128"/>
          <p:cNvSpPr>
            <a:spLocks noChangeArrowheads="1"/>
          </p:cNvSpPr>
          <p:nvPr/>
        </p:nvSpPr>
        <p:spPr bwMode="auto">
          <a:xfrm>
            <a:off x="4283075" y="4652964"/>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13" name="AutoShape 129"/>
          <p:cNvSpPr>
            <a:spLocks noChangeArrowheads="1"/>
          </p:cNvSpPr>
          <p:nvPr/>
        </p:nvSpPr>
        <p:spPr bwMode="auto">
          <a:xfrm>
            <a:off x="4178300" y="4725989"/>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14" name="AutoShape 130"/>
          <p:cNvSpPr>
            <a:spLocks noChangeArrowheads="1"/>
          </p:cNvSpPr>
          <p:nvPr/>
        </p:nvSpPr>
        <p:spPr bwMode="auto">
          <a:xfrm>
            <a:off x="4076700" y="4797426"/>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15" name="AutoShape 131"/>
          <p:cNvSpPr>
            <a:spLocks noChangeArrowheads="1"/>
          </p:cNvSpPr>
          <p:nvPr/>
        </p:nvSpPr>
        <p:spPr bwMode="auto">
          <a:xfrm>
            <a:off x="1116014" y="5013326"/>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16" name="AutoShape 132"/>
          <p:cNvSpPr>
            <a:spLocks noChangeArrowheads="1"/>
          </p:cNvSpPr>
          <p:nvPr/>
        </p:nvSpPr>
        <p:spPr bwMode="auto">
          <a:xfrm>
            <a:off x="1403351" y="5013326"/>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17" name="AutoShape 133"/>
          <p:cNvSpPr>
            <a:spLocks noChangeArrowheads="1"/>
          </p:cNvSpPr>
          <p:nvPr/>
        </p:nvSpPr>
        <p:spPr bwMode="auto">
          <a:xfrm>
            <a:off x="1298575" y="5086351"/>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18" name="AutoShape 134"/>
          <p:cNvSpPr>
            <a:spLocks noChangeArrowheads="1"/>
          </p:cNvSpPr>
          <p:nvPr/>
        </p:nvSpPr>
        <p:spPr bwMode="auto">
          <a:xfrm>
            <a:off x="1196975" y="5157789"/>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19" name="AutoShape 135"/>
          <p:cNvSpPr>
            <a:spLocks noChangeArrowheads="1"/>
          </p:cNvSpPr>
          <p:nvPr/>
        </p:nvSpPr>
        <p:spPr bwMode="auto">
          <a:xfrm>
            <a:off x="1258889" y="3933825"/>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20" name="AutoShape 136"/>
          <p:cNvSpPr>
            <a:spLocks noChangeArrowheads="1"/>
          </p:cNvSpPr>
          <p:nvPr/>
        </p:nvSpPr>
        <p:spPr bwMode="auto">
          <a:xfrm>
            <a:off x="1546225" y="3933826"/>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21" name="AutoShape 137"/>
          <p:cNvSpPr>
            <a:spLocks noChangeArrowheads="1"/>
          </p:cNvSpPr>
          <p:nvPr/>
        </p:nvSpPr>
        <p:spPr bwMode="auto">
          <a:xfrm>
            <a:off x="1441451" y="4006851"/>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22" name="AutoShape 138"/>
          <p:cNvSpPr>
            <a:spLocks noChangeArrowheads="1"/>
          </p:cNvSpPr>
          <p:nvPr/>
        </p:nvSpPr>
        <p:spPr bwMode="auto">
          <a:xfrm>
            <a:off x="1339851" y="4078289"/>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16523" name="AutoShape 139"/>
          <p:cNvSpPr>
            <a:spLocks noChangeArrowheads="1"/>
          </p:cNvSpPr>
          <p:nvPr/>
        </p:nvSpPr>
        <p:spPr bwMode="auto">
          <a:xfrm>
            <a:off x="5940425" y="3213101"/>
            <a:ext cx="1582739" cy="287338"/>
          </a:xfrm>
          <a:prstGeom prst="parallelogram">
            <a:avLst>
              <a:gd name="adj" fmla="val 137707"/>
            </a:avLst>
          </a:prstGeom>
          <a:blipFill dpi="0" rotWithShape="1">
            <a:blip r:embed="rId12"/>
            <a:srcRect/>
            <a:stretch>
              <a:fillRect b="-161469"/>
            </a:stretch>
          </a:blipFill>
          <a:ln w="19050">
            <a:solidFill>
              <a:schemeClr val="tx1"/>
            </a:solidFill>
            <a:miter lim="800000"/>
            <a:headEnd/>
            <a:tailEnd/>
          </a:ln>
          <a:effectLst/>
        </p:spPr>
        <p:txBody>
          <a:bodyPr wrap="none" anchor="ctr"/>
          <a:lstStyle/>
          <a:p>
            <a:pPr>
              <a:defRPr/>
            </a:pPr>
            <a:endParaRPr lang="fr-FR" dirty="0"/>
          </a:p>
        </p:txBody>
      </p:sp>
      <p:sp>
        <p:nvSpPr>
          <p:cNvPr id="16524" name="AutoShape 140"/>
          <p:cNvSpPr>
            <a:spLocks noChangeArrowheads="1"/>
          </p:cNvSpPr>
          <p:nvPr/>
        </p:nvSpPr>
        <p:spPr bwMode="auto">
          <a:xfrm>
            <a:off x="7019925" y="3357563"/>
            <a:ext cx="287339" cy="146050"/>
          </a:xfrm>
          <a:prstGeom prst="parallelogram">
            <a:avLst>
              <a:gd name="adj" fmla="val 129347"/>
            </a:avLst>
          </a:prstGeom>
          <a:blipFill dpi="0" rotWithShape="1">
            <a:blip r:embed="rId23" cstate="print"/>
            <a:srcRect/>
            <a:stretch>
              <a:fillRect r="-7079"/>
            </a:stretch>
          </a:blipFill>
          <a:ln w="19050">
            <a:solidFill>
              <a:schemeClr val="tx1"/>
            </a:solidFill>
            <a:miter lim="800000"/>
            <a:headEnd/>
            <a:tailEnd/>
          </a:ln>
          <a:effectLst/>
        </p:spPr>
        <p:txBody>
          <a:bodyPr wrap="none" anchor="ctr"/>
          <a:lstStyle/>
          <a:p>
            <a:pPr>
              <a:defRPr/>
            </a:pPr>
            <a:endParaRPr lang="fr-FR" dirty="0"/>
          </a:p>
        </p:txBody>
      </p:sp>
      <p:sp>
        <p:nvSpPr>
          <p:cNvPr id="16525" name="AutoShape 141"/>
          <p:cNvSpPr>
            <a:spLocks noChangeArrowheads="1"/>
          </p:cNvSpPr>
          <p:nvPr/>
        </p:nvSpPr>
        <p:spPr bwMode="auto">
          <a:xfrm>
            <a:off x="6804025" y="3213101"/>
            <a:ext cx="287339" cy="146050"/>
          </a:xfrm>
          <a:prstGeom prst="parallelogram">
            <a:avLst>
              <a:gd name="adj" fmla="val 129347"/>
            </a:avLst>
          </a:prstGeom>
          <a:blipFill dpi="0" rotWithShape="1">
            <a:blip r:embed="rId23" cstate="print"/>
            <a:srcRect/>
            <a:stretch>
              <a:fillRect r="-7079"/>
            </a:stretch>
          </a:blipFill>
          <a:ln w="19050">
            <a:solidFill>
              <a:schemeClr val="tx1"/>
            </a:solidFill>
            <a:miter lim="800000"/>
            <a:headEnd/>
            <a:tailEnd/>
          </a:ln>
          <a:effectLst/>
        </p:spPr>
        <p:txBody>
          <a:bodyPr wrap="none" anchor="ctr"/>
          <a:lstStyle/>
          <a:p>
            <a:pPr>
              <a:defRPr/>
            </a:pPr>
            <a:endParaRPr lang="fr-FR" dirty="0"/>
          </a:p>
        </p:txBody>
      </p:sp>
      <p:sp>
        <p:nvSpPr>
          <p:cNvPr id="16526" name="AutoShape 142"/>
          <p:cNvSpPr>
            <a:spLocks noChangeArrowheads="1"/>
          </p:cNvSpPr>
          <p:nvPr/>
        </p:nvSpPr>
        <p:spPr bwMode="auto">
          <a:xfrm>
            <a:off x="6300789" y="3357563"/>
            <a:ext cx="287337" cy="146050"/>
          </a:xfrm>
          <a:prstGeom prst="parallelogram">
            <a:avLst>
              <a:gd name="adj" fmla="val 129347"/>
            </a:avLst>
          </a:prstGeom>
          <a:blipFill dpi="0" rotWithShape="1">
            <a:blip r:embed="rId23" cstate="print"/>
            <a:srcRect/>
            <a:stretch>
              <a:fillRect r="-7079"/>
            </a:stretch>
          </a:blipFill>
          <a:ln w="19050">
            <a:solidFill>
              <a:schemeClr val="tx1"/>
            </a:solidFill>
            <a:miter lim="800000"/>
            <a:headEnd/>
            <a:tailEnd/>
          </a:ln>
          <a:effectLst/>
        </p:spPr>
        <p:txBody>
          <a:bodyPr wrap="none" anchor="ctr"/>
          <a:lstStyle/>
          <a:p>
            <a:pPr>
              <a:defRPr/>
            </a:pPr>
            <a:endParaRPr lang="fr-FR" dirty="0"/>
          </a:p>
        </p:txBody>
      </p:sp>
      <p:sp>
        <p:nvSpPr>
          <p:cNvPr id="16527" name="AutoShape 143"/>
          <p:cNvSpPr>
            <a:spLocks noChangeArrowheads="1"/>
          </p:cNvSpPr>
          <p:nvPr/>
        </p:nvSpPr>
        <p:spPr bwMode="auto">
          <a:xfrm>
            <a:off x="4211640" y="3573463"/>
            <a:ext cx="1582737" cy="287337"/>
          </a:xfrm>
          <a:prstGeom prst="parallelogram">
            <a:avLst>
              <a:gd name="adj" fmla="val 137707"/>
            </a:avLst>
          </a:prstGeom>
          <a:blipFill dpi="0" rotWithShape="1">
            <a:blip r:embed="rId14"/>
            <a:srcRect/>
            <a:stretch>
              <a:fillRect b="-178857"/>
            </a:stretch>
          </a:blipFill>
          <a:ln w="19050">
            <a:solidFill>
              <a:schemeClr val="tx1"/>
            </a:solidFill>
            <a:miter lim="800000"/>
            <a:headEnd/>
            <a:tailEnd/>
          </a:ln>
          <a:effectLst/>
        </p:spPr>
        <p:txBody>
          <a:bodyPr wrap="none" anchor="ctr"/>
          <a:lstStyle/>
          <a:p>
            <a:pPr>
              <a:defRPr/>
            </a:pPr>
            <a:endParaRPr lang="fr-FR" dirty="0"/>
          </a:p>
        </p:txBody>
      </p:sp>
      <p:sp>
        <p:nvSpPr>
          <p:cNvPr id="16528" name="AutoShape 144"/>
          <p:cNvSpPr>
            <a:spLocks noChangeArrowheads="1"/>
          </p:cNvSpPr>
          <p:nvPr/>
        </p:nvSpPr>
        <p:spPr bwMode="auto">
          <a:xfrm>
            <a:off x="5291140" y="3717926"/>
            <a:ext cx="287337" cy="146050"/>
          </a:xfrm>
          <a:prstGeom prst="parallelogram">
            <a:avLst>
              <a:gd name="adj" fmla="val 129347"/>
            </a:avLst>
          </a:prstGeom>
          <a:blipFill dpi="0" rotWithShape="1">
            <a:blip r:embed="rId24" cstate="print"/>
            <a:srcRect/>
            <a:stretch>
              <a:fillRect r="-402"/>
            </a:stretch>
          </a:blipFill>
          <a:ln w="19050">
            <a:solidFill>
              <a:schemeClr val="tx1"/>
            </a:solidFill>
            <a:miter lim="800000"/>
            <a:headEnd/>
            <a:tailEnd/>
          </a:ln>
          <a:effectLst/>
        </p:spPr>
        <p:txBody>
          <a:bodyPr wrap="none" anchor="ctr"/>
          <a:lstStyle/>
          <a:p>
            <a:pPr>
              <a:defRPr/>
            </a:pPr>
            <a:endParaRPr lang="fr-FR" dirty="0"/>
          </a:p>
        </p:txBody>
      </p:sp>
      <p:sp>
        <p:nvSpPr>
          <p:cNvPr id="16529" name="AutoShape 145"/>
          <p:cNvSpPr>
            <a:spLocks noChangeArrowheads="1"/>
          </p:cNvSpPr>
          <p:nvPr/>
        </p:nvSpPr>
        <p:spPr bwMode="auto">
          <a:xfrm>
            <a:off x="5075240" y="3573464"/>
            <a:ext cx="287337" cy="146050"/>
          </a:xfrm>
          <a:prstGeom prst="parallelogram">
            <a:avLst>
              <a:gd name="adj" fmla="val 129347"/>
            </a:avLst>
          </a:prstGeom>
          <a:blipFill dpi="0" rotWithShape="1">
            <a:blip r:embed="rId24" cstate="print"/>
            <a:srcRect/>
            <a:stretch>
              <a:fillRect r="-402"/>
            </a:stretch>
          </a:blipFill>
          <a:ln w="19050">
            <a:solidFill>
              <a:schemeClr val="tx1"/>
            </a:solidFill>
            <a:miter lim="800000"/>
            <a:headEnd/>
            <a:tailEnd/>
          </a:ln>
          <a:effectLst/>
        </p:spPr>
        <p:txBody>
          <a:bodyPr wrap="none" anchor="ctr"/>
          <a:lstStyle/>
          <a:p>
            <a:pPr>
              <a:defRPr/>
            </a:pPr>
            <a:endParaRPr lang="fr-FR" dirty="0"/>
          </a:p>
        </p:txBody>
      </p:sp>
      <p:sp>
        <p:nvSpPr>
          <p:cNvPr id="16530" name="AutoShape 146"/>
          <p:cNvSpPr>
            <a:spLocks noChangeArrowheads="1"/>
          </p:cNvSpPr>
          <p:nvPr/>
        </p:nvSpPr>
        <p:spPr bwMode="auto">
          <a:xfrm>
            <a:off x="4572000" y="3717926"/>
            <a:ext cx="287339" cy="146050"/>
          </a:xfrm>
          <a:prstGeom prst="parallelogram">
            <a:avLst>
              <a:gd name="adj" fmla="val 129347"/>
            </a:avLst>
          </a:prstGeom>
          <a:blipFill dpi="0" rotWithShape="1">
            <a:blip r:embed="rId24" cstate="print"/>
            <a:srcRect/>
            <a:stretch>
              <a:fillRect r="-402"/>
            </a:stretch>
          </a:blipFill>
          <a:ln w="19050">
            <a:solidFill>
              <a:schemeClr val="tx1"/>
            </a:solidFill>
            <a:miter lim="800000"/>
            <a:headEnd/>
            <a:tailEnd/>
          </a:ln>
          <a:effectLst/>
        </p:spPr>
        <p:txBody>
          <a:bodyPr wrap="none" anchor="ctr"/>
          <a:lstStyle/>
          <a:p>
            <a:pPr>
              <a:defRPr/>
            </a:pPr>
            <a:endParaRPr lang="fr-FR" dirty="0"/>
          </a:p>
        </p:txBody>
      </p:sp>
      <p:sp>
        <p:nvSpPr>
          <p:cNvPr id="16531" name="AutoShape 147"/>
          <p:cNvSpPr>
            <a:spLocks noChangeArrowheads="1"/>
          </p:cNvSpPr>
          <p:nvPr/>
        </p:nvSpPr>
        <p:spPr bwMode="auto">
          <a:xfrm>
            <a:off x="2484440" y="3933825"/>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32" name="AutoShape 148"/>
          <p:cNvSpPr>
            <a:spLocks noChangeArrowheads="1"/>
          </p:cNvSpPr>
          <p:nvPr/>
        </p:nvSpPr>
        <p:spPr bwMode="auto">
          <a:xfrm>
            <a:off x="3563940" y="4078289"/>
            <a:ext cx="287337"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33" name="AutoShape 149"/>
          <p:cNvSpPr>
            <a:spLocks noChangeArrowheads="1"/>
          </p:cNvSpPr>
          <p:nvPr/>
        </p:nvSpPr>
        <p:spPr bwMode="auto">
          <a:xfrm>
            <a:off x="3348040" y="3933825"/>
            <a:ext cx="287337"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34" name="AutoShape 150"/>
          <p:cNvSpPr>
            <a:spLocks noChangeArrowheads="1"/>
          </p:cNvSpPr>
          <p:nvPr/>
        </p:nvSpPr>
        <p:spPr bwMode="auto">
          <a:xfrm>
            <a:off x="2844800" y="4078289"/>
            <a:ext cx="287339"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35" name="AutoShape 151"/>
          <p:cNvSpPr>
            <a:spLocks noChangeArrowheads="1"/>
          </p:cNvSpPr>
          <p:nvPr/>
        </p:nvSpPr>
        <p:spPr bwMode="auto">
          <a:xfrm>
            <a:off x="4427540" y="4292601"/>
            <a:ext cx="1582737" cy="287338"/>
          </a:xfrm>
          <a:prstGeom prst="parallelogram">
            <a:avLst>
              <a:gd name="adj" fmla="val 137707"/>
            </a:avLst>
          </a:prstGeom>
          <a:blipFill dpi="0" rotWithShape="1">
            <a:blip r:embed="rId14"/>
            <a:srcRect/>
            <a:stretch>
              <a:fillRect b="-178857"/>
            </a:stretch>
          </a:blipFill>
          <a:ln w="19050">
            <a:solidFill>
              <a:schemeClr val="tx1"/>
            </a:solidFill>
            <a:miter lim="800000"/>
            <a:headEnd/>
            <a:tailEnd/>
          </a:ln>
          <a:effectLst/>
        </p:spPr>
        <p:txBody>
          <a:bodyPr wrap="none" anchor="ctr"/>
          <a:lstStyle/>
          <a:p>
            <a:pPr>
              <a:defRPr/>
            </a:pPr>
            <a:endParaRPr lang="fr-FR" dirty="0"/>
          </a:p>
        </p:txBody>
      </p:sp>
      <p:sp>
        <p:nvSpPr>
          <p:cNvPr id="16536" name="AutoShape 152"/>
          <p:cNvSpPr>
            <a:spLocks noChangeArrowheads="1"/>
          </p:cNvSpPr>
          <p:nvPr/>
        </p:nvSpPr>
        <p:spPr bwMode="auto">
          <a:xfrm>
            <a:off x="5507040" y="4437063"/>
            <a:ext cx="287337" cy="146050"/>
          </a:xfrm>
          <a:prstGeom prst="parallelogram">
            <a:avLst>
              <a:gd name="adj" fmla="val 129347"/>
            </a:avLst>
          </a:prstGeom>
          <a:blipFill dpi="0" rotWithShape="1">
            <a:blip r:embed="rId24" cstate="print"/>
            <a:srcRect/>
            <a:stretch>
              <a:fillRect r="-402"/>
            </a:stretch>
          </a:blipFill>
          <a:ln w="19050">
            <a:solidFill>
              <a:schemeClr val="tx1"/>
            </a:solidFill>
            <a:miter lim="800000"/>
            <a:headEnd/>
            <a:tailEnd/>
          </a:ln>
          <a:effectLst/>
        </p:spPr>
        <p:txBody>
          <a:bodyPr wrap="none" anchor="ctr"/>
          <a:lstStyle/>
          <a:p>
            <a:pPr>
              <a:defRPr/>
            </a:pPr>
            <a:endParaRPr lang="fr-FR" dirty="0"/>
          </a:p>
        </p:txBody>
      </p:sp>
      <p:sp>
        <p:nvSpPr>
          <p:cNvPr id="16537" name="AutoShape 153"/>
          <p:cNvSpPr>
            <a:spLocks noChangeArrowheads="1"/>
          </p:cNvSpPr>
          <p:nvPr/>
        </p:nvSpPr>
        <p:spPr bwMode="auto">
          <a:xfrm>
            <a:off x="5291140" y="4292601"/>
            <a:ext cx="287337" cy="146050"/>
          </a:xfrm>
          <a:prstGeom prst="parallelogram">
            <a:avLst>
              <a:gd name="adj" fmla="val 129347"/>
            </a:avLst>
          </a:prstGeom>
          <a:blipFill dpi="0" rotWithShape="1">
            <a:blip r:embed="rId24" cstate="print"/>
            <a:srcRect/>
            <a:stretch>
              <a:fillRect r="-402"/>
            </a:stretch>
          </a:blipFill>
          <a:ln w="19050">
            <a:solidFill>
              <a:schemeClr val="tx1"/>
            </a:solidFill>
            <a:miter lim="800000"/>
            <a:headEnd/>
            <a:tailEnd/>
          </a:ln>
          <a:effectLst/>
        </p:spPr>
        <p:txBody>
          <a:bodyPr wrap="none" anchor="ctr"/>
          <a:lstStyle/>
          <a:p>
            <a:pPr>
              <a:defRPr/>
            </a:pPr>
            <a:endParaRPr lang="fr-FR" dirty="0"/>
          </a:p>
        </p:txBody>
      </p:sp>
      <p:sp>
        <p:nvSpPr>
          <p:cNvPr id="16538" name="AutoShape 154"/>
          <p:cNvSpPr>
            <a:spLocks noChangeArrowheads="1"/>
          </p:cNvSpPr>
          <p:nvPr/>
        </p:nvSpPr>
        <p:spPr bwMode="auto">
          <a:xfrm>
            <a:off x="4787900" y="4437063"/>
            <a:ext cx="287339" cy="146050"/>
          </a:xfrm>
          <a:prstGeom prst="parallelogram">
            <a:avLst>
              <a:gd name="adj" fmla="val 129347"/>
            </a:avLst>
          </a:prstGeom>
          <a:blipFill dpi="0" rotWithShape="1">
            <a:blip r:embed="rId24" cstate="print"/>
            <a:srcRect/>
            <a:stretch>
              <a:fillRect r="-402"/>
            </a:stretch>
          </a:blipFill>
          <a:ln w="19050">
            <a:solidFill>
              <a:schemeClr val="tx1"/>
            </a:solidFill>
            <a:miter lim="800000"/>
            <a:headEnd/>
            <a:tailEnd/>
          </a:ln>
          <a:effectLst/>
        </p:spPr>
        <p:txBody>
          <a:bodyPr wrap="none" anchor="ctr"/>
          <a:lstStyle/>
          <a:p>
            <a:pPr>
              <a:defRPr/>
            </a:pPr>
            <a:endParaRPr lang="fr-FR" dirty="0"/>
          </a:p>
        </p:txBody>
      </p:sp>
      <p:sp>
        <p:nvSpPr>
          <p:cNvPr id="16539" name="AutoShape 155"/>
          <p:cNvSpPr>
            <a:spLocks noChangeArrowheads="1"/>
          </p:cNvSpPr>
          <p:nvPr/>
        </p:nvSpPr>
        <p:spPr bwMode="auto">
          <a:xfrm>
            <a:off x="323849" y="4652963"/>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40" name="AutoShape 156"/>
          <p:cNvSpPr>
            <a:spLocks noChangeArrowheads="1"/>
          </p:cNvSpPr>
          <p:nvPr/>
        </p:nvSpPr>
        <p:spPr bwMode="auto">
          <a:xfrm>
            <a:off x="1403349" y="4797426"/>
            <a:ext cx="287339"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41" name="AutoShape 157"/>
          <p:cNvSpPr>
            <a:spLocks noChangeArrowheads="1"/>
          </p:cNvSpPr>
          <p:nvPr/>
        </p:nvSpPr>
        <p:spPr bwMode="auto">
          <a:xfrm>
            <a:off x="1187449" y="4652964"/>
            <a:ext cx="287339"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42" name="AutoShape 158"/>
          <p:cNvSpPr>
            <a:spLocks noChangeArrowheads="1"/>
          </p:cNvSpPr>
          <p:nvPr/>
        </p:nvSpPr>
        <p:spPr bwMode="auto">
          <a:xfrm>
            <a:off x="684214" y="4797426"/>
            <a:ext cx="287337"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43" name="AutoShape 159"/>
          <p:cNvSpPr>
            <a:spLocks noChangeArrowheads="1"/>
          </p:cNvSpPr>
          <p:nvPr/>
        </p:nvSpPr>
        <p:spPr bwMode="auto">
          <a:xfrm>
            <a:off x="3563940" y="5013326"/>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44" name="AutoShape 160"/>
          <p:cNvSpPr>
            <a:spLocks noChangeArrowheads="1"/>
          </p:cNvSpPr>
          <p:nvPr/>
        </p:nvSpPr>
        <p:spPr bwMode="auto">
          <a:xfrm>
            <a:off x="4643440" y="5157789"/>
            <a:ext cx="287337" cy="146050"/>
          </a:xfrm>
          <a:prstGeom prst="parallelogram">
            <a:avLst>
              <a:gd name="adj" fmla="val 129347"/>
            </a:avLst>
          </a:prstGeom>
          <a:blipFill dpi="0" rotWithShape="1">
            <a:blip r:embed="rId25"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45" name="AutoShape 161"/>
          <p:cNvSpPr>
            <a:spLocks noChangeArrowheads="1"/>
          </p:cNvSpPr>
          <p:nvPr/>
        </p:nvSpPr>
        <p:spPr bwMode="auto">
          <a:xfrm>
            <a:off x="4427540" y="5013326"/>
            <a:ext cx="287337" cy="146050"/>
          </a:xfrm>
          <a:prstGeom prst="parallelogram">
            <a:avLst>
              <a:gd name="adj" fmla="val 129347"/>
            </a:avLst>
          </a:prstGeom>
          <a:blipFill dpi="0" rotWithShape="1">
            <a:blip r:embed="rId25"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46" name="AutoShape 162"/>
          <p:cNvSpPr>
            <a:spLocks noChangeArrowheads="1"/>
          </p:cNvSpPr>
          <p:nvPr/>
        </p:nvSpPr>
        <p:spPr bwMode="auto">
          <a:xfrm>
            <a:off x="3924300" y="5157789"/>
            <a:ext cx="287339" cy="146050"/>
          </a:xfrm>
          <a:prstGeom prst="parallelogram">
            <a:avLst>
              <a:gd name="adj" fmla="val 129347"/>
            </a:avLst>
          </a:prstGeom>
          <a:blipFill dpi="0" rotWithShape="1">
            <a:blip r:embed="rId13" cstate="print"/>
            <a:srcRect/>
            <a:stretch>
              <a:fillRect r="-40547"/>
            </a:stretch>
          </a:blipFill>
          <a:ln w="19050">
            <a:solidFill>
              <a:schemeClr val="tx1"/>
            </a:solidFill>
            <a:miter lim="800000"/>
            <a:headEnd/>
            <a:tailEnd/>
          </a:ln>
          <a:effectLst/>
        </p:spPr>
        <p:txBody>
          <a:bodyPr wrap="none" anchor="ctr"/>
          <a:lstStyle/>
          <a:p>
            <a:pPr>
              <a:defRPr/>
            </a:pPr>
            <a:endParaRPr lang="fr-FR" dirty="0"/>
          </a:p>
        </p:txBody>
      </p:sp>
      <p:sp>
        <p:nvSpPr>
          <p:cNvPr id="16547" name="AutoShape 163"/>
          <p:cNvSpPr>
            <a:spLocks noChangeArrowheads="1"/>
          </p:cNvSpPr>
          <p:nvPr/>
        </p:nvSpPr>
        <p:spPr bwMode="auto">
          <a:xfrm>
            <a:off x="7164389" y="3213101"/>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48" name="AutoShape 164"/>
          <p:cNvSpPr>
            <a:spLocks noChangeArrowheads="1"/>
          </p:cNvSpPr>
          <p:nvPr/>
        </p:nvSpPr>
        <p:spPr bwMode="auto">
          <a:xfrm>
            <a:off x="7956551" y="3213101"/>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49" name="AutoShape 165"/>
          <p:cNvSpPr>
            <a:spLocks noChangeArrowheads="1"/>
          </p:cNvSpPr>
          <p:nvPr/>
        </p:nvSpPr>
        <p:spPr bwMode="auto">
          <a:xfrm>
            <a:off x="7740651" y="3357563"/>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50" name="AutoShape 166"/>
          <p:cNvSpPr>
            <a:spLocks noChangeArrowheads="1"/>
          </p:cNvSpPr>
          <p:nvPr/>
        </p:nvSpPr>
        <p:spPr bwMode="auto">
          <a:xfrm>
            <a:off x="7380288" y="3213101"/>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51" name="AutoShape 167"/>
          <p:cNvSpPr>
            <a:spLocks noChangeArrowheads="1"/>
          </p:cNvSpPr>
          <p:nvPr/>
        </p:nvSpPr>
        <p:spPr bwMode="auto">
          <a:xfrm>
            <a:off x="7164388" y="3357563"/>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52" name="AutoShape 168"/>
          <p:cNvSpPr>
            <a:spLocks noChangeArrowheads="1"/>
          </p:cNvSpPr>
          <p:nvPr/>
        </p:nvSpPr>
        <p:spPr bwMode="auto">
          <a:xfrm>
            <a:off x="1763714" y="3573463"/>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53" name="AutoShape 169"/>
          <p:cNvSpPr>
            <a:spLocks noChangeArrowheads="1"/>
          </p:cNvSpPr>
          <p:nvPr/>
        </p:nvSpPr>
        <p:spPr bwMode="auto">
          <a:xfrm>
            <a:off x="2555876" y="3573463"/>
            <a:ext cx="792163" cy="144462"/>
          </a:xfrm>
          <a:prstGeom prst="parallelogram">
            <a:avLst>
              <a:gd name="adj" fmla="val 138459"/>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554" name="AutoShape 170"/>
          <p:cNvSpPr>
            <a:spLocks noChangeArrowheads="1"/>
          </p:cNvSpPr>
          <p:nvPr/>
        </p:nvSpPr>
        <p:spPr bwMode="auto">
          <a:xfrm>
            <a:off x="2339976" y="3717926"/>
            <a:ext cx="792163" cy="144463"/>
          </a:xfrm>
          <a:prstGeom prst="parallelogram">
            <a:avLst>
              <a:gd name="adj" fmla="val 138458"/>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555" name="AutoShape 171"/>
          <p:cNvSpPr>
            <a:spLocks noChangeArrowheads="1"/>
          </p:cNvSpPr>
          <p:nvPr/>
        </p:nvSpPr>
        <p:spPr bwMode="auto">
          <a:xfrm>
            <a:off x="1979613" y="3573463"/>
            <a:ext cx="792163" cy="144462"/>
          </a:xfrm>
          <a:prstGeom prst="parallelogram">
            <a:avLst>
              <a:gd name="adj" fmla="val 138459"/>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556" name="AutoShape 172"/>
          <p:cNvSpPr>
            <a:spLocks noChangeArrowheads="1"/>
          </p:cNvSpPr>
          <p:nvPr/>
        </p:nvSpPr>
        <p:spPr bwMode="auto">
          <a:xfrm>
            <a:off x="1763713" y="3717926"/>
            <a:ext cx="792163" cy="144463"/>
          </a:xfrm>
          <a:prstGeom prst="parallelogram">
            <a:avLst>
              <a:gd name="adj" fmla="val 138458"/>
            </a:avLst>
          </a:prstGeom>
          <a:blipFill dpi="0" rotWithShape="1">
            <a:blip r:embed="rId12"/>
            <a:srcRect/>
            <a:stretch>
              <a:fillRect b="-160294"/>
            </a:stretch>
          </a:blipFill>
          <a:ln w="19050">
            <a:solidFill>
              <a:schemeClr val="tx1"/>
            </a:solidFill>
            <a:miter lim="800000"/>
            <a:headEnd/>
            <a:tailEnd/>
          </a:ln>
          <a:effectLst/>
        </p:spPr>
        <p:txBody>
          <a:bodyPr wrap="none" anchor="ctr"/>
          <a:lstStyle/>
          <a:p>
            <a:pPr>
              <a:defRPr/>
            </a:pPr>
            <a:endParaRPr lang="fr-FR" dirty="0"/>
          </a:p>
        </p:txBody>
      </p:sp>
      <p:sp>
        <p:nvSpPr>
          <p:cNvPr id="16557" name="AutoShape 173"/>
          <p:cNvSpPr>
            <a:spLocks noChangeArrowheads="1"/>
          </p:cNvSpPr>
          <p:nvPr/>
        </p:nvSpPr>
        <p:spPr bwMode="auto">
          <a:xfrm>
            <a:off x="4932365" y="3932239"/>
            <a:ext cx="1582737"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58" name="AutoShape 174"/>
          <p:cNvSpPr>
            <a:spLocks noChangeArrowheads="1"/>
          </p:cNvSpPr>
          <p:nvPr/>
        </p:nvSpPr>
        <p:spPr bwMode="auto">
          <a:xfrm>
            <a:off x="5724525" y="3932238"/>
            <a:ext cx="792163" cy="144462"/>
          </a:xfrm>
          <a:prstGeom prst="parallelogram">
            <a:avLst>
              <a:gd name="adj" fmla="val 138459"/>
            </a:avLst>
          </a:prstGeom>
          <a:blipFill dpi="0" rotWithShape="1">
            <a:blip r:embed="rId27" cstate="print"/>
            <a:srcRect/>
            <a:stretch>
              <a:fillRect b="-177603"/>
            </a:stretch>
          </a:blipFill>
          <a:ln w="19050">
            <a:solidFill>
              <a:schemeClr val="tx1"/>
            </a:solidFill>
            <a:miter lim="800000"/>
            <a:headEnd/>
            <a:tailEnd/>
          </a:ln>
          <a:effectLst/>
        </p:spPr>
        <p:txBody>
          <a:bodyPr wrap="none" anchor="ctr"/>
          <a:lstStyle/>
          <a:p>
            <a:pPr>
              <a:defRPr/>
            </a:pPr>
            <a:endParaRPr lang="fr-FR" dirty="0"/>
          </a:p>
        </p:txBody>
      </p:sp>
      <p:sp>
        <p:nvSpPr>
          <p:cNvPr id="16559" name="AutoShape 175"/>
          <p:cNvSpPr>
            <a:spLocks noChangeArrowheads="1"/>
          </p:cNvSpPr>
          <p:nvPr/>
        </p:nvSpPr>
        <p:spPr bwMode="auto">
          <a:xfrm>
            <a:off x="5508625" y="4076701"/>
            <a:ext cx="792163" cy="144463"/>
          </a:xfrm>
          <a:prstGeom prst="parallelogram">
            <a:avLst>
              <a:gd name="adj" fmla="val 138458"/>
            </a:avLst>
          </a:prstGeom>
          <a:blipFill dpi="0" rotWithShape="1">
            <a:blip r:embed="rId27" cstate="print"/>
            <a:srcRect/>
            <a:stretch>
              <a:fillRect b="-177603"/>
            </a:stretch>
          </a:blipFill>
          <a:ln w="19050">
            <a:solidFill>
              <a:schemeClr val="tx1"/>
            </a:solidFill>
            <a:miter lim="800000"/>
            <a:headEnd/>
            <a:tailEnd/>
          </a:ln>
          <a:effectLst/>
        </p:spPr>
        <p:txBody>
          <a:bodyPr wrap="none" anchor="ctr"/>
          <a:lstStyle/>
          <a:p>
            <a:pPr>
              <a:defRPr/>
            </a:pPr>
            <a:endParaRPr lang="fr-FR" dirty="0"/>
          </a:p>
        </p:txBody>
      </p:sp>
      <p:sp>
        <p:nvSpPr>
          <p:cNvPr id="16560" name="AutoShape 176"/>
          <p:cNvSpPr>
            <a:spLocks noChangeArrowheads="1"/>
          </p:cNvSpPr>
          <p:nvPr/>
        </p:nvSpPr>
        <p:spPr bwMode="auto">
          <a:xfrm>
            <a:off x="5148263" y="3932238"/>
            <a:ext cx="792163" cy="144462"/>
          </a:xfrm>
          <a:prstGeom prst="parallelogram">
            <a:avLst>
              <a:gd name="adj" fmla="val 138459"/>
            </a:avLst>
          </a:prstGeom>
          <a:blipFill dpi="0" rotWithShape="1">
            <a:blip r:embed="rId27" cstate="print"/>
            <a:srcRect/>
            <a:stretch>
              <a:fillRect b="-177603"/>
            </a:stretch>
          </a:blipFill>
          <a:ln w="19050">
            <a:solidFill>
              <a:schemeClr val="tx1"/>
            </a:solidFill>
            <a:miter lim="800000"/>
            <a:headEnd/>
            <a:tailEnd/>
          </a:ln>
          <a:effectLst/>
        </p:spPr>
        <p:txBody>
          <a:bodyPr wrap="none" anchor="ctr"/>
          <a:lstStyle/>
          <a:p>
            <a:pPr>
              <a:defRPr/>
            </a:pPr>
            <a:endParaRPr lang="fr-FR" dirty="0"/>
          </a:p>
        </p:txBody>
      </p:sp>
      <p:sp>
        <p:nvSpPr>
          <p:cNvPr id="16561" name="AutoShape 177"/>
          <p:cNvSpPr>
            <a:spLocks noChangeArrowheads="1"/>
          </p:cNvSpPr>
          <p:nvPr/>
        </p:nvSpPr>
        <p:spPr bwMode="auto">
          <a:xfrm>
            <a:off x="4932363" y="4076701"/>
            <a:ext cx="792163" cy="144463"/>
          </a:xfrm>
          <a:prstGeom prst="parallelogram">
            <a:avLst>
              <a:gd name="adj" fmla="val 138458"/>
            </a:avLst>
          </a:prstGeom>
          <a:blipFill dpi="0" rotWithShape="1">
            <a:blip r:embed="rId27" cstate="print"/>
            <a:srcRect/>
            <a:stretch>
              <a:fillRect b="-177603"/>
            </a:stretch>
          </a:blipFill>
          <a:ln w="19050">
            <a:solidFill>
              <a:schemeClr val="tx1"/>
            </a:solidFill>
            <a:miter lim="800000"/>
            <a:headEnd/>
            <a:tailEnd/>
          </a:ln>
          <a:effectLst/>
        </p:spPr>
        <p:txBody>
          <a:bodyPr wrap="none" anchor="ctr"/>
          <a:lstStyle/>
          <a:p>
            <a:pPr>
              <a:defRPr/>
            </a:pPr>
            <a:endParaRPr lang="fr-FR" dirty="0"/>
          </a:p>
        </p:txBody>
      </p:sp>
      <p:sp>
        <p:nvSpPr>
          <p:cNvPr id="16562" name="AutoShape 178"/>
          <p:cNvSpPr>
            <a:spLocks noChangeArrowheads="1"/>
          </p:cNvSpPr>
          <p:nvPr/>
        </p:nvSpPr>
        <p:spPr bwMode="auto">
          <a:xfrm>
            <a:off x="5219700" y="4652963"/>
            <a:ext cx="1582739" cy="287337"/>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63" name="AutoShape 179"/>
          <p:cNvSpPr>
            <a:spLocks noChangeArrowheads="1"/>
          </p:cNvSpPr>
          <p:nvPr/>
        </p:nvSpPr>
        <p:spPr bwMode="auto">
          <a:xfrm>
            <a:off x="6011863" y="4652963"/>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64" name="AutoShape 180"/>
          <p:cNvSpPr>
            <a:spLocks noChangeArrowheads="1"/>
          </p:cNvSpPr>
          <p:nvPr/>
        </p:nvSpPr>
        <p:spPr bwMode="auto">
          <a:xfrm>
            <a:off x="5795963" y="4797426"/>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65" name="AutoShape 181"/>
          <p:cNvSpPr>
            <a:spLocks noChangeArrowheads="1"/>
          </p:cNvSpPr>
          <p:nvPr/>
        </p:nvSpPr>
        <p:spPr bwMode="auto">
          <a:xfrm>
            <a:off x="5435601" y="4652963"/>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66" name="AutoShape 182"/>
          <p:cNvSpPr>
            <a:spLocks noChangeArrowheads="1"/>
          </p:cNvSpPr>
          <p:nvPr/>
        </p:nvSpPr>
        <p:spPr bwMode="auto">
          <a:xfrm>
            <a:off x="5219701" y="4797426"/>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67" name="AutoShape 183"/>
          <p:cNvSpPr>
            <a:spLocks noChangeArrowheads="1"/>
          </p:cNvSpPr>
          <p:nvPr/>
        </p:nvSpPr>
        <p:spPr bwMode="auto">
          <a:xfrm>
            <a:off x="2339975" y="5013326"/>
            <a:ext cx="1582739"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68" name="AutoShape 184"/>
          <p:cNvSpPr>
            <a:spLocks noChangeArrowheads="1"/>
          </p:cNvSpPr>
          <p:nvPr/>
        </p:nvSpPr>
        <p:spPr bwMode="auto">
          <a:xfrm>
            <a:off x="3132137" y="5013326"/>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69" name="AutoShape 185"/>
          <p:cNvSpPr>
            <a:spLocks noChangeArrowheads="1"/>
          </p:cNvSpPr>
          <p:nvPr/>
        </p:nvSpPr>
        <p:spPr bwMode="auto">
          <a:xfrm>
            <a:off x="2916237" y="5157788"/>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0" name="AutoShape 186"/>
          <p:cNvSpPr>
            <a:spLocks noChangeArrowheads="1"/>
          </p:cNvSpPr>
          <p:nvPr/>
        </p:nvSpPr>
        <p:spPr bwMode="auto">
          <a:xfrm>
            <a:off x="2555876" y="5013326"/>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1" name="AutoShape 187"/>
          <p:cNvSpPr>
            <a:spLocks noChangeArrowheads="1"/>
          </p:cNvSpPr>
          <p:nvPr/>
        </p:nvSpPr>
        <p:spPr bwMode="auto">
          <a:xfrm>
            <a:off x="2339976" y="5157788"/>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2" name="AutoShape 188"/>
          <p:cNvSpPr>
            <a:spLocks noChangeArrowheads="1"/>
          </p:cNvSpPr>
          <p:nvPr/>
        </p:nvSpPr>
        <p:spPr bwMode="auto">
          <a:xfrm>
            <a:off x="1979614" y="4292601"/>
            <a:ext cx="1582737" cy="287338"/>
          </a:xfrm>
          <a:prstGeom prst="parallelogram">
            <a:avLst>
              <a:gd name="adj" fmla="val 137707"/>
            </a:avLst>
          </a:prstGeom>
          <a:blipFill dpi="0" rotWithShape="1">
            <a:blip r:embed="rId3" cstate="print"/>
            <a:srcRect/>
            <a:stretch>
              <a:fillRect b="-99208"/>
            </a:stretch>
          </a:blipFill>
          <a:ln w="19050">
            <a:solidFill>
              <a:schemeClr val="tx1"/>
            </a:solidFill>
            <a:miter lim="800000"/>
            <a:headEnd/>
            <a:tailEnd/>
          </a:ln>
          <a:effectLst/>
        </p:spPr>
        <p:txBody>
          <a:bodyPr wrap="none" anchor="ctr"/>
          <a:lstStyle/>
          <a:p>
            <a:pPr>
              <a:defRPr/>
            </a:pPr>
            <a:endParaRPr lang="fr-FR" dirty="0"/>
          </a:p>
        </p:txBody>
      </p:sp>
      <p:sp>
        <p:nvSpPr>
          <p:cNvPr id="16573" name="AutoShape 189"/>
          <p:cNvSpPr>
            <a:spLocks noChangeArrowheads="1"/>
          </p:cNvSpPr>
          <p:nvPr/>
        </p:nvSpPr>
        <p:spPr bwMode="auto">
          <a:xfrm>
            <a:off x="2771776" y="4292601"/>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4" name="AutoShape 190"/>
          <p:cNvSpPr>
            <a:spLocks noChangeArrowheads="1"/>
          </p:cNvSpPr>
          <p:nvPr/>
        </p:nvSpPr>
        <p:spPr bwMode="auto">
          <a:xfrm>
            <a:off x="2555876" y="4437063"/>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5" name="AutoShape 191"/>
          <p:cNvSpPr>
            <a:spLocks noChangeArrowheads="1"/>
          </p:cNvSpPr>
          <p:nvPr/>
        </p:nvSpPr>
        <p:spPr bwMode="auto">
          <a:xfrm>
            <a:off x="2195513" y="4292601"/>
            <a:ext cx="792163" cy="144463"/>
          </a:xfrm>
          <a:prstGeom prst="parallelogram">
            <a:avLst>
              <a:gd name="adj" fmla="val 138458"/>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6" name="AutoShape 192"/>
          <p:cNvSpPr>
            <a:spLocks noChangeArrowheads="1"/>
          </p:cNvSpPr>
          <p:nvPr/>
        </p:nvSpPr>
        <p:spPr bwMode="auto">
          <a:xfrm>
            <a:off x="1979613" y="4437063"/>
            <a:ext cx="792163" cy="144462"/>
          </a:xfrm>
          <a:prstGeom prst="parallelogram">
            <a:avLst>
              <a:gd name="adj" fmla="val 138459"/>
            </a:avLst>
          </a:prstGeom>
          <a:blipFill dpi="0" rotWithShape="1">
            <a:blip r:embed="rId26" cstate="print"/>
            <a:srcRect/>
            <a:stretch>
              <a:fillRect b="-98312"/>
            </a:stretch>
          </a:blipFill>
          <a:ln w="19050">
            <a:solidFill>
              <a:schemeClr val="tx1"/>
            </a:solidFill>
            <a:miter lim="800000"/>
            <a:headEnd/>
            <a:tailEnd/>
          </a:ln>
          <a:effectLst/>
        </p:spPr>
        <p:txBody>
          <a:bodyPr wrap="none" anchor="ctr"/>
          <a:lstStyle/>
          <a:p>
            <a:pPr>
              <a:defRPr/>
            </a:pPr>
            <a:endParaRPr lang="fr-FR" dirty="0"/>
          </a:p>
        </p:txBody>
      </p:sp>
      <p:sp>
        <p:nvSpPr>
          <p:cNvPr id="16577" name="AutoShape 193"/>
          <p:cNvSpPr>
            <a:spLocks noChangeArrowheads="1"/>
          </p:cNvSpPr>
          <p:nvPr/>
        </p:nvSpPr>
        <p:spPr bwMode="auto">
          <a:xfrm>
            <a:off x="539752" y="5013325"/>
            <a:ext cx="936625" cy="285750"/>
          </a:xfrm>
          <a:prstGeom prst="parallelogram">
            <a:avLst>
              <a:gd name="adj" fmla="val 140004"/>
            </a:avLst>
          </a:prstGeom>
          <a:blipFill dpi="0" rotWithShape="1">
            <a:blip r:embed="rId28" cstate="print"/>
            <a:srcRect/>
            <a:stretch>
              <a:fillRect b="-18541"/>
            </a:stretch>
          </a:blipFill>
          <a:ln w="19050">
            <a:solidFill>
              <a:schemeClr val="tx1"/>
            </a:solidFill>
            <a:miter lim="800000"/>
            <a:headEnd/>
            <a:tailEnd/>
          </a:ln>
          <a:effectLst/>
        </p:spPr>
        <p:txBody>
          <a:bodyPr wrap="none" anchor="ctr"/>
          <a:lstStyle/>
          <a:p>
            <a:pPr>
              <a:defRPr/>
            </a:pPr>
            <a:endParaRPr lang="fr-FR" dirty="0"/>
          </a:p>
        </p:txBody>
      </p:sp>
      <p:sp>
        <p:nvSpPr>
          <p:cNvPr id="16578" name="AutoShape 194"/>
          <p:cNvSpPr>
            <a:spLocks noChangeArrowheads="1"/>
          </p:cNvSpPr>
          <p:nvPr/>
        </p:nvSpPr>
        <p:spPr bwMode="auto">
          <a:xfrm>
            <a:off x="2195514" y="4652963"/>
            <a:ext cx="936625" cy="285750"/>
          </a:xfrm>
          <a:prstGeom prst="parallelogram">
            <a:avLst>
              <a:gd name="adj" fmla="val 140004"/>
            </a:avLst>
          </a:prstGeom>
          <a:blipFill dpi="0" rotWithShape="1">
            <a:blip r:embed="rId28" cstate="print"/>
            <a:srcRect/>
            <a:stretch>
              <a:fillRect b="-18541"/>
            </a:stretch>
          </a:blipFill>
          <a:ln w="19050">
            <a:solidFill>
              <a:schemeClr val="tx1"/>
            </a:solidFill>
            <a:miter lim="800000"/>
            <a:headEnd/>
            <a:tailEnd/>
          </a:ln>
          <a:effectLst/>
        </p:spPr>
        <p:txBody>
          <a:bodyPr wrap="none" anchor="ctr"/>
          <a:lstStyle/>
          <a:p>
            <a:pPr>
              <a:defRPr/>
            </a:pPr>
            <a:endParaRPr lang="fr-FR" dirty="0"/>
          </a:p>
        </p:txBody>
      </p:sp>
      <p:sp>
        <p:nvSpPr>
          <p:cNvPr id="16579" name="AutoShape 195"/>
          <p:cNvSpPr>
            <a:spLocks noChangeArrowheads="1"/>
          </p:cNvSpPr>
          <p:nvPr/>
        </p:nvSpPr>
        <p:spPr bwMode="auto">
          <a:xfrm>
            <a:off x="6300789" y="4292600"/>
            <a:ext cx="936625" cy="285750"/>
          </a:xfrm>
          <a:prstGeom prst="parallelogram">
            <a:avLst>
              <a:gd name="adj" fmla="val 140004"/>
            </a:avLst>
          </a:prstGeom>
          <a:blipFill dpi="0" rotWithShape="1">
            <a:blip r:embed="rId29" cstate="print"/>
            <a:srcRect/>
            <a:stretch>
              <a:fillRect b="-65938"/>
            </a:stretch>
          </a:blipFill>
          <a:ln w="19050">
            <a:solidFill>
              <a:schemeClr val="tx1"/>
            </a:solidFill>
            <a:miter lim="800000"/>
            <a:headEnd/>
            <a:tailEnd/>
          </a:ln>
          <a:effectLst/>
        </p:spPr>
        <p:txBody>
          <a:bodyPr wrap="none" anchor="ctr"/>
          <a:lstStyle/>
          <a:p>
            <a:pPr>
              <a:defRPr/>
            </a:pPr>
            <a:endParaRPr lang="fr-FR" dirty="0"/>
          </a:p>
        </p:txBody>
      </p:sp>
      <p:sp>
        <p:nvSpPr>
          <p:cNvPr id="16580" name="AutoShape 196"/>
          <p:cNvSpPr>
            <a:spLocks noChangeArrowheads="1"/>
          </p:cNvSpPr>
          <p:nvPr/>
        </p:nvSpPr>
        <p:spPr bwMode="auto">
          <a:xfrm>
            <a:off x="4356101" y="3933825"/>
            <a:ext cx="936625" cy="285750"/>
          </a:xfrm>
          <a:prstGeom prst="parallelogram">
            <a:avLst>
              <a:gd name="adj" fmla="val 140004"/>
            </a:avLst>
          </a:prstGeom>
          <a:blipFill dpi="0" rotWithShape="1">
            <a:blip r:embed="rId28" cstate="print"/>
            <a:srcRect/>
            <a:stretch>
              <a:fillRect b="-18541"/>
            </a:stretch>
          </a:blipFill>
          <a:ln w="19050">
            <a:solidFill>
              <a:schemeClr val="tx1"/>
            </a:solidFill>
            <a:miter lim="800000"/>
            <a:headEnd/>
            <a:tailEnd/>
          </a:ln>
          <a:effectLst/>
        </p:spPr>
        <p:txBody>
          <a:bodyPr wrap="none" anchor="ctr"/>
          <a:lstStyle/>
          <a:p>
            <a:pPr>
              <a:defRPr/>
            </a:pPr>
            <a:endParaRPr lang="fr-FR" dirty="0"/>
          </a:p>
        </p:txBody>
      </p:sp>
      <p:sp>
        <p:nvSpPr>
          <p:cNvPr id="16581" name="AutoShape 197"/>
          <p:cNvSpPr>
            <a:spLocks noChangeArrowheads="1"/>
          </p:cNvSpPr>
          <p:nvPr/>
        </p:nvSpPr>
        <p:spPr bwMode="auto">
          <a:xfrm>
            <a:off x="6084889" y="3573463"/>
            <a:ext cx="936625" cy="285750"/>
          </a:xfrm>
          <a:prstGeom prst="parallelogram">
            <a:avLst>
              <a:gd name="adj" fmla="val 140004"/>
            </a:avLst>
          </a:prstGeom>
          <a:blipFill dpi="0" rotWithShape="1">
            <a:blip r:embed="rId29" cstate="print"/>
            <a:srcRect/>
            <a:stretch>
              <a:fillRect b="-65938"/>
            </a:stretch>
          </a:blipFill>
          <a:ln w="19050">
            <a:solidFill>
              <a:schemeClr val="tx1"/>
            </a:solidFill>
            <a:miter lim="800000"/>
            <a:headEnd/>
            <a:tailEnd/>
          </a:ln>
          <a:effectLst/>
        </p:spPr>
        <p:txBody>
          <a:bodyPr wrap="none" anchor="ctr"/>
          <a:lstStyle/>
          <a:p>
            <a:pPr>
              <a:defRPr/>
            </a:pPr>
            <a:endParaRPr lang="fr-FR" dirty="0"/>
          </a:p>
        </p:txBody>
      </p:sp>
      <p:sp>
        <p:nvSpPr>
          <p:cNvPr id="16582" name="AutoShape 198"/>
          <p:cNvSpPr>
            <a:spLocks noChangeArrowheads="1"/>
          </p:cNvSpPr>
          <p:nvPr/>
        </p:nvSpPr>
        <p:spPr bwMode="auto">
          <a:xfrm>
            <a:off x="2916240" y="3213100"/>
            <a:ext cx="936625" cy="285750"/>
          </a:xfrm>
          <a:prstGeom prst="parallelogram">
            <a:avLst>
              <a:gd name="adj" fmla="val 140004"/>
            </a:avLst>
          </a:prstGeom>
          <a:blipFill dpi="0" rotWithShape="1">
            <a:blip r:embed="rId12"/>
            <a:srcRect/>
            <a:stretch>
              <a:fillRect b="-55591"/>
            </a:stretch>
          </a:blipFill>
          <a:ln w="19050">
            <a:solidFill>
              <a:schemeClr val="tx1"/>
            </a:solidFill>
            <a:miter lim="800000"/>
            <a:headEnd/>
            <a:tailEnd/>
          </a:ln>
          <a:effectLst/>
        </p:spPr>
        <p:txBody>
          <a:bodyPr wrap="none" anchor="ctr"/>
          <a:lstStyle/>
          <a:p>
            <a:pPr>
              <a:defRPr/>
            </a:pPr>
            <a:endParaRPr lang="fr-FR" dirty="0"/>
          </a:p>
        </p:txBody>
      </p:sp>
      <p:sp>
        <p:nvSpPr>
          <p:cNvPr id="16583" name="AutoShape 199"/>
          <p:cNvSpPr>
            <a:spLocks noChangeArrowheads="1"/>
          </p:cNvSpPr>
          <p:nvPr/>
        </p:nvSpPr>
        <p:spPr bwMode="auto">
          <a:xfrm>
            <a:off x="4572001" y="2852738"/>
            <a:ext cx="936625" cy="285750"/>
          </a:xfrm>
          <a:prstGeom prst="parallelogram">
            <a:avLst>
              <a:gd name="adj" fmla="val 140004"/>
            </a:avLst>
          </a:prstGeom>
          <a:blipFill dpi="0" rotWithShape="1">
            <a:blip r:embed="rId12"/>
            <a:srcRect/>
            <a:stretch>
              <a:fillRect b="-55591"/>
            </a:stretch>
          </a:blipFill>
          <a:ln w="19050">
            <a:solidFill>
              <a:schemeClr val="tx1"/>
            </a:solidFill>
            <a:miter lim="800000"/>
            <a:headEnd/>
            <a:tailEnd/>
          </a:ln>
          <a:effectLst/>
        </p:spPr>
        <p:txBody>
          <a:bodyPr wrap="none" anchor="ctr"/>
          <a:lstStyle/>
          <a:p>
            <a:pPr>
              <a:defRPr/>
            </a:pPr>
            <a:endParaRPr lang="fr-FR" dirty="0"/>
          </a:p>
        </p:txBody>
      </p:sp>
      <p:sp>
        <p:nvSpPr>
          <p:cNvPr id="16611" name="AutoShape 227"/>
          <p:cNvSpPr>
            <a:spLocks noChangeArrowheads="1"/>
          </p:cNvSpPr>
          <p:nvPr/>
        </p:nvSpPr>
        <p:spPr bwMode="auto">
          <a:xfrm>
            <a:off x="6740525" y="3717926"/>
            <a:ext cx="1295400" cy="73025"/>
          </a:xfrm>
          <a:prstGeom prst="parallelogram">
            <a:avLst>
              <a:gd name="adj" fmla="val 138874"/>
            </a:avLst>
          </a:prstGeom>
          <a:blipFill dpi="0" rotWithShape="1">
            <a:blip r:embed="rId21" cstate="print"/>
            <a:srcRect/>
            <a:stretch>
              <a:fillRect b="-541537"/>
            </a:stretch>
          </a:blipFill>
          <a:ln w="19050">
            <a:solidFill>
              <a:schemeClr val="tx1"/>
            </a:solidFill>
            <a:miter lim="800000"/>
            <a:headEnd/>
            <a:tailEnd/>
          </a:ln>
          <a:effectLst/>
        </p:spPr>
        <p:txBody>
          <a:bodyPr wrap="none" anchor="ctr"/>
          <a:lstStyle/>
          <a:p>
            <a:pPr>
              <a:defRPr/>
            </a:pPr>
            <a:endParaRPr lang="fr-FR" dirty="0"/>
          </a:p>
        </p:txBody>
      </p:sp>
      <p:sp>
        <p:nvSpPr>
          <p:cNvPr id="43543" name="Line 49"/>
          <p:cNvSpPr>
            <a:spLocks noChangeShapeType="1"/>
          </p:cNvSpPr>
          <p:nvPr/>
        </p:nvSpPr>
        <p:spPr bwMode="auto">
          <a:xfrm flipH="1">
            <a:off x="2411413" y="1557338"/>
            <a:ext cx="3600450" cy="2735262"/>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544" name="Line 50" descr="céréales"/>
          <p:cNvSpPr>
            <a:spLocks noChangeShapeType="1"/>
          </p:cNvSpPr>
          <p:nvPr/>
        </p:nvSpPr>
        <p:spPr bwMode="auto">
          <a:xfrm flipH="1">
            <a:off x="2411413" y="4221163"/>
            <a:ext cx="6732587"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545" name="Line 51" descr="céréales"/>
          <p:cNvSpPr>
            <a:spLocks noChangeShapeType="1"/>
          </p:cNvSpPr>
          <p:nvPr/>
        </p:nvSpPr>
        <p:spPr bwMode="auto">
          <a:xfrm flipH="1">
            <a:off x="1403350" y="4292600"/>
            <a:ext cx="3455988" cy="2665413"/>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3546" name="Picture 228" descr="agri_bleu"/>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23495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47" name="Picture 229" descr="agri_jeune"/>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72598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48" name="Picture 230" descr="agri_mauve"/>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9972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49" name="Picture 231" descr="agri_rouge"/>
          <p:cNvPicPr>
            <a:picLocks noChangeAspect="1" noChangeArrowheads="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27647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0" name="Picture 232" descr="agri_vert"/>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6449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1" name="Picture 233" descr="agri_vert_clair"/>
          <p:cNvPicPr>
            <a:picLocks noChangeAspect="1" noChangeArrowheads="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2349500"/>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2" name="Picture 234" descr="proprio_BLEU MARINE"/>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46529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3" name="Picture 235" descr="proprio_bleu"/>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45100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4" name="Picture 236" descr="proprio_framboise"/>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40767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5" name="Picture 237" descr="proprio_JAUNE"/>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23495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6" name="Picture 238" descr="proprio_kaki"/>
          <p:cNvPicPr>
            <a:picLocks noChangeAspect="1" noChangeArrowheads="1"/>
          </p:cNvPicPr>
          <p:nvPr/>
        </p:nvPicPr>
        <p:blipFill>
          <a:blip r:embed="rId4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8527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7" name="Picture 239" descr="proprio_marron"/>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30686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8" name="Picture 240" descr="proprio_ROSE"/>
          <p:cNvPicPr>
            <a:picLocks noChangeAspect="1" noChangeArrowheads="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28527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59" name="Picture 241" descr="proprio_vert_pâle"/>
          <p:cNvPicPr>
            <a:picLocks noChangeAspect="1" noChangeArrowheads="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31416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0" name="Picture 242" descr="proprio_orange"/>
          <p:cNvPicPr>
            <a:picLocks noChangeAspect="1" noChangeArrowheads="1"/>
          </p:cNvPicPr>
          <p:nvPr/>
        </p:nvPicPr>
        <p:blipFill>
          <a:blip r:embed="rId4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378936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1" name="Picture 243" descr="proprio_bleu_clair"/>
          <p:cNvPicPr>
            <a:picLocks noChangeAspect="1" noChangeArrowheads="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213" y="24209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2" name="Picture 244" descr="proprio_jauneorangé"/>
          <p:cNvPicPr>
            <a:picLocks noChangeAspect="1" noChangeArrowheads="1"/>
          </p:cNvPicPr>
          <p:nvPr/>
        </p:nvPicPr>
        <p:blipFill>
          <a:blip r:embed="rId4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45815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3" name="Picture 245" descr="proprio_rose"/>
          <p:cNvPicPr>
            <a:picLocks noChangeAspect="1" noChangeArrowheads="1"/>
          </p:cNvPicPr>
          <p:nvPr/>
        </p:nvPicPr>
        <p:blipFill>
          <a:blip r:embed="rId4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45815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4" name="Picture 246" descr="proprio_vert_ciari"/>
          <p:cNvPicPr>
            <a:picLocks noChangeAspect="1" noChangeArrowheads="1"/>
          </p:cNvPicPr>
          <p:nvPr/>
        </p:nvPicPr>
        <p:blipFill>
          <a:blip r:embed="rId4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42926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5" name="Picture 247" descr="proprio_vert_d'eau"/>
          <p:cNvPicPr>
            <a:picLocks noChangeAspect="1" noChangeArrowheads="1"/>
          </p:cNvPicPr>
          <p:nvPr/>
        </p:nvPicPr>
        <p:blipFill>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5004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6" name="Picture 248" descr="proprio_vert_pâle"/>
          <p:cNvPicPr>
            <a:picLocks noChangeAspect="1" noChangeArrowheads="1"/>
          </p:cNvPicPr>
          <p:nvPr/>
        </p:nvPicPr>
        <p:blipFill>
          <a:blip r:embed="rId5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35004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7" name="Picture 249" descr="proprio_gris"/>
          <p:cNvPicPr>
            <a:picLocks noChangeAspect="1" noChangeArrowheads="1"/>
          </p:cNvPicPr>
          <p:nvPr/>
        </p:nvPicPr>
        <p:blipFill>
          <a:blip r:embed="rId5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860800"/>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8" name="Picture 250" descr="proprio_gris_clair"/>
          <p:cNvPicPr>
            <a:picLocks noChangeAspect="1" noChangeArrowheads="1"/>
          </p:cNvPicPr>
          <p:nvPr/>
        </p:nvPicPr>
        <p:blipFill>
          <a:blip r:embed="rId5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913" y="234950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69" name="Picture 251" descr="proprio_orange_clair"/>
          <p:cNvPicPr>
            <a:picLocks noChangeAspect="1" noChangeArrowheads="1"/>
          </p:cNvPicPr>
          <p:nvPr/>
        </p:nvPicPr>
        <p:blipFill>
          <a:blip r:embed="rId5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26368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70" name="Picture 252" descr="proprio_violet_foncé"/>
          <p:cNvPicPr>
            <a:picLocks noChangeAspect="1" noChangeArrowheads="1"/>
          </p:cNvPicPr>
          <p:nvPr/>
        </p:nvPicPr>
        <p:blipFill>
          <a:blip r:embed="rId5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42093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71" name="Picture 253" descr="proprio_violet_gris_JPG"/>
          <p:cNvPicPr>
            <a:picLocks noChangeAspect="1" noChangeArrowheads="1"/>
          </p:cNvPicPr>
          <p:nvPr/>
        </p:nvPicPr>
        <p:blipFill>
          <a:blip r:embed="rId5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525" y="31416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72" name="Picture 254" descr="proprio_chair"/>
          <p:cNvPicPr>
            <a:picLocks noChangeAspect="1" noChangeArrowheads="1"/>
          </p:cNvPicPr>
          <p:nvPr/>
        </p:nvPicPr>
        <p:blipFill>
          <a:blip r:embed="rId5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35734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357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D561F3-2062-41F6-BFBC-133EC42C974E}" type="slidenum">
              <a:rPr lang="fr-FR" smtClean="0"/>
              <a:pPr eaLnBrk="1" hangingPunct="1"/>
              <a:t>41</a:t>
            </a:fld>
            <a:endParaRPr lang="fr-F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3924300" y="28543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35" name="AutoShape 3"/>
          <p:cNvSpPr>
            <a:spLocks noChangeArrowheads="1"/>
          </p:cNvSpPr>
          <p:nvPr/>
        </p:nvSpPr>
        <p:spPr bwMode="auto">
          <a:xfrm>
            <a:off x="5148263" y="28543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36" name="AutoShape 4"/>
          <p:cNvSpPr>
            <a:spLocks noChangeArrowheads="1"/>
          </p:cNvSpPr>
          <p:nvPr/>
        </p:nvSpPr>
        <p:spPr bwMode="auto">
          <a:xfrm>
            <a:off x="6372225" y="28543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37" name="AutoShape 5"/>
          <p:cNvSpPr>
            <a:spLocks noChangeArrowheads="1"/>
          </p:cNvSpPr>
          <p:nvPr/>
        </p:nvSpPr>
        <p:spPr bwMode="auto">
          <a:xfrm>
            <a:off x="7594600" y="28527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38" name="AutoShape 6"/>
          <p:cNvSpPr>
            <a:spLocks noChangeArrowheads="1"/>
          </p:cNvSpPr>
          <p:nvPr/>
        </p:nvSpPr>
        <p:spPr bwMode="auto">
          <a:xfrm>
            <a:off x="3492500" y="321468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4039" name="AutoShape 7"/>
          <p:cNvSpPr>
            <a:spLocks noChangeArrowheads="1"/>
          </p:cNvSpPr>
          <p:nvPr/>
        </p:nvSpPr>
        <p:spPr bwMode="auto">
          <a:xfrm>
            <a:off x="4716463" y="32146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0" name="AutoShape 8"/>
          <p:cNvSpPr>
            <a:spLocks noChangeArrowheads="1"/>
          </p:cNvSpPr>
          <p:nvPr/>
        </p:nvSpPr>
        <p:spPr bwMode="auto">
          <a:xfrm>
            <a:off x="5940425" y="32146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1" name="AutoShape 9"/>
          <p:cNvSpPr>
            <a:spLocks noChangeArrowheads="1"/>
          </p:cNvSpPr>
          <p:nvPr/>
        </p:nvSpPr>
        <p:spPr bwMode="auto">
          <a:xfrm>
            <a:off x="7164388" y="32146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2" name="AutoShape 10"/>
          <p:cNvSpPr>
            <a:spLocks noChangeArrowheads="1"/>
          </p:cNvSpPr>
          <p:nvPr/>
        </p:nvSpPr>
        <p:spPr bwMode="auto">
          <a:xfrm>
            <a:off x="2989263" y="3576638"/>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43" name="AutoShape 11"/>
          <p:cNvSpPr>
            <a:spLocks noChangeArrowheads="1"/>
          </p:cNvSpPr>
          <p:nvPr/>
        </p:nvSpPr>
        <p:spPr bwMode="auto">
          <a:xfrm>
            <a:off x="4213225" y="35766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4" name="AutoShape 12"/>
          <p:cNvSpPr>
            <a:spLocks noChangeArrowheads="1"/>
          </p:cNvSpPr>
          <p:nvPr/>
        </p:nvSpPr>
        <p:spPr bwMode="auto">
          <a:xfrm>
            <a:off x="5437188" y="35750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5" name="AutoShape 13"/>
          <p:cNvSpPr>
            <a:spLocks noChangeArrowheads="1"/>
          </p:cNvSpPr>
          <p:nvPr/>
        </p:nvSpPr>
        <p:spPr bwMode="auto">
          <a:xfrm>
            <a:off x="6659563" y="35766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6" name="AutoShape 14"/>
          <p:cNvSpPr>
            <a:spLocks noChangeArrowheads="1"/>
          </p:cNvSpPr>
          <p:nvPr/>
        </p:nvSpPr>
        <p:spPr bwMode="auto">
          <a:xfrm>
            <a:off x="2484438" y="393541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47" name="AutoShape 15"/>
          <p:cNvSpPr>
            <a:spLocks noChangeArrowheads="1"/>
          </p:cNvSpPr>
          <p:nvPr/>
        </p:nvSpPr>
        <p:spPr bwMode="auto">
          <a:xfrm>
            <a:off x="3709988" y="393541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48" name="AutoShape 16"/>
          <p:cNvSpPr>
            <a:spLocks noChangeArrowheads="1"/>
          </p:cNvSpPr>
          <p:nvPr/>
        </p:nvSpPr>
        <p:spPr bwMode="auto">
          <a:xfrm>
            <a:off x="4932363" y="39354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49" name="AutoShape 17"/>
          <p:cNvSpPr>
            <a:spLocks noChangeArrowheads="1"/>
          </p:cNvSpPr>
          <p:nvPr/>
        </p:nvSpPr>
        <p:spPr bwMode="auto">
          <a:xfrm>
            <a:off x="6156325" y="39354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0" name="AutoShape 18"/>
          <p:cNvSpPr>
            <a:spLocks noChangeArrowheads="1"/>
          </p:cNvSpPr>
          <p:nvPr/>
        </p:nvSpPr>
        <p:spPr bwMode="auto">
          <a:xfrm>
            <a:off x="2700338" y="28527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1" name="AutoShape 19"/>
          <p:cNvSpPr>
            <a:spLocks noChangeArrowheads="1"/>
          </p:cNvSpPr>
          <p:nvPr/>
        </p:nvSpPr>
        <p:spPr bwMode="auto">
          <a:xfrm>
            <a:off x="2268538" y="32131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2" name="AutoShape 20"/>
          <p:cNvSpPr>
            <a:spLocks noChangeArrowheads="1"/>
          </p:cNvSpPr>
          <p:nvPr/>
        </p:nvSpPr>
        <p:spPr bwMode="auto">
          <a:xfrm>
            <a:off x="1765300" y="35750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3" name="AutoShape 21"/>
          <p:cNvSpPr>
            <a:spLocks noChangeArrowheads="1"/>
          </p:cNvSpPr>
          <p:nvPr/>
        </p:nvSpPr>
        <p:spPr bwMode="auto">
          <a:xfrm>
            <a:off x="1262063" y="393541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54" name="AutoShape 22"/>
          <p:cNvSpPr>
            <a:spLocks noChangeArrowheads="1"/>
          </p:cNvSpPr>
          <p:nvPr/>
        </p:nvSpPr>
        <p:spPr bwMode="auto">
          <a:xfrm>
            <a:off x="757238" y="4294188"/>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55" name="AutoShape 23"/>
          <p:cNvSpPr>
            <a:spLocks noChangeArrowheads="1"/>
          </p:cNvSpPr>
          <p:nvPr/>
        </p:nvSpPr>
        <p:spPr bwMode="auto">
          <a:xfrm>
            <a:off x="1981200" y="42941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6" name="AutoShape 24"/>
          <p:cNvSpPr>
            <a:spLocks noChangeArrowheads="1"/>
          </p:cNvSpPr>
          <p:nvPr/>
        </p:nvSpPr>
        <p:spPr bwMode="auto">
          <a:xfrm>
            <a:off x="3205163" y="42926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7" name="AutoShape 25"/>
          <p:cNvSpPr>
            <a:spLocks noChangeArrowheads="1"/>
          </p:cNvSpPr>
          <p:nvPr/>
        </p:nvSpPr>
        <p:spPr bwMode="auto">
          <a:xfrm>
            <a:off x="4429125" y="42926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8" name="AutoShape 26"/>
          <p:cNvSpPr>
            <a:spLocks noChangeArrowheads="1"/>
          </p:cNvSpPr>
          <p:nvPr/>
        </p:nvSpPr>
        <p:spPr bwMode="auto">
          <a:xfrm>
            <a:off x="5653088" y="42941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59" name="AutoShape 27"/>
          <p:cNvSpPr>
            <a:spLocks noChangeArrowheads="1"/>
          </p:cNvSpPr>
          <p:nvPr/>
        </p:nvSpPr>
        <p:spPr bwMode="auto">
          <a:xfrm>
            <a:off x="1547813" y="4651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60" name="AutoShape 28"/>
          <p:cNvSpPr>
            <a:spLocks noChangeArrowheads="1"/>
          </p:cNvSpPr>
          <p:nvPr/>
        </p:nvSpPr>
        <p:spPr bwMode="auto">
          <a:xfrm>
            <a:off x="2771775" y="4651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61" name="AutoShape 29"/>
          <p:cNvSpPr>
            <a:spLocks noChangeArrowheads="1"/>
          </p:cNvSpPr>
          <p:nvPr/>
        </p:nvSpPr>
        <p:spPr bwMode="auto">
          <a:xfrm>
            <a:off x="3995738" y="4651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62" name="AutoShape 30"/>
          <p:cNvSpPr>
            <a:spLocks noChangeArrowheads="1"/>
          </p:cNvSpPr>
          <p:nvPr/>
        </p:nvSpPr>
        <p:spPr bwMode="auto">
          <a:xfrm>
            <a:off x="5219700" y="4651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63" name="AutoShape 31"/>
          <p:cNvSpPr>
            <a:spLocks noChangeArrowheads="1"/>
          </p:cNvSpPr>
          <p:nvPr/>
        </p:nvSpPr>
        <p:spPr bwMode="auto">
          <a:xfrm>
            <a:off x="1116013" y="5011738"/>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4064" name="AutoShape 32"/>
          <p:cNvSpPr>
            <a:spLocks noChangeArrowheads="1"/>
          </p:cNvSpPr>
          <p:nvPr/>
        </p:nvSpPr>
        <p:spPr bwMode="auto">
          <a:xfrm>
            <a:off x="2339975" y="501173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65" name="AutoShape 33"/>
          <p:cNvSpPr>
            <a:spLocks noChangeArrowheads="1"/>
          </p:cNvSpPr>
          <p:nvPr/>
        </p:nvSpPr>
        <p:spPr bwMode="auto">
          <a:xfrm>
            <a:off x="3563938" y="5011738"/>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66" name="AutoShape 34"/>
          <p:cNvSpPr>
            <a:spLocks noChangeArrowheads="1"/>
          </p:cNvSpPr>
          <p:nvPr/>
        </p:nvSpPr>
        <p:spPr bwMode="auto">
          <a:xfrm>
            <a:off x="4787900" y="50117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67" name="AutoShape 35"/>
          <p:cNvSpPr>
            <a:spLocks noChangeArrowheads="1"/>
          </p:cNvSpPr>
          <p:nvPr/>
        </p:nvSpPr>
        <p:spPr bwMode="auto">
          <a:xfrm>
            <a:off x="323850" y="46497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68" name="AutoShape 36"/>
          <p:cNvSpPr>
            <a:spLocks noChangeArrowheads="1"/>
          </p:cNvSpPr>
          <p:nvPr/>
        </p:nvSpPr>
        <p:spPr bwMode="auto">
          <a:xfrm>
            <a:off x="-107950" y="5010150"/>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69" name="Text Box 38"/>
          <p:cNvSpPr txBox="1">
            <a:spLocks noChangeArrowheads="1"/>
          </p:cNvSpPr>
          <p:nvPr/>
        </p:nvSpPr>
        <p:spPr bwMode="auto">
          <a:xfrm>
            <a:off x="1331913" y="692150"/>
            <a:ext cx="68421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agricole, propriétaires et PLU : Gouvernance locale</a:t>
            </a:r>
          </a:p>
          <a:p>
            <a:pPr eaLnBrk="1" hangingPunct="1">
              <a:spcBef>
                <a:spcPct val="50000"/>
              </a:spcBef>
            </a:pPr>
            <a:r>
              <a:rPr lang="fr-FR"/>
              <a:t>Exemple de l’exploitation 2 céréalière</a:t>
            </a:r>
          </a:p>
        </p:txBody>
      </p:sp>
      <p:sp>
        <p:nvSpPr>
          <p:cNvPr id="44070" name="AutoShape 39"/>
          <p:cNvSpPr>
            <a:spLocks noChangeArrowheads="1"/>
          </p:cNvSpPr>
          <p:nvPr/>
        </p:nvSpPr>
        <p:spPr bwMode="auto">
          <a:xfrm>
            <a:off x="3563938" y="501332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44071" name="AutoShape 40"/>
          <p:cNvSpPr>
            <a:spLocks noChangeArrowheads="1"/>
          </p:cNvSpPr>
          <p:nvPr/>
        </p:nvSpPr>
        <p:spPr bwMode="auto">
          <a:xfrm>
            <a:off x="4643438" y="5157788"/>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44072" name="AutoShape 41"/>
          <p:cNvSpPr>
            <a:spLocks noChangeArrowheads="1"/>
          </p:cNvSpPr>
          <p:nvPr/>
        </p:nvSpPr>
        <p:spPr bwMode="auto">
          <a:xfrm>
            <a:off x="4427538" y="5013325"/>
            <a:ext cx="287337"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44073" name="AutoShape 42"/>
          <p:cNvSpPr>
            <a:spLocks noChangeArrowheads="1"/>
          </p:cNvSpPr>
          <p:nvPr/>
        </p:nvSpPr>
        <p:spPr bwMode="auto">
          <a:xfrm>
            <a:off x="3924300" y="5157788"/>
            <a:ext cx="287338" cy="146050"/>
          </a:xfrm>
          <a:prstGeom prst="parallelogram">
            <a:avLst>
              <a:gd name="adj" fmla="val 129347"/>
            </a:avLst>
          </a:prstGeom>
          <a:solidFill>
            <a:srgbClr val="FF0066"/>
          </a:solidFill>
          <a:ln w="9525">
            <a:solidFill>
              <a:schemeClr val="tx1"/>
            </a:solidFill>
            <a:miter lim="800000"/>
            <a:headEnd/>
            <a:tailEnd/>
          </a:ln>
        </p:spPr>
        <p:txBody>
          <a:bodyPr wrap="none" anchor="ctr"/>
          <a:lstStyle/>
          <a:p>
            <a:endParaRPr lang="fr-FR"/>
          </a:p>
        </p:txBody>
      </p:sp>
      <p:sp>
        <p:nvSpPr>
          <p:cNvPr id="44074" name="AutoShape 43"/>
          <p:cNvSpPr>
            <a:spLocks noChangeArrowheads="1"/>
          </p:cNvSpPr>
          <p:nvPr/>
        </p:nvSpPr>
        <p:spPr bwMode="auto">
          <a:xfrm>
            <a:off x="2339975" y="50133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44075" name="AutoShape 44"/>
          <p:cNvSpPr>
            <a:spLocks noChangeArrowheads="1"/>
          </p:cNvSpPr>
          <p:nvPr/>
        </p:nvSpPr>
        <p:spPr bwMode="auto">
          <a:xfrm>
            <a:off x="3132138" y="5013325"/>
            <a:ext cx="792162" cy="144463"/>
          </a:xfrm>
          <a:prstGeom prst="parallelogram">
            <a:avLst>
              <a:gd name="adj" fmla="val 138458"/>
            </a:avLst>
          </a:prstGeom>
          <a:solidFill>
            <a:srgbClr val="00FFFF"/>
          </a:solidFill>
          <a:ln w="9525">
            <a:solidFill>
              <a:schemeClr val="tx1"/>
            </a:solidFill>
            <a:miter lim="800000"/>
            <a:headEnd/>
            <a:tailEnd/>
          </a:ln>
        </p:spPr>
        <p:txBody>
          <a:bodyPr wrap="none" anchor="ctr"/>
          <a:lstStyle/>
          <a:p>
            <a:endParaRPr lang="fr-FR"/>
          </a:p>
        </p:txBody>
      </p:sp>
      <p:sp>
        <p:nvSpPr>
          <p:cNvPr id="44076" name="AutoShape 45"/>
          <p:cNvSpPr>
            <a:spLocks noChangeArrowheads="1"/>
          </p:cNvSpPr>
          <p:nvPr/>
        </p:nvSpPr>
        <p:spPr bwMode="auto">
          <a:xfrm>
            <a:off x="2916238" y="5157788"/>
            <a:ext cx="792162" cy="144462"/>
          </a:xfrm>
          <a:prstGeom prst="parallelogram">
            <a:avLst>
              <a:gd name="adj" fmla="val 138459"/>
            </a:avLst>
          </a:prstGeom>
          <a:solidFill>
            <a:srgbClr val="000080"/>
          </a:solidFill>
          <a:ln w="9525">
            <a:solidFill>
              <a:schemeClr val="tx1"/>
            </a:solidFill>
            <a:miter lim="800000"/>
            <a:headEnd/>
            <a:tailEnd/>
          </a:ln>
        </p:spPr>
        <p:txBody>
          <a:bodyPr wrap="none" anchor="ctr"/>
          <a:lstStyle/>
          <a:p>
            <a:endParaRPr lang="fr-FR"/>
          </a:p>
        </p:txBody>
      </p:sp>
      <p:sp>
        <p:nvSpPr>
          <p:cNvPr id="44077" name="AutoShape 46"/>
          <p:cNvSpPr>
            <a:spLocks noChangeArrowheads="1"/>
          </p:cNvSpPr>
          <p:nvPr/>
        </p:nvSpPr>
        <p:spPr bwMode="auto">
          <a:xfrm>
            <a:off x="2555875" y="5013325"/>
            <a:ext cx="792163" cy="144463"/>
          </a:xfrm>
          <a:prstGeom prst="parallelogram">
            <a:avLst>
              <a:gd name="adj" fmla="val 138458"/>
            </a:avLst>
          </a:prstGeom>
          <a:solidFill>
            <a:srgbClr val="00FFFF"/>
          </a:solidFill>
          <a:ln w="9525">
            <a:solidFill>
              <a:schemeClr val="tx1"/>
            </a:solidFill>
            <a:miter lim="800000"/>
            <a:headEnd/>
            <a:tailEnd/>
          </a:ln>
        </p:spPr>
        <p:txBody>
          <a:bodyPr wrap="none" anchor="ctr"/>
          <a:lstStyle/>
          <a:p>
            <a:endParaRPr lang="fr-FR"/>
          </a:p>
        </p:txBody>
      </p:sp>
      <p:sp>
        <p:nvSpPr>
          <p:cNvPr id="44078" name="AutoShape 47"/>
          <p:cNvSpPr>
            <a:spLocks noChangeArrowheads="1"/>
          </p:cNvSpPr>
          <p:nvPr/>
        </p:nvSpPr>
        <p:spPr bwMode="auto">
          <a:xfrm>
            <a:off x="2339975" y="5157788"/>
            <a:ext cx="792163" cy="144462"/>
          </a:xfrm>
          <a:prstGeom prst="parallelogram">
            <a:avLst>
              <a:gd name="adj" fmla="val 138459"/>
            </a:avLst>
          </a:prstGeom>
          <a:solidFill>
            <a:srgbClr val="CCFFCC"/>
          </a:solidFill>
          <a:ln w="9525">
            <a:solidFill>
              <a:schemeClr val="tx1"/>
            </a:solidFill>
            <a:miter lim="800000"/>
            <a:headEnd/>
            <a:tailEnd/>
          </a:ln>
        </p:spPr>
        <p:txBody>
          <a:bodyPr wrap="none" anchor="ctr"/>
          <a:lstStyle/>
          <a:p>
            <a:endParaRPr lang="fr-FR"/>
          </a:p>
        </p:txBody>
      </p:sp>
      <p:sp>
        <p:nvSpPr>
          <p:cNvPr id="44079" name="AutoShape 48"/>
          <p:cNvSpPr>
            <a:spLocks noChangeArrowheads="1"/>
          </p:cNvSpPr>
          <p:nvPr/>
        </p:nvSpPr>
        <p:spPr bwMode="auto">
          <a:xfrm>
            <a:off x="755650" y="4292600"/>
            <a:ext cx="1582738" cy="285750"/>
          </a:xfrm>
          <a:prstGeom prst="parallelogram">
            <a:avLst>
              <a:gd name="adj" fmla="val 138472"/>
            </a:avLst>
          </a:prstGeom>
          <a:solidFill>
            <a:srgbClr val="666699"/>
          </a:solidFill>
          <a:ln w="9525">
            <a:solidFill>
              <a:schemeClr val="tx1"/>
            </a:solidFill>
            <a:miter lim="800000"/>
            <a:headEnd/>
            <a:tailEnd/>
          </a:ln>
        </p:spPr>
        <p:txBody>
          <a:bodyPr wrap="none" anchor="ctr"/>
          <a:lstStyle/>
          <a:p>
            <a:endParaRPr lang="fr-FR"/>
          </a:p>
        </p:txBody>
      </p:sp>
      <p:sp>
        <p:nvSpPr>
          <p:cNvPr id="44080" name="AutoShape 49"/>
          <p:cNvSpPr>
            <a:spLocks noChangeArrowheads="1"/>
          </p:cNvSpPr>
          <p:nvPr/>
        </p:nvSpPr>
        <p:spPr bwMode="auto">
          <a:xfrm>
            <a:off x="755650" y="4292600"/>
            <a:ext cx="863600" cy="287338"/>
          </a:xfrm>
          <a:prstGeom prst="parallelogram">
            <a:avLst>
              <a:gd name="adj" fmla="val 137016"/>
            </a:avLst>
          </a:prstGeom>
          <a:solidFill>
            <a:srgbClr val="339966"/>
          </a:solidFill>
          <a:ln w="9525">
            <a:solidFill>
              <a:schemeClr val="tx1"/>
            </a:solidFill>
            <a:miter lim="800000"/>
            <a:headEnd/>
            <a:tailEnd/>
          </a:ln>
        </p:spPr>
        <p:txBody>
          <a:bodyPr wrap="none" anchor="ctr"/>
          <a:lstStyle/>
          <a:p>
            <a:endParaRPr lang="fr-FR"/>
          </a:p>
        </p:txBody>
      </p:sp>
      <p:sp>
        <p:nvSpPr>
          <p:cNvPr id="44081" name="AutoShape 50"/>
          <p:cNvSpPr>
            <a:spLocks noChangeArrowheads="1"/>
          </p:cNvSpPr>
          <p:nvPr/>
        </p:nvSpPr>
        <p:spPr bwMode="auto">
          <a:xfrm>
            <a:off x="1476375" y="4292600"/>
            <a:ext cx="865188" cy="144463"/>
          </a:xfrm>
          <a:prstGeom prst="parallelogram">
            <a:avLst>
              <a:gd name="adj" fmla="val 136250"/>
            </a:avLst>
          </a:prstGeom>
          <a:solidFill>
            <a:srgbClr val="CCFFCC"/>
          </a:solidFill>
          <a:ln w="9525">
            <a:solidFill>
              <a:schemeClr val="tx1"/>
            </a:solidFill>
            <a:miter lim="800000"/>
            <a:headEnd/>
            <a:tailEnd/>
          </a:ln>
        </p:spPr>
        <p:txBody>
          <a:bodyPr wrap="none" anchor="ctr"/>
          <a:lstStyle/>
          <a:p>
            <a:endParaRPr lang="fr-FR"/>
          </a:p>
        </p:txBody>
      </p:sp>
      <p:sp>
        <p:nvSpPr>
          <p:cNvPr id="44082" name="AutoShape 51"/>
          <p:cNvSpPr>
            <a:spLocks noChangeArrowheads="1"/>
          </p:cNvSpPr>
          <p:nvPr/>
        </p:nvSpPr>
        <p:spPr bwMode="auto">
          <a:xfrm>
            <a:off x="-107950" y="5013325"/>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44083" name="AutoShape 52"/>
          <p:cNvSpPr>
            <a:spLocks noChangeArrowheads="1"/>
          </p:cNvSpPr>
          <p:nvPr/>
        </p:nvSpPr>
        <p:spPr bwMode="auto">
          <a:xfrm>
            <a:off x="-107950" y="5013325"/>
            <a:ext cx="719138" cy="288925"/>
          </a:xfrm>
          <a:prstGeom prst="parallelogram">
            <a:avLst>
              <a:gd name="adj" fmla="val 136815"/>
            </a:avLst>
          </a:prstGeom>
          <a:solidFill>
            <a:srgbClr val="339966"/>
          </a:solidFill>
          <a:ln w="9525">
            <a:solidFill>
              <a:schemeClr val="tx1"/>
            </a:solidFill>
            <a:miter lim="800000"/>
            <a:headEnd/>
            <a:tailEnd/>
          </a:ln>
        </p:spPr>
        <p:txBody>
          <a:bodyPr wrap="none" anchor="ctr"/>
          <a:lstStyle/>
          <a:p>
            <a:endParaRPr lang="fr-FR"/>
          </a:p>
        </p:txBody>
      </p:sp>
      <p:sp>
        <p:nvSpPr>
          <p:cNvPr id="44084" name="AutoShape 53"/>
          <p:cNvSpPr>
            <a:spLocks noChangeArrowheads="1"/>
          </p:cNvSpPr>
          <p:nvPr/>
        </p:nvSpPr>
        <p:spPr bwMode="auto">
          <a:xfrm>
            <a:off x="179388" y="5013325"/>
            <a:ext cx="792162" cy="288925"/>
          </a:xfrm>
          <a:prstGeom prst="parallelogram">
            <a:avLst>
              <a:gd name="adj" fmla="val 139017"/>
            </a:avLst>
          </a:prstGeom>
          <a:solidFill>
            <a:srgbClr val="339966"/>
          </a:solidFill>
          <a:ln w="9525">
            <a:solidFill>
              <a:schemeClr val="tx1"/>
            </a:solidFill>
            <a:miter lim="800000"/>
            <a:headEnd/>
            <a:tailEnd/>
          </a:ln>
        </p:spPr>
        <p:txBody>
          <a:bodyPr wrap="none" anchor="ctr"/>
          <a:lstStyle/>
          <a:p>
            <a:endParaRPr lang="fr-FR"/>
          </a:p>
        </p:txBody>
      </p:sp>
      <p:sp>
        <p:nvSpPr>
          <p:cNvPr id="44085" name="AutoShape 54"/>
          <p:cNvSpPr>
            <a:spLocks noChangeArrowheads="1"/>
          </p:cNvSpPr>
          <p:nvPr/>
        </p:nvSpPr>
        <p:spPr bwMode="auto">
          <a:xfrm>
            <a:off x="1258888" y="3933825"/>
            <a:ext cx="1582737" cy="287338"/>
          </a:xfrm>
          <a:prstGeom prst="parallelogram">
            <a:avLst>
              <a:gd name="adj" fmla="val 137707"/>
            </a:avLst>
          </a:prstGeom>
          <a:solidFill>
            <a:srgbClr val="660066"/>
          </a:solidFill>
          <a:ln w="9525">
            <a:solidFill>
              <a:schemeClr val="tx1"/>
            </a:solidFill>
            <a:miter lim="800000"/>
            <a:headEnd/>
            <a:tailEnd/>
          </a:ln>
        </p:spPr>
        <p:txBody>
          <a:bodyPr wrap="none" anchor="ctr"/>
          <a:lstStyle/>
          <a:p>
            <a:endParaRPr lang="fr-FR"/>
          </a:p>
        </p:txBody>
      </p:sp>
      <p:sp>
        <p:nvSpPr>
          <p:cNvPr id="44086" name="AutoShape 55"/>
          <p:cNvSpPr>
            <a:spLocks noChangeArrowheads="1"/>
          </p:cNvSpPr>
          <p:nvPr/>
        </p:nvSpPr>
        <p:spPr bwMode="auto">
          <a:xfrm>
            <a:off x="1546225" y="3933825"/>
            <a:ext cx="1295400" cy="73025"/>
          </a:xfrm>
          <a:prstGeom prst="parallelogram">
            <a:avLst>
              <a:gd name="adj" fmla="val 138874"/>
            </a:avLst>
          </a:prstGeom>
          <a:solidFill>
            <a:srgbClr val="660066"/>
          </a:solidFill>
          <a:ln w="9525">
            <a:solidFill>
              <a:schemeClr val="tx1"/>
            </a:solidFill>
            <a:miter lim="800000"/>
            <a:headEnd/>
            <a:tailEnd/>
          </a:ln>
        </p:spPr>
        <p:txBody>
          <a:bodyPr wrap="none" anchor="ctr"/>
          <a:lstStyle/>
          <a:p>
            <a:endParaRPr lang="fr-FR"/>
          </a:p>
        </p:txBody>
      </p:sp>
      <p:sp>
        <p:nvSpPr>
          <p:cNvPr id="44087" name="AutoShape 56"/>
          <p:cNvSpPr>
            <a:spLocks noChangeArrowheads="1"/>
          </p:cNvSpPr>
          <p:nvPr/>
        </p:nvSpPr>
        <p:spPr bwMode="auto">
          <a:xfrm>
            <a:off x="1441450" y="4006850"/>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44088" name="AutoShape 57"/>
          <p:cNvSpPr>
            <a:spLocks noChangeArrowheads="1"/>
          </p:cNvSpPr>
          <p:nvPr/>
        </p:nvSpPr>
        <p:spPr bwMode="auto">
          <a:xfrm>
            <a:off x="1339850" y="4078288"/>
            <a:ext cx="1295400" cy="73025"/>
          </a:xfrm>
          <a:prstGeom prst="parallelogram">
            <a:avLst>
              <a:gd name="adj" fmla="val 138874"/>
            </a:avLst>
          </a:prstGeom>
          <a:solidFill>
            <a:srgbClr val="339966"/>
          </a:solidFill>
          <a:ln w="9525">
            <a:solidFill>
              <a:schemeClr val="tx1"/>
            </a:solidFill>
            <a:miter lim="800000"/>
            <a:headEnd/>
            <a:tailEnd/>
          </a:ln>
        </p:spPr>
        <p:txBody>
          <a:bodyPr wrap="none" anchor="ctr"/>
          <a:lstStyle/>
          <a:p>
            <a:endParaRPr lang="fr-FR"/>
          </a:p>
        </p:txBody>
      </p:sp>
      <p:sp>
        <p:nvSpPr>
          <p:cNvPr id="44089" name="AutoShape 58"/>
          <p:cNvSpPr>
            <a:spLocks noChangeArrowheads="1"/>
          </p:cNvSpPr>
          <p:nvPr/>
        </p:nvSpPr>
        <p:spPr bwMode="auto">
          <a:xfrm>
            <a:off x="323850" y="4652963"/>
            <a:ext cx="1582738" cy="287337"/>
          </a:xfrm>
          <a:prstGeom prst="parallelogram">
            <a:avLst>
              <a:gd name="adj" fmla="val 137707"/>
            </a:avLst>
          </a:prstGeom>
          <a:solidFill>
            <a:srgbClr val="808080"/>
          </a:solidFill>
          <a:ln w="9525">
            <a:solidFill>
              <a:schemeClr val="tx1"/>
            </a:solidFill>
            <a:miter lim="800000"/>
            <a:headEnd/>
            <a:tailEnd/>
          </a:ln>
        </p:spPr>
        <p:txBody>
          <a:bodyPr wrap="none" anchor="ctr"/>
          <a:lstStyle/>
          <a:p>
            <a:endParaRPr lang="fr-FR"/>
          </a:p>
        </p:txBody>
      </p:sp>
      <p:sp>
        <p:nvSpPr>
          <p:cNvPr id="44090" name="AutoShape 59"/>
          <p:cNvSpPr>
            <a:spLocks noChangeArrowheads="1"/>
          </p:cNvSpPr>
          <p:nvPr/>
        </p:nvSpPr>
        <p:spPr bwMode="auto">
          <a:xfrm>
            <a:off x="1403350" y="4797425"/>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44091" name="AutoShape 60"/>
          <p:cNvSpPr>
            <a:spLocks noChangeArrowheads="1"/>
          </p:cNvSpPr>
          <p:nvPr/>
        </p:nvSpPr>
        <p:spPr bwMode="auto">
          <a:xfrm>
            <a:off x="1187450" y="4652963"/>
            <a:ext cx="287338" cy="146050"/>
          </a:xfrm>
          <a:prstGeom prst="parallelogram">
            <a:avLst>
              <a:gd name="adj" fmla="val 129347"/>
            </a:avLst>
          </a:prstGeom>
          <a:solidFill>
            <a:srgbClr val="CCFFCC"/>
          </a:solidFill>
          <a:ln w="9525">
            <a:solidFill>
              <a:schemeClr val="tx1"/>
            </a:solidFill>
            <a:miter lim="800000"/>
            <a:headEnd/>
            <a:tailEnd/>
          </a:ln>
        </p:spPr>
        <p:txBody>
          <a:bodyPr wrap="none" anchor="ctr"/>
          <a:lstStyle/>
          <a:p>
            <a:endParaRPr lang="fr-FR"/>
          </a:p>
        </p:txBody>
      </p:sp>
      <p:sp>
        <p:nvSpPr>
          <p:cNvPr id="44092" name="AutoShape 61"/>
          <p:cNvSpPr>
            <a:spLocks noChangeArrowheads="1"/>
          </p:cNvSpPr>
          <p:nvPr/>
        </p:nvSpPr>
        <p:spPr bwMode="auto">
          <a:xfrm>
            <a:off x="684213" y="4797425"/>
            <a:ext cx="287337"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44093" name="AutoShape 62"/>
          <p:cNvSpPr>
            <a:spLocks noChangeArrowheads="1"/>
          </p:cNvSpPr>
          <p:nvPr/>
        </p:nvSpPr>
        <p:spPr bwMode="auto">
          <a:xfrm>
            <a:off x="539750" y="5013325"/>
            <a:ext cx="936625" cy="285750"/>
          </a:xfrm>
          <a:prstGeom prst="parallelogram">
            <a:avLst>
              <a:gd name="adj" fmla="val 140004"/>
            </a:avLst>
          </a:prstGeom>
          <a:solidFill>
            <a:srgbClr val="FFCC00"/>
          </a:solidFill>
          <a:ln w="9525">
            <a:solidFill>
              <a:schemeClr val="tx1"/>
            </a:solidFill>
            <a:miter lim="800000"/>
            <a:headEnd/>
            <a:tailEnd/>
          </a:ln>
        </p:spPr>
        <p:txBody>
          <a:bodyPr wrap="none" anchor="ctr"/>
          <a:lstStyle/>
          <a:p>
            <a:endParaRPr lang="fr-FR"/>
          </a:p>
        </p:txBody>
      </p:sp>
      <p:pic>
        <p:nvPicPr>
          <p:cNvPr id="44094" name="Picture 63" descr="batiments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45100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95" name="AutoShape 64"/>
          <p:cNvSpPr>
            <a:spLocks noChangeArrowheads="1"/>
          </p:cNvSpPr>
          <p:nvPr/>
        </p:nvSpPr>
        <p:spPr bwMode="auto">
          <a:xfrm>
            <a:off x="3708400" y="3573463"/>
            <a:ext cx="865188" cy="144462"/>
          </a:xfrm>
          <a:prstGeom prst="parallelogram">
            <a:avLst>
              <a:gd name="adj" fmla="val 136251"/>
            </a:avLst>
          </a:prstGeom>
          <a:solidFill>
            <a:srgbClr val="66FFCC"/>
          </a:solidFill>
          <a:ln w="9525">
            <a:solidFill>
              <a:schemeClr val="tx1"/>
            </a:solidFill>
            <a:miter lim="800000"/>
            <a:headEnd/>
            <a:tailEnd/>
          </a:ln>
        </p:spPr>
        <p:txBody>
          <a:bodyPr wrap="none" anchor="ctr"/>
          <a:lstStyle/>
          <a:p>
            <a:endParaRPr lang="fr-FR"/>
          </a:p>
        </p:txBody>
      </p:sp>
      <p:sp>
        <p:nvSpPr>
          <p:cNvPr id="44096" name="AutoShape 65"/>
          <p:cNvSpPr>
            <a:spLocks noChangeArrowheads="1"/>
          </p:cNvSpPr>
          <p:nvPr/>
        </p:nvSpPr>
        <p:spPr bwMode="auto">
          <a:xfrm>
            <a:off x="3709988" y="3933825"/>
            <a:ext cx="719137" cy="288925"/>
          </a:xfrm>
          <a:prstGeom prst="parallelogram">
            <a:avLst>
              <a:gd name="adj" fmla="val 136815"/>
            </a:avLst>
          </a:prstGeom>
          <a:solidFill>
            <a:srgbClr val="CCFF33"/>
          </a:solidFill>
          <a:ln w="9525">
            <a:solidFill>
              <a:schemeClr val="tx1"/>
            </a:solidFill>
            <a:miter lim="800000"/>
            <a:headEnd/>
            <a:tailEnd/>
          </a:ln>
        </p:spPr>
        <p:txBody>
          <a:bodyPr wrap="none" anchor="ctr"/>
          <a:lstStyle/>
          <a:p>
            <a:endParaRPr lang="fr-FR"/>
          </a:p>
        </p:txBody>
      </p:sp>
      <p:sp>
        <p:nvSpPr>
          <p:cNvPr id="44097" name="AutoShape 66"/>
          <p:cNvSpPr>
            <a:spLocks noChangeArrowheads="1"/>
          </p:cNvSpPr>
          <p:nvPr/>
        </p:nvSpPr>
        <p:spPr bwMode="auto">
          <a:xfrm>
            <a:off x="3997325" y="3933825"/>
            <a:ext cx="792163" cy="288925"/>
          </a:xfrm>
          <a:prstGeom prst="parallelogram">
            <a:avLst>
              <a:gd name="adj" fmla="val 139017"/>
            </a:avLst>
          </a:prstGeom>
          <a:solidFill>
            <a:srgbClr val="800000"/>
          </a:solidFill>
          <a:ln w="9525">
            <a:solidFill>
              <a:schemeClr val="tx1"/>
            </a:solidFill>
            <a:miter lim="800000"/>
            <a:headEnd/>
            <a:tailEnd/>
          </a:ln>
        </p:spPr>
        <p:txBody>
          <a:bodyPr wrap="none" anchor="ctr"/>
          <a:lstStyle/>
          <a:p>
            <a:endParaRPr lang="fr-FR"/>
          </a:p>
        </p:txBody>
      </p:sp>
      <p:sp>
        <p:nvSpPr>
          <p:cNvPr id="44098" name="AutoShape 67"/>
          <p:cNvSpPr>
            <a:spLocks noChangeArrowheads="1"/>
          </p:cNvSpPr>
          <p:nvPr/>
        </p:nvSpPr>
        <p:spPr bwMode="auto">
          <a:xfrm>
            <a:off x="2484438" y="3933825"/>
            <a:ext cx="1582737" cy="287338"/>
          </a:xfrm>
          <a:prstGeom prst="parallelogram">
            <a:avLst>
              <a:gd name="adj" fmla="val 137707"/>
            </a:avLst>
          </a:prstGeom>
          <a:solidFill>
            <a:srgbClr val="FFCC99"/>
          </a:solidFill>
          <a:ln w="9525">
            <a:solidFill>
              <a:schemeClr val="tx1"/>
            </a:solidFill>
            <a:miter lim="800000"/>
            <a:headEnd/>
            <a:tailEnd/>
          </a:ln>
        </p:spPr>
        <p:txBody>
          <a:bodyPr wrap="none" anchor="ctr"/>
          <a:lstStyle/>
          <a:p>
            <a:endParaRPr lang="fr-FR"/>
          </a:p>
        </p:txBody>
      </p:sp>
      <p:sp>
        <p:nvSpPr>
          <p:cNvPr id="44099" name="AutoShape 68"/>
          <p:cNvSpPr>
            <a:spLocks noChangeArrowheads="1"/>
          </p:cNvSpPr>
          <p:nvPr/>
        </p:nvSpPr>
        <p:spPr bwMode="auto">
          <a:xfrm>
            <a:off x="3563938" y="4078288"/>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sp>
        <p:nvSpPr>
          <p:cNvPr id="44100" name="AutoShape 69"/>
          <p:cNvSpPr>
            <a:spLocks noChangeArrowheads="1"/>
          </p:cNvSpPr>
          <p:nvPr/>
        </p:nvSpPr>
        <p:spPr bwMode="auto">
          <a:xfrm>
            <a:off x="2844800" y="4078288"/>
            <a:ext cx="287338" cy="146050"/>
          </a:xfrm>
          <a:prstGeom prst="parallelogram">
            <a:avLst>
              <a:gd name="adj" fmla="val 129347"/>
            </a:avLst>
          </a:prstGeom>
          <a:solidFill>
            <a:srgbClr val="339966"/>
          </a:solidFill>
          <a:ln w="9525">
            <a:solidFill>
              <a:schemeClr val="tx1"/>
            </a:solidFill>
            <a:miter lim="800000"/>
            <a:headEnd/>
            <a:tailEnd/>
          </a:ln>
        </p:spPr>
        <p:txBody>
          <a:bodyPr wrap="none" anchor="ctr"/>
          <a:lstStyle/>
          <a:p>
            <a:endParaRPr lang="fr-FR"/>
          </a:p>
        </p:txBody>
      </p:sp>
      <p:sp>
        <p:nvSpPr>
          <p:cNvPr id="44101" name="AutoShape 70"/>
          <p:cNvSpPr>
            <a:spLocks noChangeArrowheads="1"/>
          </p:cNvSpPr>
          <p:nvPr/>
        </p:nvSpPr>
        <p:spPr bwMode="auto">
          <a:xfrm>
            <a:off x="4356100" y="3933825"/>
            <a:ext cx="936625" cy="285750"/>
          </a:xfrm>
          <a:prstGeom prst="parallelogram">
            <a:avLst>
              <a:gd name="adj" fmla="val 140004"/>
            </a:avLst>
          </a:prstGeom>
          <a:solidFill>
            <a:srgbClr val="808000"/>
          </a:solidFill>
          <a:ln w="9525">
            <a:solidFill>
              <a:schemeClr val="tx1"/>
            </a:solidFill>
            <a:miter lim="800000"/>
            <a:headEnd/>
            <a:tailEnd/>
          </a:ln>
        </p:spPr>
        <p:txBody>
          <a:bodyPr wrap="none" anchor="ctr"/>
          <a:lstStyle/>
          <a:p>
            <a:endParaRPr lang="fr-FR"/>
          </a:p>
        </p:txBody>
      </p:sp>
      <p:sp>
        <p:nvSpPr>
          <p:cNvPr id="44102" name="AutoShape 71"/>
          <p:cNvSpPr>
            <a:spLocks noChangeArrowheads="1"/>
          </p:cNvSpPr>
          <p:nvPr/>
        </p:nvSpPr>
        <p:spPr bwMode="auto">
          <a:xfrm>
            <a:off x="2987675" y="3573463"/>
            <a:ext cx="863600" cy="287337"/>
          </a:xfrm>
          <a:prstGeom prst="parallelogram">
            <a:avLst>
              <a:gd name="adj" fmla="val 137016"/>
            </a:avLst>
          </a:prstGeom>
          <a:solidFill>
            <a:srgbClr val="66FFCC"/>
          </a:solidFill>
          <a:ln w="9525">
            <a:solidFill>
              <a:schemeClr val="tx1"/>
            </a:solidFill>
            <a:miter lim="800000"/>
            <a:headEnd/>
            <a:tailEnd/>
          </a:ln>
        </p:spPr>
        <p:txBody>
          <a:bodyPr wrap="none" anchor="ctr"/>
          <a:lstStyle/>
          <a:p>
            <a:endParaRPr lang="fr-FR"/>
          </a:p>
        </p:txBody>
      </p:sp>
      <p:sp>
        <p:nvSpPr>
          <p:cNvPr id="44103" name="AutoShape 72"/>
          <p:cNvSpPr>
            <a:spLocks noChangeArrowheads="1"/>
          </p:cNvSpPr>
          <p:nvPr/>
        </p:nvSpPr>
        <p:spPr bwMode="auto">
          <a:xfrm>
            <a:off x="3348038" y="3933825"/>
            <a:ext cx="287337" cy="146050"/>
          </a:xfrm>
          <a:prstGeom prst="parallelogram">
            <a:avLst>
              <a:gd name="adj" fmla="val 129347"/>
            </a:avLst>
          </a:prstGeom>
          <a:solidFill>
            <a:srgbClr val="CCFF33"/>
          </a:solidFill>
          <a:ln w="9525">
            <a:solidFill>
              <a:schemeClr val="tx1"/>
            </a:solidFill>
            <a:miter lim="800000"/>
            <a:headEnd/>
            <a:tailEnd/>
          </a:ln>
        </p:spPr>
        <p:txBody>
          <a:bodyPr wrap="none" anchor="ctr"/>
          <a:lstStyle/>
          <a:p>
            <a:endParaRPr lang="fr-FR"/>
          </a:p>
        </p:txBody>
      </p:sp>
      <p:pic>
        <p:nvPicPr>
          <p:cNvPr id="44104" name="Picture 73" descr="batiments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3213100"/>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05" name="AutoShape 87"/>
          <p:cNvSpPr>
            <a:spLocks noChangeArrowheads="1"/>
          </p:cNvSpPr>
          <p:nvPr/>
        </p:nvSpPr>
        <p:spPr bwMode="auto">
          <a:xfrm>
            <a:off x="-3421063" y="1557338"/>
            <a:ext cx="9396413" cy="2735262"/>
          </a:xfrm>
          <a:prstGeom prst="parallelogram">
            <a:avLst>
              <a:gd name="adj" fmla="val 128553"/>
            </a:avLst>
          </a:prstGeom>
          <a:solidFill>
            <a:srgbClr val="8080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44106" name="AutoShape 88"/>
          <p:cNvSpPr>
            <a:spLocks noChangeArrowheads="1"/>
          </p:cNvSpPr>
          <p:nvPr/>
        </p:nvSpPr>
        <p:spPr bwMode="auto">
          <a:xfrm>
            <a:off x="1403350" y="4221163"/>
            <a:ext cx="11664950" cy="2736850"/>
          </a:xfrm>
          <a:prstGeom prst="parallelogram">
            <a:avLst>
              <a:gd name="adj" fmla="val 127846"/>
            </a:avLst>
          </a:prstGeom>
          <a:solidFill>
            <a:srgbClr val="9933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44107" name="AutoShape 89"/>
          <p:cNvSpPr>
            <a:spLocks noChangeArrowheads="1"/>
          </p:cNvSpPr>
          <p:nvPr/>
        </p:nvSpPr>
        <p:spPr bwMode="auto">
          <a:xfrm>
            <a:off x="2411413" y="1557338"/>
            <a:ext cx="11304587" cy="2736850"/>
          </a:xfrm>
          <a:prstGeom prst="parallelogram">
            <a:avLst>
              <a:gd name="adj" fmla="val 130283"/>
            </a:avLst>
          </a:prstGeom>
          <a:solidFill>
            <a:srgbClr val="666699">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44108" name="AutoShape 90"/>
          <p:cNvSpPr>
            <a:spLocks noChangeArrowheads="1"/>
          </p:cNvSpPr>
          <p:nvPr/>
        </p:nvSpPr>
        <p:spPr bwMode="auto">
          <a:xfrm>
            <a:off x="-4833938" y="4292600"/>
            <a:ext cx="9667876" cy="2665413"/>
          </a:xfrm>
          <a:prstGeom prst="parallelogram">
            <a:avLst>
              <a:gd name="adj" fmla="val 123810"/>
            </a:avLst>
          </a:prstGeom>
          <a:solidFill>
            <a:srgbClr val="8080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pic>
        <p:nvPicPr>
          <p:cNvPr id="44109" name="Picture 91" descr="élu_mar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373688"/>
            <a:ext cx="79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80" name="Picture 92" descr="élu_vrai"/>
          <p:cNvPicPr preferRelativeResize="0">
            <a:picLocks noChangeAspect="1" noChangeArrowheads="1"/>
          </p:cNvPicPr>
          <p:nvPr/>
        </p:nvPicPr>
        <p:blipFill>
          <a:blip r:embed="rId5"/>
          <a:srcRect/>
          <a:stretch>
            <a:fillRect/>
          </a:stretch>
        </p:blipFill>
        <p:spPr bwMode="auto">
          <a:xfrm>
            <a:off x="7380288" y="1701801"/>
            <a:ext cx="781051" cy="1068388"/>
          </a:xfrm>
          <a:prstGeom prst="rect">
            <a:avLst/>
          </a:prstGeom>
          <a:blipFill dpi="0" rotWithShape="1">
            <a:blip r:embed="rId6"/>
            <a:srcRect/>
            <a:stretch>
              <a:fillRect r="-278234"/>
            </a:stretch>
          </a:blipFill>
        </p:spPr>
      </p:pic>
      <p:pic>
        <p:nvPicPr>
          <p:cNvPr id="37981" name="Picture 93" descr="élu_kaki"/>
          <p:cNvPicPr preferRelativeResize="0">
            <a:picLocks noChangeAspect="1" noChangeArrowheads="1"/>
          </p:cNvPicPr>
          <p:nvPr/>
        </p:nvPicPr>
        <p:blipFill>
          <a:blip r:embed="rId7"/>
          <a:srcRect/>
          <a:stretch>
            <a:fillRect/>
          </a:stretch>
        </p:blipFill>
        <p:spPr bwMode="auto">
          <a:xfrm>
            <a:off x="1403351" y="1989138"/>
            <a:ext cx="790575" cy="1079500"/>
          </a:xfrm>
          <a:prstGeom prst="rect">
            <a:avLst/>
          </a:prstGeom>
          <a:blipFill dpi="0" rotWithShape="1">
            <a:blip r:embed="rId6"/>
            <a:srcRect/>
            <a:stretch>
              <a:fillRect r="-277564"/>
            </a:stretch>
          </a:blipFill>
        </p:spPr>
      </p:pic>
      <p:sp>
        <p:nvSpPr>
          <p:cNvPr id="44112" name="Line 94"/>
          <p:cNvSpPr>
            <a:spLocks noChangeShapeType="1"/>
          </p:cNvSpPr>
          <p:nvPr/>
        </p:nvSpPr>
        <p:spPr bwMode="auto">
          <a:xfrm flipH="1">
            <a:off x="2411413" y="1557338"/>
            <a:ext cx="3600450" cy="2735262"/>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113" name="Line 95" descr="céréales"/>
          <p:cNvSpPr>
            <a:spLocks noChangeShapeType="1"/>
          </p:cNvSpPr>
          <p:nvPr/>
        </p:nvSpPr>
        <p:spPr bwMode="auto">
          <a:xfrm flipH="1">
            <a:off x="2411413" y="4221163"/>
            <a:ext cx="6732587" cy="71437"/>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114" name="Line 96" descr="céréales"/>
          <p:cNvSpPr>
            <a:spLocks noChangeShapeType="1"/>
          </p:cNvSpPr>
          <p:nvPr/>
        </p:nvSpPr>
        <p:spPr bwMode="auto">
          <a:xfrm flipH="1">
            <a:off x="1403350" y="4292600"/>
            <a:ext cx="3455988" cy="2665413"/>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4115" name="Picture 80" descr="proprio_bleu"/>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4510088"/>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6" name="Picture 81" descr="proprio_BLEU MARIN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46529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7" name="Picture 85" descr="proprio_jauneorangé"/>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4581525"/>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8" name="Picture 86" descr="proprio_gris"/>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42211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9" name="Picture 37" descr="agri_ver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6449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0" name="Picture 83" descr="proprio_violet_foncé"/>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33575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1" name="Picture 84" descr="proprio_violet_gris_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393382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2" name="Picture 82" descr="proprio_vert_ciari"/>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3789363"/>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3" name="Picture 74" descr="proprio_chai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35734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4" name="Picture 75" descr="proprio_vert_pâle"/>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35004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5" name="Picture 76" descr="proprio_marron"/>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35004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6" name="Picture 77" descr="proprio_kaki"/>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5004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7" name="Picture 78" descr="proprio_vert_pâl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3068638"/>
            <a:ext cx="6111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28" name="Picture 79" descr="proprio_frambois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46529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29" name="Text Box 97"/>
          <p:cNvSpPr txBox="1">
            <a:spLocks noChangeArrowheads="1"/>
          </p:cNvSpPr>
          <p:nvPr/>
        </p:nvSpPr>
        <p:spPr bwMode="auto">
          <a:xfrm>
            <a:off x="2700338" y="1917700"/>
            <a:ext cx="165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POS/PLU n°1</a:t>
            </a:r>
          </a:p>
        </p:txBody>
      </p:sp>
      <p:sp>
        <p:nvSpPr>
          <p:cNvPr id="44130" name="Text Box 98"/>
          <p:cNvSpPr txBox="1">
            <a:spLocks noChangeArrowheads="1"/>
          </p:cNvSpPr>
          <p:nvPr/>
        </p:nvSpPr>
        <p:spPr bwMode="auto">
          <a:xfrm>
            <a:off x="5508625" y="213360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POS/PLU n°2</a:t>
            </a:r>
          </a:p>
        </p:txBody>
      </p:sp>
      <p:sp>
        <p:nvSpPr>
          <p:cNvPr id="44131" name="Text Box 99"/>
          <p:cNvSpPr txBox="1">
            <a:spLocks noChangeArrowheads="1"/>
          </p:cNvSpPr>
          <p:nvPr/>
        </p:nvSpPr>
        <p:spPr bwMode="auto">
          <a:xfrm>
            <a:off x="4067175" y="5876925"/>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POS/PLU n°3</a:t>
            </a:r>
          </a:p>
        </p:txBody>
      </p:sp>
      <p:sp>
        <p:nvSpPr>
          <p:cNvPr id="102" name="Rectangle 54"/>
          <p:cNvSpPr>
            <a:spLocks noChangeArrowheads="1"/>
          </p:cNvSpPr>
          <p:nvPr/>
        </p:nvSpPr>
        <p:spPr bwMode="auto">
          <a:xfrm>
            <a:off x="1079500" y="153988"/>
            <a:ext cx="6624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fr-FR" sz="2400" dirty="0">
              <a:latin typeface="+mn-lt"/>
            </a:endParaRPr>
          </a:p>
        </p:txBody>
      </p:sp>
      <p:sp>
        <p:nvSpPr>
          <p:cNvPr id="104"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413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C26B12-7DC8-43C8-8895-8F40C2AB3A52}" type="slidenum">
              <a:rPr lang="fr-FR" smtClean="0"/>
              <a:pPr eaLnBrk="1" hangingPunct="1"/>
              <a:t>42</a:t>
            </a:fld>
            <a:endParaRPr lang="fr-F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90"/>
          <p:cNvSpPr>
            <a:spLocks noChangeArrowheads="1"/>
          </p:cNvSpPr>
          <p:nvPr/>
        </p:nvSpPr>
        <p:spPr bwMode="auto">
          <a:xfrm>
            <a:off x="-4833938" y="4292600"/>
            <a:ext cx="9667876" cy="2665413"/>
          </a:xfrm>
          <a:prstGeom prst="parallelogram">
            <a:avLst>
              <a:gd name="adj" fmla="val 123810"/>
            </a:avLst>
          </a:prstGeom>
          <a:solidFill>
            <a:srgbClr val="8080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latin typeface="Times New Roman" pitchFamily="18" charset="0"/>
            </a:endParaRPr>
          </a:p>
        </p:txBody>
      </p:sp>
      <p:sp>
        <p:nvSpPr>
          <p:cNvPr id="45059" name="AutoShape 87"/>
          <p:cNvSpPr>
            <a:spLocks noChangeArrowheads="1"/>
          </p:cNvSpPr>
          <p:nvPr/>
        </p:nvSpPr>
        <p:spPr bwMode="auto">
          <a:xfrm>
            <a:off x="-3421063" y="1557338"/>
            <a:ext cx="9396413" cy="2735262"/>
          </a:xfrm>
          <a:prstGeom prst="parallelogram">
            <a:avLst>
              <a:gd name="adj" fmla="val 128553"/>
            </a:avLst>
          </a:prstGeom>
          <a:solidFill>
            <a:srgbClr val="8080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latin typeface="Times New Roman" pitchFamily="18" charset="0"/>
            </a:endParaRPr>
          </a:p>
        </p:txBody>
      </p:sp>
      <p:sp>
        <p:nvSpPr>
          <p:cNvPr id="45060" name="AutoShape 88"/>
          <p:cNvSpPr>
            <a:spLocks noChangeArrowheads="1"/>
          </p:cNvSpPr>
          <p:nvPr/>
        </p:nvSpPr>
        <p:spPr bwMode="auto">
          <a:xfrm>
            <a:off x="1403350" y="4221163"/>
            <a:ext cx="11664950" cy="2736850"/>
          </a:xfrm>
          <a:prstGeom prst="parallelogram">
            <a:avLst>
              <a:gd name="adj" fmla="val 127846"/>
            </a:avLst>
          </a:prstGeom>
          <a:solidFill>
            <a:srgbClr val="9933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atin typeface="Times New Roman" pitchFamily="18" charset="0"/>
            </a:endParaRPr>
          </a:p>
        </p:txBody>
      </p:sp>
      <p:sp>
        <p:nvSpPr>
          <p:cNvPr id="45061" name="AutoShape 89"/>
          <p:cNvSpPr>
            <a:spLocks noChangeArrowheads="1"/>
          </p:cNvSpPr>
          <p:nvPr/>
        </p:nvSpPr>
        <p:spPr bwMode="auto">
          <a:xfrm>
            <a:off x="2411413" y="1557338"/>
            <a:ext cx="11304587" cy="2736850"/>
          </a:xfrm>
          <a:prstGeom prst="parallelogram">
            <a:avLst>
              <a:gd name="adj" fmla="val 130283"/>
            </a:avLst>
          </a:prstGeom>
          <a:solidFill>
            <a:srgbClr val="666699">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atin typeface="Times New Roman" pitchFamily="18" charset="0"/>
            </a:endParaRPr>
          </a:p>
        </p:txBody>
      </p:sp>
      <p:sp>
        <p:nvSpPr>
          <p:cNvPr id="45062" name="AutoShape 2"/>
          <p:cNvSpPr>
            <a:spLocks noChangeArrowheads="1"/>
          </p:cNvSpPr>
          <p:nvPr/>
        </p:nvSpPr>
        <p:spPr bwMode="auto">
          <a:xfrm>
            <a:off x="3924300" y="28543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3" name="AutoShape 3"/>
          <p:cNvSpPr>
            <a:spLocks noChangeArrowheads="1"/>
          </p:cNvSpPr>
          <p:nvPr/>
        </p:nvSpPr>
        <p:spPr bwMode="auto">
          <a:xfrm>
            <a:off x="5148263" y="28543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4" name="AutoShape 4"/>
          <p:cNvSpPr>
            <a:spLocks noChangeArrowheads="1"/>
          </p:cNvSpPr>
          <p:nvPr/>
        </p:nvSpPr>
        <p:spPr bwMode="auto">
          <a:xfrm>
            <a:off x="6372225" y="28543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5" name="AutoShape 5"/>
          <p:cNvSpPr>
            <a:spLocks noChangeArrowheads="1"/>
          </p:cNvSpPr>
          <p:nvPr/>
        </p:nvSpPr>
        <p:spPr bwMode="auto">
          <a:xfrm>
            <a:off x="7594600" y="28527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6" name="AutoShape 6"/>
          <p:cNvSpPr>
            <a:spLocks noChangeArrowheads="1"/>
          </p:cNvSpPr>
          <p:nvPr/>
        </p:nvSpPr>
        <p:spPr bwMode="auto">
          <a:xfrm>
            <a:off x="3492500" y="321468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7" name="AutoShape 7"/>
          <p:cNvSpPr>
            <a:spLocks noChangeArrowheads="1"/>
          </p:cNvSpPr>
          <p:nvPr/>
        </p:nvSpPr>
        <p:spPr bwMode="auto">
          <a:xfrm>
            <a:off x="4716463" y="32146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8" name="AutoShape 8"/>
          <p:cNvSpPr>
            <a:spLocks noChangeArrowheads="1"/>
          </p:cNvSpPr>
          <p:nvPr/>
        </p:nvSpPr>
        <p:spPr bwMode="auto">
          <a:xfrm>
            <a:off x="5940425" y="32146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69" name="AutoShape 9"/>
          <p:cNvSpPr>
            <a:spLocks noChangeArrowheads="1"/>
          </p:cNvSpPr>
          <p:nvPr/>
        </p:nvSpPr>
        <p:spPr bwMode="auto">
          <a:xfrm>
            <a:off x="7164388" y="32146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0" name="AutoShape 10"/>
          <p:cNvSpPr>
            <a:spLocks noChangeArrowheads="1"/>
          </p:cNvSpPr>
          <p:nvPr/>
        </p:nvSpPr>
        <p:spPr bwMode="auto">
          <a:xfrm>
            <a:off x="2989263" y="3576638"/>
            <a:ext cx="1582737" cy="287337"/>
          </a:xfrm>
          <a:prstGeom prst="parallelogram">
            <a:avLst>
              <a:gd name="adj" fmla="val 13770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1" name="AutoShape 11"/>
          <p:cNvSpPr>
            <a:spLocks noChangeArrowheads="1"/>
          </p:cNvSpPr>
          <p:nvPr/>
        </p:nvSpPr>
        <p:spPr bwMode="auto">
          <a:xfrm>
            <a:off x="4213225" y="35766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2" name="AutoShape 12"/>
          <p:cNvSpPr>
            <a:spLocks noChangeArrowheads="1"/>
          </p:cNvSpPr>
          <p:nvPr/>
        </p:nvSpPr>
        <p:spPr bwMode="auto">
          <a:xfrm>
            <a:off x="5437188" y="35750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3" name="AutoShape 13"/>
          <p:cNvSpPr>
            <a:spLocks noChangeArrowheads="1"/>
          </p:cNvSpPr>
          <p:nvPr/>
        </p:nvSpPr>
        <p:spPr bwMode="auto">
          <a:xfrm>
            <a:off x="6659563" y="35766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4" name="AutoShape 14"/>
          <p:cNvSpPr>
            <a:spLocks noChangeArrowheads="1"/>
          </p:cNvSpPr>
          <p:nvPr/>
        </p:nvSpPr>
        <p:spPr bwMode="auto">
          <a:xfrm>
            <a:off x="2484438" y="393541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5" name="AutoShape 15"/>
          <p:cNvSpPr>
            <a:spLocks noChangeArrowheads="1"/>
          </p:cNvSpPr>
          <p:nvPr/>
        </p:nvSpPr>
        <p:spPr bwMode="auto">
          <a:xfrm>
            <a:off x="3709988" y="393541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6" name="AutoShape 16"/>
          <p:cNvSpPr>
            <a:spLocks noChangeArrowheads="1"/>
          </p:cNvSpPr>
          <p:nvPr/>
        </p:nvSpPr>
        <p:spPr bwMode="auto">
          <a:xfrm>
            <a:off x="4932363" y="39354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7" name="AutoShape 17"/>
          <p:cNvSpPr>
            <a:spLocks noChangeArrowheads="1"/>
          </p:cNvSpPr>
          <p:nvPr/>
        </p:nvSpPr>
        <p:spPr bwMode="auto">
          <a:xfrm>
            <a:off x="6156325" y="39354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8" name="AutoShape 18"/>
          <p:cNvSpPr>
            <a:spLocks noChangeArrowheads="1"/>
          </p:cNvSpPr>
          <p:nvPr/>
        </p:nvSpPr>
        <p:spPr bwMode="auto">
          <a:xfrm>
            <a:off x="2700338" y="28527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79" name="AutoShape 19"/>
          <p:cNvSpPr>
            <a:spLocks noChangeArrowheads="1"/>
          </p:cNvSpPr>
          <p:nvPr/>
        </p:nvSpPr>
        <p:spPr bwMode="auto">
          <a:xfrm>
            <a:off x="2268538" y="32131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0" name="AutoShape 20"/>
          <p:cNvSpPr>
            <a:spLocks noChangeArrowheads="1"/>
          </p:cNvSpPr>
          <p:nvPr/>
        </p:nvSpPr>
        <p:spPr bwMode="auto">
          <a:xfrm>
            <a:off x="1765300" y="35750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1" name="AutoShape 21"/>
          <p:cNvSpPr>
            <a:spLocks noChangeArrowheads="1"/>
          </p:cNvSpPr>
          <p:nvPr/>
        </p:nvSpPr>
        <p:spPr bwMode="auto">
          <a:xfrm>
            <a:off x="1262063" y="3935413"/>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2" name="AutoShape 22"/>
          <p:cNvSpPr>
            <a:spLocks noChangeArrowheads="1"/>
          </p:cNvSpPr>
          <p:nvPr/>
        </p:nvSpPr>
        <p:spPr bwMode="auto">
          <a:xfrm>
            <a:off x="757238" y="4294188"/>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3" name="AutoShape 23"/>
          <p:cNvSpPr>
            <a:spLocks noChangeArrowheads="1"/>
          </p:cNvSpPr>
          <p:nvPr/>
        </p:nvSpPr>
        <p:spPr bwMode="auto">
          <a:xfrm>
            <a:off x="1981200" y="42941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4" name="AutoShape 24"/>
          <p:cNvSpPr>
            <a:spLocks noChangeArrowheads="1"/>
          </p:cNvSpPr>
          <p:nvPr/>
        </p:nvSpPr>
        <p:spPr bwMode="auto">
          <a:xfrm>
            <a:off x="3205163" y="42926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5" name="AutoShape 25"/>
          <p:cNvSpPr>
            <a:spLocks noChangeArrowheads="1"/>
          </p:cNvSpPr>
          <p:nvPr/>
        </p:nvSpPr>
        <p:spPr bwMode="auto">
          <a:xfrm>
            <a:off x="4429125" y="42926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6" name="AutoShape 26"/>
          <p:cNvSpPr>
            <a:spLocks noChangeArrowheads="1"/>
          </p:cNvSpPr>
          <p:nvPr/>
        </p:nvSpPr>
        <p:spPr bwMode="auto">
          <a:xfrm>
            <a:off x="5653088" y="42941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7" name="AutoShape 27"/>
          <p:cNvSpPr>
            <a:spLocks noChangeArrowheads="1"/>
          </p:cNvSpPr>
          <p:nvPr/>
        </p:nvSpPr>
        <p:spPr bwMode="auto">
          <a:xfrm>
            <a:off x="1547813" y="4651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8" name="AutoShape 28"/>
          <p:cNvSpPr>
            <a:spLocks noChangeArrowheads="1"/>
          </p:cNvSpPr>
          <p:nvPr/>
        </p:nvSpPr>
        <p:spPr bwMode="auto">
          <a:xfrm>
            <a:off x="2771775" y="4651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89" name="AutoShape 29"/>
          <p:cNvSpPr>
            <a:spLocks noChangeArrowheads="1"/>
          </p:cNvSpPr>
          <p:nvPr/>
        </p:nvSpPr>
        <p:spPr bwMode="auto">
          <a:xfrm>
            <a:off x="3995738" y="4651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0" name="AutoShape 30"/>
          <p:cNvSpPr>
            <a:spLocks noChangeArrowheads="1"/>
          </p:cNvSpPr>
          <p:nvPr/>
        </p:nvSpPr>
        <p:spPr bwMode="auto">
          <a:xfrm>
            <a:off x="5219700" y="4651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1" name="AutoShape 31"/>
          <p:cNvSpPr>
            <a:spLocks noChangeArrowheads="1"/>
          </p:cNvSpPr>
          <p:nvPr/>
        </p:nvSpPr>
        <p:spPr bwMode="auto">
          <a:xfrm>
            <a:off x="1116013" y="5011738"/>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2" name="AutoShape 32"/>
          <p:cNvSpPr>
            <a:spLocks noChangeArrowheads="1"/>
          </p:cNvSpPr>
          <p:nvPr/>
        </p:nvSpPr>
        <p:spPr bwMode="auto">
          <a:xfrm>
            <a:off x="2339975" y="501173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3" name="AutoShape 33"/>
          <p:cNvSpPr>
            <a:spLocks noChangeArrowheads="1"/>
          </p:cNvSpPr>
          <p:nvPr/>
        </p:nvSpPr>
        <p:spPr bwMode="auto">
          <a:xfrm>
            <a:off x="3563938" y="5011738"/>
            <a:ext cx="1582737"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4" name="AutoShape 34"/>
          <p:cNvSpPr>
            <a:spLocks noChangeArrowheads="1"/>
          </p:cNvSpPr>
          <p:nvPr/>
        </p:nvSpPr>
        <p:spPr bwMode="auto">
          <a:xfrm>
            <a:off x="4787900" y="501173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5" name="AutoShape 35"/>
          <p:cNvSpPr>
            <a:spLocks noChangeArrowheads="1"/>
          </p:cNvSpPr>
          <p:nvPr/>
        </p:nvSpPr>
        <p:spPr bwMode="auto">
          <a:xfrm>
            <a:off x="323850" y="46497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6" name="AutoShape 36"/>
          <p:cNvSpPr>
            <a:spLocks noChangeArrowheads="1"/>
          </p:cNvSpPr>
          <p:nvPr/>
        </p:nvSpPr>
        <p:spPr bwMode="auto">
          <a:xfrm>
            <a:off x="-107950" y="5010150"/>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7" name="AutoShape 39"/>
          <p:cNvSpPr>
            <a:spLocks noChangeArrowheads="1"/>
          </p:cNvSpPr>
          <p:nvPr/>
        </p:nvSpPr>
        <p:spPr bwMode="auto">
          <a:xfrm>
            <a:off x="3563938" y="5013325"/>
            <a:ext cx="1582737" cy="287338"/>
          </a:xfrm>
          <a:prstGeom prst="parallelogram">
            <a:avLst>
              <a:gd name="adj" fmla="val 137707"/>
            </a:avLst>
          </a:prstGeom>
          <a:solidFill>
            <a:srgbClr val="FFC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8" name="AutoShape 40"/>
          <p:cNvSpPr>
            <a:spLocks noChangeArrowheads="1"/>
          </p:cNvSpPr>
          <p:nvPr/>
        </p:nvSpPr>
        <p:spPr bwMode="auto">
          <a:xfrm>
            <a:off x="4643438" y="5157788"/>
            <a:ext cx="287337" cy="146050"/>
          </a:xfrm>
          <a:prstGeom prst="parallelogram">
            <a:avLst>
              <a:gd name="adj" fmla="val 129347"/>
            </a:avLst>
          </a:prstGeom>
          <a:solidFill>
            <a:srgbClr val="FFC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099" name="AutoShape 41"/>
          <p:cNvSpPr>
            <a:spLocks noChangeArrowheads="1"/>
          </p:cNvSpPr>
          <p:nvPr/>
        </p:nvSpPr>
        <p:spPr bwMode="auto">
          <a:xfrm>
            <a:off x="4427538" y="5013325"/>
            <a:ext cx="287337" cy="146050"/>
          </a:xfrm>
          <a:prstGeom prst="parallelogram">
            <a:avLst>
              <a:gd name="adj" fmla="val 129347"/>
            </a:avLst>
          </a:prstGeom>
          <a:solidFill>
            <a:srgbClr val="FFC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0" name="AutoShape 42"/>
          <p:cNvSpPr>
            <a:spLocks noChangeArrowheads="1"/>
          </p:cNvSpPr>
          <p:nvPr/>
        </p:nvSpPr>
        <p:spPr bwMode="auto">
          <a:xfrm>
            <a:off x="3924300" y="5157788"/>
            <a:ext cx="287338" cy="146050"/>
          </a:xfrm>
          <a:prstGeom prst="parallelogram">
            <a:avLst>
              <a:gd name="adj" fmla="val 129347"/>
            </a:avLst>
          </a:prstGeom>
          <a:solidFill>
            <a:srgbClr val="FFC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1" name="AutoShape 43"/>
          <p:cNvSpPr>
            <a:spLocks noChangeArrowheads="1"/>
          </p:cNvSpPr>
          <p:nvPr/>
        </p:nvSpPr>
        <p:spPr bwMode="auto">
          <a:xfrm>
            <a:off x="2339975" y="50133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2" name="AutoShape 44"/>
          <p:cNvSpPr>
            <a:spLocks noChangeArrowheads="1"/>
          </p:cNvSpPr>
          <p:nvPr/>
        </p:nvSpPr>
        <p:spPr bwMode="auto">
          <a:xfrm>
            <a:off x="3132138" y="5013325"/>
            <a:ext cx="792162" cy="144463"/>
          </a:xfrm>
          <a:prstGeom prst="parallelogram">
            <a:avLst>
              <a:gd name="adj" fmla="val 138458"/>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3" name="AutoShape 45"/>
          <p:cNvSpPr>
            <a:spLocks noChangeArrowheads="1"/>
          </p:cNvSpPr>
          <p:nvPr/>
        </p:nvSpPr>
        <p:spPr bwMode="auto">
          <a:xfrm>
            <a:off x="2916238" y="5157788"/>
            <a:ext cx="792162" cy="144462"/>
          </a:xfrm>
          <a:prstGeom prst="parallelogram">
            <a:avLst>
              <a:gd name="adj" fmla="val 138459"/>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4" name="AutoShape 46"/>
          <p:cNvSpPr>
            <a:spLocks noChangeArrowheads="1"/>
          </p:cNvSpPr>
          <p:nvPr/>
        </p:nvSpPr>
        <p:spPr bwMode="auto">
          <a:xfrm>
            <a:off x="2555875" y="5013325"/>
            <a:ext cx="792163" cy="144463"/>
          </a:xfrm>
          <a:prstGeom prst="parallelogram">
            <a:avLst>
              <a:gd name="adj" fmla="val 138458"/>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5" name="AutoShape 47"/>
          <p:cNvSpPr>
            <a:spLocks noChangeArrowheads="1"/>
          </p:cNvSpPr>
          <p:nvPr/>
        </p:nvSpPr>
        <p:spPr bwMode="auto">
          <a:xfrm>
            <a:off x="2339975" y="5157788"/>
            <a:ext cx="792163" cy="144462"/>
          </a:xfrm>
          <a:prstGeom prst="parallelogram">
            <a:avLst>
              <a:gd name="adj" fmla="val 138459"/>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6" name="AutoShape 48"/>
          <p:cNvSpPr>
            <a:spLocks noChangeArrowheads="1"/>
          </p:cNvSpPr>
          <p:nvPr/>
        </p:nvSpPr>
        <p:spPr bwMode="auto">
          <a:xfrm>
            <a:off x="755650" y="4292600"/>
            <a:ext cx="1582738" cy="285750"/>
          </a:xfrm>
          <a:prstGeom prst="parallelogram">
            <a:avLst>
              <a:gd name="adj" fmla="val 138472"/>
            </a:avLst>
          </a:prstGeom>
          <a:solidFill>
            <a:srgbClr val="FF0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7" name="AutoShape 49"/>
          <p:cNvSpPr>
            <a:spLocks noChangeArrowheads="1"/>
          </p:cNvSpPr>
          <p:nvPr/>
        </p:nvSpPr>
        <p:spPr bwMode="auto">
          <a:xfrm>
            <a:off x="755650" y="4292600"/>
            <a:ext cx="863600" cy="287338"/>
          </a:xfrm>
          <a:prstGeom prst="parallelogram">
            <a:avLst>
              <a:gd name="adj" fmla="val 137016"/>
            </a:avLst>
          </a:prstGeom>
          <a:solidFill>
            <a:srgbClr val="FF0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8" name="AutoShape 50"/>
          <p:cNvSpPr>
            <a:spLocks noChangeArrowheads="1"/>
          </p:cNvSpPr>
          <p:nvPr/>
        </p:nvSpPr>
        <p:spPr bwMode="auto">
          <a:xfrm>
            <a:off x="1476375" y="4292600"/>
            <a:ext cx="865188" cy="144463"/>
          </a:xfrm>
          <a:prstGeom prst="parallelogram">
            <a:avLst>
              <a:gd name="adj" fmla="val 136250"/>
            </a:avLst>
          </a:prstGeom>
          <a:solidFill>
            <a:srgbClr val="FF0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09" name="AutoShape 51"/>
          <p:cNvSpPr>
            <a:spLocks noChangeArrowheads="1"/>
          </p:cNvSpPr>
          <p:nvPr/>
        </p:nvSpPr>
        <p:spPr bwMode="auto">
          <a:xfrm>
            <a:off x="-107950" y="5013325"/>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0" name="AutoShape 52"/>
          <p:cNvSpPr>
            <a:spLocks noChangeArrowheads="1"/>
          </p:cNvSpPr>
          <p:nvPr/>
        </p:nvSpPr>
        <p:spPr bwMode="auto">
          <a:xfrm>
            <a:off x="-107950" y="5013325"/>
            <a:ext cx="719138" cy="288925"/>
          </a:xfrm>
          <a:prstGeom prst="parallelogram">
            <a:avLst>
              <a:gd name="adj" fmla="val 136815"/>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1" name="AutoShape 53"/>
          <p:cNvSpPr>
            <a:spLocks noChangeArrowheads="1"/>
          </p:cNvSpPr>
          <p:nvPr/>
        </p:nvSpPr>
        <p:spPr bwMode="auto">
          <a:xfrm>
            <a:off x="179388" y="5013325"/>
            <a:ext cx="792162" cy="288925"/>
          </a:xfrm>
          <a:prstGeom prst="parallelogram">
            <a:avLst>
              <a:gd name="adj" fmla="val 13901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2" name="AutoShape 54"/>
          <p:cNvSpPr>
            <a:spLocks noChangeArrowheads="1"/>
          </p:cNvSpPr>
          <p:nvPr/>
        </p:nvSpPr>
        <p:spPr bwMode="auto">
          <a:xfrm>
            <a:off x="1258888" y="3933825"/>
            <a:ext cx="1582737"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3" name="AutoShape 56"/>
          <p:cNvSpPr>
            <a:spLocks noChangeArrowheads="1"/>
          </p:cNvSpPr>
          <p:nvPr/>
        </p:nvSpPr>
        <p:spPr bwMode="auto">
          <a:xfrm>
            <a:off x="1441450" y="4006850"/>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4" name="AutoShape 57"/>
          <p:cNvSpPr>
            <a:spLocks noChangeArrowheads="1"/>
          </p:cNvSpPr>
          <p:nvPr/>
        </p:nvSpPr>
        <p:spPr bwMode="auto">
          <a:xfrm>
            <a:off x="1339850" y="4078288"/>
            <a:ext cx="1295400" cy="73025"/>
          </a:xfrm>
          <a:prstGeom prst="parallelogram">
            <a:avLst>
              <a:gd name="adj" fmla="val 138874"/>
            </a:avLst>
          </a:prstGeom>
          <a:solidFill>
            <a:srgbClr val="FF000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5" name="AutoShape 58"/>
          <p:cNvSpPr>
            <a:spLocks noChangeArrowheads="1"/>
          </p:cNvSpPr>
          <p:nvPr/>
        </p:nvSpPr>
        <p:spPr bwMode="auto">
          <a:xfrm>
            <a:off x="323850" y="4652963"/>
            <a:ext cx="1582738" cy="287337"/>
          </a:xfrm>
          <a:prstGeom prst="parallelogram">
            <a:avLst>
              <a:gd name="adj" fmla="val 13770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6" name="AutoShape 59"/>
          <p:cNvSpPr>
            <a:spLocks noChangeArrowheads="1"/>
          </p:cNvSpPr>
          <p:nvPr/>
        </p:nvSpPr>
        <p:spPr bwMode="auto">
          <a:xfrm>
            <a:off x="1403350" y="4797425"/>
            <a:ext cx="287338" cy="146050"/>
          </a:xfrm>
          <a:prstGeom prst="parallelogram">
            <a:avLst>
              <a:gd name="adj" fmla="val 12934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7" name="AutoShape 60"/>
          <p:cNvSpPr>
            <a:spLocks noChangeArrowheads="1"/>
          </p:cNvSpPr>
          <p:nvPr/>
        </p:nvSpPr>
        <p:spPr bwMode="auto">
          <a:xfrm>
            <a:off x="1187450" y="4652963"/>
            <a:ext cx="287338" cy="146050"/>
          </a:xfrm>
          <a:prstGeom prst="parallelogram">
            <a:avLst>
              <a:gd name="adj" fmla="val 12934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8" name="AutoShape 61"/>
          <p:cNvSpPr>
            <a:spLocks noChangeArrowheads="1"/>
          </p:cNvSpPr>
          <p:nvPr/>
        </p:nvSpPr>
        <p:spPr bwMode="auto">
          <a:xfrm>
            <a:off x="684213" y="4797425"/>
            <a:ext cx="287337" cy="146050"/>
          </a:xfrm>
          <a:prstGeom prst="parallelogram">
            <a:avLst>
              <a:gd name="adj" fmla="val 12934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19" name="AutoShape 62"/>
          <p:cNvSpPr>
            <a:spLocks noChangeArrowheads="1"/>
          </p:cNvSpPr>
          <p:nvPr/>
        </p:nvSpPr>
        <p:spPr bwMode="auto">
          <a:xfrm>
            <a:off x="539750" y="5013325"/>
            <a:ext cx="936625" cy="285750"/>
          </a:xfrm>
          <a:prstGeom prst="parallelogram">
            <a:avLst>
              <a:gd name="adj" fmla="val 140004"/>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pic>
        <p:nvPicPr>
          <p:cNvPr id="45120" name="Picture 63" descr="batiments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45100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21" name="AutoShape 64"/>
          <p:cNvSpPr>
            <a:spLocks noChangeArrowheads="1"/>
          </p:cNvSpPr>
          <p:nvPr/>
        </p:nvSpPr>
        <p:spPr bwMode="auto">
          <a:xfrm>
            <a:off x="3708400" y="3573463"/>
            <a:ext cx="865188" cy="144462"/>
          </a:xfrm>
          <a:prstGeom prst="parallelogram">
            <a:avLst>
              <a:gd name="adj" fmla="val 136251"/>
            </a:avLst>
          </a:prstGeom>
          <a:solidFill>
            <a:srgbClr val="66FFCC"/>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2" name="AutoShape 65"/>
          <p:cNvSpPr>
            <a:spLocks noChangeArrowheads="1"/>
          </p:cNvSpPr>
          <p:nvPr/>
        </p:nvSpPr>
        <p:spPr bwMode="auto">
          <a:xfrm>
            <a:off x="3709988" y="3933825"/>
            <a:ext cx="719137" cy="288925"/>
          </a:xfrm>
          <a:prstGeom prst="parallelogram">
            <a:avLst>
              <a:gd name="adj" fmla="val 136815"/>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3" name="AutoShape 66"/>
          <p:cNvSpPr>
            <a:spLocks noChangeArrowheads="1"/>
          </p:cNvSpPr>
          <p:nvPr/>
        </p:nvSpPr>
        <p:spPr bwMode="auto">
          <a:xfrm>
            <a:off x="3997325" y="3933825"/>
            <a:ext cx="792163" cy="288925"/>
          </a:xfrm>
          <a:prstGeom prst="parallelogram">
            <a:avLst>
              <a:gd name="adj" fmla="val 13901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4" name="AutoShape 67"/>
          <p:cNvSpPr>
            <a:spLocks noChangeArrowheads="1"/>
          </p:cNvSpPr>
          <p:nvPr/>
        </p:nvSpPr>
        <p:spPr bwMode="auto">
          <a:xfrm>
            <a:off x="2484438" y="3933825"/>
            <a:ext cx="1582737" cy="287338"/>
          </a:xfrm>
          <a:prstGeom prst="parallelogram">
            <a:avLst>
              <a:gd name="adj" fmla="val 13770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5" name="AutoShape 68"/>
          <p:cNvSpPr>
            <a:spLocks noChangeArrowheads="1"/>
          </p:cNvSpPr>
          <p:nvPr/>
        </p:nvSpPr>
        <p:spPr bwMode="auto">
          <a:xfrm>
            <a:off x="3563938" y="4078288"/>
            <a:ext cx="287337" cy="146050"/>
          </a:xfrm>
          <a:prstGeom prst="parallelogram">
            <a:avLst>
              <a:gd name="adj" fmla="val 12934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6" name="AutoShape 69"/>
          <p:cNvSpPr>
            <a:spLocks noChangeArrowheads="1"/>
          </p:cNvSpPr>
          <p:nvPr/>
        </p:nvSpPr>
        <p:spPr bwMode="auto">
          <a:xfrm>
            <a:off x="2844800" y="4078288"/>
            <a:ext cx="287338" cy="146050"/>
          </a:xfrm>
          <a:prstGeom prst="parallelogram">
            <a:avLst>
              <a:gd name="adj" fmla="val 12934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7" name="AutoShape 70"/>
          <p:cNvSpPr>
            <a:spLocks noChangeArrowheads="1"/>
          </p:cNvSpPr>
          <p:nvPr/>
        </p:nvSpPr>
        <p:spPr bwMode="auto">
          <a:xfrm>
            <a:off x="4356100" y="3933825"/>
            <a:ext cx="936625" cy="285750"/>
          </a:xfrm>
          <a:prstGeom prst="parallelogram">
            <a:avLst>
              <a:gd name="adj" fmla="val 140004"/>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8" name="AutoShape 71"/>
          <p:cNvSpPr>
            <a:spLocks noChangeArrowheads="1"/>
          </p:cNvSpPr>
          <p:nvPr/>
        </p:nvSpPr>
        <p:spPr bwMode="auto">
          <a:xfrm>
            <a:off x="2987675" y="3573463"/>
            <a:ext cx="863600" cy="287337"/>
          </a:xfrm>
          <a:prstGeom prst="parallelogram">
            <a:avLst>
              <a:gd name="adj" fmla="val 137016"/>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29" name="AutoShape 72"/>
          <p:cNvSpPr>
            <a:spLocks noChangeArrowheads="1"/>
          </p:cNvSpPr>
          <p:nvPr/>
        </p:nvSpPr>
        <p:spPr bwMode="auto">
          <a:xfrm>
            <a:off x="3348038" y="3933825"/>
            <a:ext cx="287337" cy="146050"/>
          </a:xfrm>
          <a:prstGeom prst="parallelogram">
            <a:avLst>
              <a:gd name="adj" fmla="val 129347"/>
            </a:avLst>
          </a:prstGeom>
          <a:solidFill>
            <a:srgbClr val="92D050"/>
          </a:solidFill>
          <a:ln w="9525">
            <a:solidFill>
              <a:schemeClr val="tx1"/>
            </a:solidFill>
            <a:miter lim="800000"/>
            <a:headEnd/>
            <a:tailEnd/>
          </a:ln>
        </p:spPr>
        <p:txBody>
          <a:bodyPr wrap="none" anchor="ctr"/>
          <a:lstStyle/>
          <a:p>
            <a:endParaRPr lang="fr-FR">
              <a:latin typeface="Times New Roman" pitchFamily="18" charset="0"/>
            </a:endParaRPr>
          </a:p>
        </p:txBody>
      </p:sp>
      <p:pic>
        <p:nvPicPr>
          <p:cNvPr id="45130" name="Picture 73" descr="batiments_ve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3213100"/>
            <a:ext cx="649287" cy="6492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131" name="Picture 91" descr="élu_mar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373688"/>
            <a:ext cx="790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80" name="Picture 92" descr="élu_vrai"/>
          <p:cNvPicPr preferRelativeResize="0">
            <a:picLocks noChangeAspect="1" noChangeArrowheads="1"/>
          </p:cNvPicPr>
          <p:nvPr/>
        </p:nvPicPr>
        <p:blipFill>
          <a:blip r:embed="rId5" cstate="print"/>
          <a:srcRect/>
          <a:stretch>
            <a:fillRect/>
          </a:stretch>
        </p:blipFill>
        <p:spPr bwMode="auto">
          <a:xfrm>
            <a:off x="7380288" y="1701800"/>
            <a:ext cx="781050" cy="1068388"/>
          </a:xfrm>
          <a:prstGeom prst="rect">
            <a:avLst/>
          </a:prstGeom>
          <a:blipFill dpi="0" rotWithShape="1">
            <a:blip r:embed="rId6" cstate="print"/>
            <a:srcRect/>
            <a:stretch>
              <a:fillRect r="-278234"/>
            </a:stretch>
          </a:blipFill>
        </p:spPr>
      </p:pic>
      <p:pic>
        <p:nvPicPr>
          <p:cNvPr id="37981" name="Picture 93" descr="élu_kaki"/>
          <p:cNvPicPr preferRelativeResize="0">
            <a:picLocks noChangeAspect="1" noChangeArrowheads="1"/>
          </p:cNvPicPr>
          <p:nvPr/>
        </p:nvPicPr>
        <p:blipFill>
          <a:blip r:embed="rId7" cstate="print"/>
          <a:srcRect/>
          <a:stretch>
            <a:fillRect/>
          </a:stretch>
        </p:blipFill>
        <p:spPr bwMode="auto">
          <a:xfrm>
            <a:off x="1403351" y="1989138"/>
            <a:ext cx="790575" cy="1079500"/>
          </a:xfrm>
          <a:prstGeom prst="rect">
            <a:avLst/>
          </a:prstGeom>
          <a:blipFill dpi="0" rotWithShape="1">
            <a:blip r:embed="rId6" cstate="print"/>
            <a:srcRect/>
            <a:stretch>
              <a:fillRect r="-277564"/>
            </a:stretch>
          </a:blipFill>
        </p:spPr>
      </p:pic>
      <p:sp>
        <p:nvSpPr>
          <p:cNvPr id="45134" name="Line 94"/>
          <p:cNvSpPr>
            <a:spLocks noChangeShapeType="1"/>
          </p:cNvSpPr>
          <p:nvPr/>
        </p:nvSpPr>
        <p:spPr bwMode="auto">
          <a:xfrm flipH="1">
            <a:off x="2411413" y="1557338"/>
            <a:ext cx="3600450" cy="2735262"/>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135" name="Line 95" descr="céréales"/>
          <p:cNvSpPr>
            <a:spLocks noChangeShapeType="1"/>
          </p:cNvSpPr>
          <p:nvPr/>
        </p:nvSpPr>
        <p:spPr bwMode="auto">
          <a:xfrm flipH="1">
            <a:off x="2411413" y="4221163"/>
            <a:ext cx="6732587" cy="71437"/>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136" name="Line 96" descr="céréales"/>
          <p:cNvSpPr>
            <a:spLocks noChangeShapeType="1"/>
          </p:cNvSpPr>
          <p:nvPr/>
        </p:nvSpPr>
        <p:spPr bwMode="auto">
          <a:xfrm flipH="1">
            <a:off x="1403350" y="4292600"/>
            <a:ext cx="3455988" cy="2665413"/>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5137" name="Picture 37" descr="agri_ver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638" y="5530850"/>
            <a:ext cx="4699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8" name="Text Box 97"/>
          <p:cNvSpPr txBox="1">
            <a:spLocks noChangeArrowheads="1"/>
          </p:cNvSpPr>
          <p:nvPr/>
        </p:nvSpPr>
        <p:spPr bwMode="auto">
          <a:xfrm>
            <a:off x="2700338" y="1917700"/>
            <a:ext cx="165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atin typeface="Times New Roman" pitchFamily="18" charset="0"/>
              </a:rPr>
              <a:t>POS/PLU n°1</a:t>
            </a:r>
          </a:p>
        </p:txBody>
      </p:sp>
      <p:sp>
        <p:nvSpPr>
          <p:cNvPr id="45139" name="Text Box 98"/>
          <p:cNvSpPr txBox="1">
            <a:spLocks noChangeArrowheads="1"/>
          </p:cNvSpPr>
          <p:nvPr/>
        </p:nvSpPr>
        <p:spPr bwMode="auto">
          <a:xfrm>
            <a:off x="5508625" y="213360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atin typeface="Times New Roman" pitchFamily="18" charset="0"/>
              </a:rPr>
              <a:t>POS/PLU n°2</a:t>
            </a:r>
          </a:p>
        </p:txBody>
      </p:sp>
      <p:sp>
        <p:nvSpPr>
          <p:cNvPr id="45140" name="Text Box 99"/>
          <p:cNvSpPr txBox="1">
            <a:spLocks noChangeArrowheads="1"/>
          </p:cNvSpPr>
          <p:nvPr/>
        </p:nvSpPr>
        <p:spPr bwMode="auto">
          <a:xfrm>
            <a:off x="4067175" y="5876925"/>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atin typeface="Times New Roman" pitchFamily="18" charset="0"/>
              </a:rPr>
              <a:t>POS/PLU n°3</a:t>
            </a:r>
          </a:p>
        </p:txBody>
      </p:sp>
      <p:sp>
        <p:nvSpPr>
          <p:cNvPr id="45141" name="Rectangle 1"/>
          <p:cNvSpPr>
            <a:spLocks noChangeArrowheads="1"/>
          </p:cNvSpPr>
          <p:nvPr/>
        </p:nvSpPr>
        <p:spPr bwMode="auto">
          <a:xfrm>
            <a:off x="249238" y="6038850"/>
            <a:ext cx="938212" cy="325438"/>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p>
            <a:pPr defTabSz="995363">
              <a:lnSpc>
                <a:spcPct val="150000"/>
              </a:lnSpc>
              <a:tabLst>
                <a:tab pos="0" algn="l"/>
              </a:tabLst>
            </a:pPr>
            <a:r>
              <a:rPr lang="fr-FR" sz="1000">
                <a:latin typeface="Verdana" pitchFamily="34" charset="0"/>
              </a:rPr>
              <a:t>Zone N</a:t>
            </a:r>
          </a:p>
        </p:txBody>
      </p:sp>
      <p:sp>
        <p:nvSpPr>
          <p:cNvPr id="45142" name="Rectangle 100"/>
          <p:cNvSpPr>
            <a:spLocks noChangeArrowheads="1"/>
          </p:cNvSpPr>
          <p:nvPr/>
        </p:nvSpPr>
        <p:spPr bwMode="auto">
          <a:xfrm>
            <a:off x="263525" y="6351588"/>
            <a:ext cx="938213" cy="325437"/>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p>
            <a:pPr defTabSz="995363">
              <a:lnSpc>
                <a:spcPct val="150000"/>
              </a:lnSpc>
              <a:tabLst>
                <a:tab pos="0" algn="l"/>
              </a:tabLst>
            </a:pPr>
            <a:r>
              <a:rPr lang="fr-FR" sz="1000">
                <a:latin typeface="Verdana" pitchFamily="34" charset="0"/>
              </a:rPr>
              <a:t>Zone A</a:t>
            </a:r>
          </a:p>
        </p:txBody>
      </p:sp>
      <p:sp>
        <p:nvSpPr>
          <p:cNvPr id="45143" name="Rectangle 101"/>
          <p:cNvSpPr>
            <a:spLocks noChangeArrowheads="1"/>
          </p:cNvSpPr>
          <p:nvPr/>
        </p:nvSpPr>
        <p:spPr bwMode="auto">
          <a:xfrm>
            <a:off x="249238" y="5751513"/>
            <a:ext cx="936625" cy="32385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lstStyle/>
          <a:p>
            <a:pPr defTabSz="995363">
              <a:lnSpc>
                <a:spcPct val="150000"/>
              </a:lnSpc>
              <a:tabLst>
                <a:tab pos="0" algn="l"/>
              </a:tabLst>
            </a:pPr>
            <a:r>
              <a:rPr lang="fr-FR" sz="1000">
                <a:latin typeface="Verdana" pitchFamily="34" charset="0"/>
              </a:rPr>
              <a:t>Zone Au</a:t>
            </a:r>
          </a:p>
        </p:txBody>
      </p:sp>
      <p:grpSp>
        <p:nvGrpSpPr>
          <p:cNvPr id="45144" name="Group 1869"/>
          <p:cNvGrpSpPr>
            <a:grpSpLocks/>
          </p:cNvGrpSpPr>
          <p:nvPr/>
        </p:nvGrpSpPr>
        <p:grpSpPr bwMode="auto">
          <a:xfrm>
            <a:off x="215900" y="4173538"/>
            <a:ext cx="719138" cy="168275"/>
            <a:chOff x="431" y="4004"/>
            <a:chExt cx="453" cy="106"/>
          </a:xfrm>
        </p:grpSpPr>
        <p:sp>
          <p:nvSpPr>
            <p:cNvPr id="45172"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73"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45" name="Group 1869"/>
          <p:cNvGrpSpPr>
            <a:grpSpLocks/>
          </p:cNvGrpSpPr>
          <p:nvPr/>
        </p:nvGrpSpPr>
        <p:grpSpPr bwMode="auto">
          <a:xfrm>
            <a:off x="-100013" y="3983038"/>
            <a:ext cx="719138" cy="168275"/>
            <a:chOff x="431" y="4004"/>
            <a:chExt cx="453" cy="106"/>
          </a:xfrm>
        </p:grpSpPr>
        <p:sp>
          <p:nvSpPr>
            <p:cNvPr id="45170"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71"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46" name="Group 1869"/>
          <p:cNvGrpSpPr>
            <a:grpSpLocks/>
          </p:cNvGrpSpPr>
          <p:nvPr/>
        </p:nvGrpSpPr>
        <p:grpSpPr bwMode="auto">
          <a:xfrm>
            <a:off x="517525" y="4044950"/>
            <a:ext cx="719138" cy="168275"/>
            <a:chOff x="431" y="4004"/>
            <a:chExt cx="453" cy="106"/>
          </a:xfrm>
        </p:grpSpPr>
        <p:sp>
          <p:nvSpPr>
            <p:cNvPr id="45168"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69"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47" name="Group 1869"/>
          <p:cNvGrpSpPr>
            <a:grpSpLocks/>
          </p:cNvGrpSpPr>
          <p:nvPr/>
        </p:nvGrpSpPr>
        <p:grpSpPr bwMode="auto">
          <a:xfrm>
            <a:off x="363538" y="3922713"/>
            <a:ext cx="719137" cy="168275"/>
            <a:chOff x="431" y="4004"/>
            <a:chExt cx="453" cy="106"/>
          </a:xfrm>
        </p:grpSpPr>
        <p:sp>
          <p:nvSpPr>
            <p:cNvPr id="45166"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67"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48" name="Group 1869"/>
          <p:cNvGrpSpPr>
            <a:grpSpLocks/>
          </p:cNvGrpSpPr>
          <p:nvPr/>
        </p:nvGrpSpPr>
        <p:grpSpPr bwMode="auto">
          <a:xfrm>
            <a:off x="169863" y="5397500"/>
            <a:ext cx="719137" cy="168275"/>
            <a:chOff x="431" y="4004"/>
            <a:chExt cx="453" cy="106"/>
          </a:xfrm>
        </p:grpSpPr>
        <p:sp>
          <p:nvSpPr>
            <p:cNvPr id="45164"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65"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49" name="Group 1869"/>
          <p:cNvGrpSpPr>
            <a:grpSpLocks/>
          </p:cNvGrpSpPr>
          <p:nvPr/>
        </p:nvGrpSpPr>
        <p:grpSpPr bwMode="auto">
          <a:xfrm>
            <a:off x="165100" y="4013200"/>
            <a:ext cx="719138" cy="168275"/>
            <a:chOff x="431" y="4004"/>
            <a:chExt cx="453" cy="106"/>
          </a:xfrm>
        </p:grpSpPr>
        <p:sp>
          <p:nvSpPr>
            <p:cNvPr id="45162"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63"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50" name="Group 1869"/>
          <p:cNvGrpSpPr>
            <a:grpSpLocks/>
          </p:cNvGrpSpPr>
          <p:nvPr/>
        </p:nvGrpSpPr>
        <p:grpSpPr bwMode="auto">
          <a:xfrm>
            <a:off x="-33338" y="3814763"/>
            <a:ext cx="719138" cy="168275"/>
            <a:chOff x="431" y="4004"/>
            <a:chExt cx="453" cy="106"/>
          </a:xfrm>
        </p:grpSpPr>
        <p:sp>
          <p:nvSpPr>
            <p:cNvPr id="45160"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61"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grpSp>
        <p:nvGrpSpPr>
          <p:cNvPr id="45151" name="Group 1869"/>
          <p:cNvGrpSpPr>
            <a:grpSpLocks/>
          </p:cNvGrpSpPr>
          <p:nvPr/>
        </p:nvGrpSpPr>
        <p:grpSpPr bwMode="auto">
          <a:xfrm>
            <a:off x="-79375" y="4227513"/>
            <a:ext cx="719138" cy="168275"/>
            <a:chOff x="431" y="4004"/>
            <a:chExt cx="453" cy="106"/>
          </a:xfrm>
        </p:grpSpPr>
        <p:sp>
          <p:nvSpPr>
            <p:cNvPr id="45158"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latin typeface="Times New Roman" pitchFamily="18" charset="0"/>
              </a:endParaRPr>
            </a:p>
          </p:txBody>
        </p:sp>
        <p:sp>
          <p:nvSpPr>
            <p:cNvPr id="45159"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latin typeface="Times New Roman" pitchFamily="18" charset="0"/>
              </a:endParaRPr>
            </a:p>
          </p:txBody>
        </p:sp>
      </p:grpSp>
      <p:sp>
        <p:nvSpPr>
          <p:cNvPr id="3" name="Espace réservé du numéro de diapositive 2"/>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fr-FR" sz="1200" dirty="0">
                <a:solidFill>
                  <a:schemeClr val="tx1">
                    <a:tint val="75000"/>
                  </a:schemeClr>
                </a:solidFill>
                <a:latin typeface="+mn-lt"/>
              </a:rPr>
              <a:t>-</a:t>
            </a:r>
            <a:fld id="{3E55AF26-C574-427F-874E-EFA0455EC5E5}" type="slidenum">
              <a:rPr lang="fr-FR" sz="1200">
                <a:solidFill>
                  <a:schemeClr val="tx1">
                    <a:tint val="75000"/>
                  </a:schemeClr>
                </a:solidFill>
                <a:latin typeface="+mn-lt"/>
              </a:rPr>
              <a:pPr fontAlgn="auto">
                <a:spcBef>
                  <a:spcPts val="0"/>
                </a:spcBef>
                <a:spcAft>
                  <a:spcPts val="0"/>
                </a:spcAft>
                <a:defRPr/>
              </a:pPr>
              <a:t>43</a:t>
            </a:fld>
            <a:r>
              <a:rPr lang="fr-FR" sz="1200" dirty="0">
                <a:solidFill>
                  <a:schemeClr val="tx1">
                    <a:tint val="75000"/>
                  </a:schemeClr>
                </a:solidFill>
                <a:latin typeface="+mn-lt"/>
              </a:rPr>
              <a:t>-</a:t>
            </a:r>
          </a:p>
        </p:txBody>
      </p:sp>
      <p:sp>
        <p:nvSpPr>
          <p:cNvPr id="131" name="Arc 130"/>
          <p:cNvSpPr/>
          <p:nvPr/>
        </p:nvSpPr>
        <p:spPr>
          <a:xfrm rot="19955056">
            <a:off x="1338263" y="2921000"/>
            <a:ext cx="676275" cy="3457575"/>
          </a:xfrm>
          <a:prstGeom prst="arc">
            <a:avLst>
              <a:gd name="adj1" fmla="val 16200000"/>
              <a:gd name="adj2" fmla="val 5458632"/>
            </a:avLst>
          </a:prstGeom>
          <a:ln>
            <a:solidFill>
              <a:srgbClr val="FF0000"/>
            </a:solidFill>
          </a:ln>
        </p:spPr>
        <p:style>
          <a:lnRef idx="3">
            <a:schemeClr val="dk1"/>
          </a:lnRef>
          <a:fillRef idx="0">
            <a:schemeClr val="dk1"/>
          </a:fillRef>
          <a:effectRef idx="2">
            <a:schemeClr val="dk1"/>
          </a:effectRef>
          <a:fontRef idx="minor">
            <a:schemeClr val="tx1"/>
          </a:fontRef>
        </p:style>
        <p:txBody>
          <a:bodyPr anchor="ctr"/>
          <a:lstStyle/>
          <a:p>
            <a:pPr fontAlgn="auto">
              <a:spcBef>
                <a:spcPts val="0"/>
              </a:spcBef>
              <a:spcAft>
                <a:spcPts val="0"/>
              </a:spcAft>
              <a:defRPr/>
            </a:pPr>
            <a:endParaRPr lang="fr-FR" dirty="0">
              <a:solidFill>
                <a:srgbClr val="FF0000"/>
              </a:solidFill>
            </a:endParaRPr>
          </a:p>
        </p:txBody>
      </p:sp>
      <p:sp>
        <p:nvSpPr>
          <p:cNvPr id="45154" name="ZoneTexte 8"/>
          <p:cNvSpPr txBox="1">
            <a:spLocks noChangeArrowheads="1"/>
          </p:cNvSpPr>
          <p:nvPr/>
        </p:nvSpPr>
        <p:spPr bwMode="auto">
          <a:xfrm>
            <a:off x="0" y="2770188"/>
            <a:ext cx="11858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atin typeface="Times New Roman" pitchFamily="18" charset="0"/>
              </a:rPr>
              <a:t>Projet de déviation</a:t>
            </a:r>
          </a:p>
        </p:txBody>
      </p:sp>
      <p:sp>
        <p:nvSpPr>
          <p:cNvPr id="45155" name="Text Box 38"/>
          <p:cNvSpPr txBox="1">
            <a:spLocks noChangeArrowheads="1"/>
          </p:cNvSpPr>
          <p:nvPr/>
        </p:nvSpPr>
        <p:spPr bwMode="auto">
          <a:xfrm>
            <a:off x="1331913" y="692150"/>
            <a:ext cx="68421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agricole, propriétaires et PLU : Gouvernance locale</a:t>
            </a:r>
          </a:p>
          <a:p>
            <a:pPr eaLnBrk="1" hangingPunct="1">
              <a:spcBef>
                <a:spcPct val="50000"/>
              </a:spcBef>
            </a:pPr>
            <a:r>
              <a:rPr lang="fr-FR"/>
              <a:t>Exemple de l’exploitation 2 céréalière</a:t>
            </a:r>
          </a:p>
        </p:txBody>
      </p:sp>
      <p:sp>
        <p:nvSpPr>
          <p:cNvPr id="117"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5157"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7E4A97-A353-47A6-A9B6-A126CD4ABA03}" type="slidenum">
              <a:rPr lang="fr-FR" smtClean="0"/>
              <a:pPr eaLnBrk="1" hangingPunct="1"/>
              <a:t>43</a:t>
            </a:fld>
            <a:endParaRPr lang="fr-FR"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t="10406"/>
          <a:stretch>
            <a:fillRect/>
          </a:stretch>
        </p:blipFill>
        <p:spPr bwMode="auto">
          <a:xfrm>
            <a:off x="0" y="658813"/>
            <a:ext cx="914400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E3E5926-AF08-4A68-8D05-801B4BF2FF4A}" type="slidenum">
              <a:rPr lang="fr-FR" sz="1400" b="1">
                <a:solidFill>
                  <a:schemeClr val="tx1">
                    <a:tint val="75000"/>
                  </a:schemeClr>
                </a:solidFill>
                <a:latin typeface="+mn-lt"/>
              </a:rPr>
              <a:pPr algn="r" fontAlgn="auto">
                <a:spcBef>
                  <a:spcPts val="0"/>
                </a:spcBef>
                <a:spcAft>
                  <a:spcPts val="0"/>
                </a:spcAft>
                <a:defRPr/>
              </a:pPr>
              <a:t>44</a:t>
            </a:fld>
            <a:endParaRPr lang="fr-FR" sz="1400" b="1" dirty="0">
              <a:solidFill>
                <a:schemeClr val="tx1">
                  <a:tint val="75000"/>
                </a:schemeClr>
              </a:solidFill>
              <a:latin typeface="+mn-lt"/>
            </a:endParaRPr>
          </a:p>
        </p:txBody>
      </p:sp>
      <p:sp>
        <p:nvSpPr>
          <p:cNvPr id="5"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6085" name="ZoneTexte 1"/>
          <p:cNvSpPr txBox="1">
            <a:spLocks noChangeArrowheads="1"/>
          </p:cNvSpPr>
          <p:nvPr/>
        </p:nvSpPr>
        <p:spPr bwMode="auto">
          <a:xfrm>
            <a:off x="8686800" y="6021388"/>
            <a:ext cx="3492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7"/>
          <p:cNvSpPr txBox="1">
            <a:spLocks noChangeArrowheads="1"/>
          </p:cNvSpPr>
          <p:nvPr/>
        </p:nvSpPr>
        <p:spPr bwMode="auto">
          <a:xfrm>
            <a:off x="250825" y="1052513"/>
            <a:ext cx="864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Des éléments de différenciation du tissu agricole d’un territoire à l’autre</a:t>
            </a:r>
          </a:p>
        </p:txBody>
      </p:sp>
      <p:sp>
        <p:nvSpPr>
          <p:cNvPr id="39010" name="Text Box 98"/>
          <p:cNvSpPr txBox="1">
            <a:spLocks noChangeArrowheads="1"/>
          </p:cNvSpPr>
          <p:nvPr/>
        </p:nvSpPr>
        <p:spPr bwMode="auto">
          <a:xfrm>
            <a:off x="395288" y="2211388"/>
            <a:ext cx="8121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fr-FR" sz="2000"/>
              <a:t>L’occupation du sol, les filières agricoles représentées, les modes de production </a:t>
            </a:r>
          </a:p>
        </p:txBody>
      </p:sp>
      <p:sp>
        <p:nvSpPr>
          <p:cNvPr id="39011" name="Text Box 99"/>
          <p:cNvSpPr txBox="1">
            <a:spLocks noChangeArrowheads="1"/>
          </p:cNvSpPr>
          <p:nvPr/>
        </p:nvSpPr>
        <p:spPr bwMode="auto">
          <a:xfrm>
            <a:off x="425450" y="3213100"/>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fr-FR" sz="2000"/>
              <a:t>La répartition foncière et les mode de faire-valoir</a:t>
            </a:r>
          </a:p>
        </p:txBody>
      </p:sp>
      <p:sp>
        <p:nvSpPr>
          <p:cNvPr id="39013" name="Text Box 101"/>
          <p:cNvSpPr txBox="1">
            <a:spLocks noChangeArrowheads="1"/>
          </p:cNvSpPr>
          <p:nvPr/>
        </p:nvSpPr>
        <p:spPr bwMode="auto">
          <a:xfrm>
            <a:off x="503238" y="3860800"/>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fr-FR" sz="2000"/>
              <a:t>Le degré d’institutionnalisation de l’agriculture dans la gouvernance locale de l’aménagement du territoire</a:t>
            </a:r>
          </a:p>
        </p:txBody>
      </p:sp>
      <p:sp>
        <p:nvSpPr>
          <p:cNvPr id="9" name="Rectangle 54"/>
          <p:cNvSpPr>
            <a:spLocks noChangeArrowheads="1"/>
          </p:cNvSpPr>
          <p:nvPr/>
        </p:nvSpPr>
        <p:spPr bwMode="auto">
          <a:xfrm>
            <a:off x="1062038" y="333375"/>
            <a:ext cx="6624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fr-FR" sz="2200" b="1" dirty="0">
                <a:latin typeface="+mn-lt"/>
              </a:rPr>
              <a:t>2 -  La place du  foncier dans l’espace agricole</a:t>
            </a:r>
          </a:p>
          <a:p>
            <a:pPr>
              <a:defRPr/>
            </a:pPr>
            <a:endParaRPr lang="fr-FR" sz="2200" b="1" dirty="0">
              <a:latin typeface="+mn-lt"/>
            </a:endParaRPr>
          </a:p>
        </p:txBody>
      </p:sp>
      <p:sp>
        <p:nvSpPr>
          <p:cNvPr id="4711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0D136B-5A46-429E-8DE5-4AC4A86BF718}" type="slidenum">
              <a:rPr lang="fr-FR" smtClean="0"/>
              <a:pPr eaLnBrk="1" hangingPunct="1"/>
              <a:t>45</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0" grpId="0"/>
      <p:bldP spid="39011" grpId="0"/>
      <p:bldP spid="390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txBox="1">
            <a:spLocks/>
          </p:cNvSpPr>
          <p:nvPr/>
        </p:nvSpPr>
        <p:spPr bwMode="auto">
          <a:xfrm>
            <a:off x="838200" y="22828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2400" b="1"/>
              <a:t>3. </a:t>
            </a:r>
            <a:r>
              <a:rPr lang="fr-FR" sz="2400" b="1">
                <a:solidFill>
                  <a:schemeClr val="tx2"/>
                </a:solidFill>
              </a:rPr>
              <a:t>Impacts de l’urbanisation sur l’espace agricole</a:t>
            </a:r>
          </a:p>
        </p:txBody>
      </p:sp>
      <p:sp>
        <p:nvSpPr>
          <p:cNvPr id="4813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991C63-330B-491C-B2F4-27690B3FD0C7}" type="slidenum">
              <a:rPr lang="fr-FR" smtClean="0"/>
              <a:pPr eaLnBrk="1" hangingPunct="1"/>
              <a:t>46</a:t>
            </a:fld>
            <a:endParaRPr lang="fr-F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1331913" y="234950"/>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3. Impacts de l’urbanisation sur l’espace agricole</a:t>
            </a:r>
          </a:p>
        </p:txBody>
      </p:sp>
      <p:sp>
        <p:nvSpPr>
          <p:cNvPr id="2" name="Ellipse 1"/>
          <p:cNvSpPr/>
          <p:nvPr/>
        </p:nvSpPr>
        <p:spPr>
          <a:xfrm>
            <a:off x="3492500" y="2219325"/>
            <a:ext cx="2447925" cy="1368425"/>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Exploitation agricole</a:t>
            </a:r>
          </a:p>
        </p:txBody>
      </p:sp>
      <p:sp>
        <p:nvSpPr>
          <p:cNvPr id="3" name="Rectangle 2"/>
          <p:cNvSpPr/>
          <p:nvPr/>
        </p:nvSpPr>
        <p:spPr>
          <a:xfrm>
            <a:off x="6659563" y="1624013"/>
            <a:ext cx="2071687" cy="792162"/>
          </a:xfrm>
          <a:prstGeom prst="rect">
            <a:avLst/>
          </a:prstGeom>
          <a:solidFill>
            <a:srgbClr val="FF99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schemeClr val="tx1"/>
                </a:solidFill>
              </a:rPr>
              <a:t>Organisation du travail</a:t>
            </a:r>
          </a:p>
        </p:txBody>
      </p:sp>
      <p:sp>
        <p:nvSpPr>
          <p:cNvPr id="7" name="Rectangle 6"/>
          <p:cNvSpPr/>
          <p:nvPr/>
        </p:nvSpPr>
        <p:spPr>
          <a:xfrm>
            <a:off x="6659563" y="2508250"/>
            <a:ext cx="2089150" cy="792163"/>
          </a:xfrm>
          <a:prstGeom prst="rect">
            <a:avLst/>
          </a:prstGeom>
          <a:solidFill>
            <a:srgbClr val="FF99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schemeClr val="tx1"/>
                </a:solidFill>
              </a:rPr>
              <a:t>Moyens de production</a:t>
            </a:r>
          </a:p>
        </p:txBody>
      </p:sp>
      <p:sp>
        <p:nvSpPr>
          <p:cNvPr id="4" name="Rectangle 3"/>
          <p:cNvSpPr/>
          <p:nvPr/>
        </p:nvSpPr>
        <p:spPr>
          <a:xfrm>
            <a:off x="3757613" y="1198563"/>
            <a:ext cx="1916112" cy="460375"/>
          </a:xfrm>
          <a:prstGeom prst="rect">
            <a:avLst/>
          </a:prstGeom>
        </p:spPr>
        <p:txBody>
          <a:bodyPr wrap="none">
            <a:spAutoFit/>
          </a:bodyPr>
          <a:lstStyle/>
          <a:p>
            <a:pPr algn="ctr">
              <a:defRPr/>
            </a:pPr>
            <a:r>
              <a:rPr lang="fr-FR" sz="2400" dirty="0">
                <a:effectLst>
                  <a:outerShdw blurRad="38100" dist="38100" dir="2700000" algn="tl">
                    <a:srgbClr val="000000">
                      <a:alpha val="43137"/>
                    </a:srgbClr>
                  </a:outerShdw>
                </a:effectLst>
              </a:rPr>
              <a:t>Urbanisation</a:t>
            </a:r>
          </a:p>
        </p:txBody>
      </p:sp>
      <p:cxnSp>
        <p:nvCxnSpPr>
          <p:cNvPr id="6" name="Connecteur droit avec flèche 5"/>
          <p:cNvCxnSpPr>
            <a:stCxn id="4" idx="2"/>
            <a:endCxn id="2" idx="0"/>
          </p:cNvCxnSpPr>
          <p:nvPr/>
        </p:nvCxnSpPr>
        <p:spPr>
          <a:xfrm>
            <a:off x="4716463" y="1658938"/>
            <a:ext cx="0" cy="560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59563" y="3424238"/>
            <a:ext cx="2089150" cy="790575"/>
          </a:xfrm>
          <a:prstGeom prst="rect">
            <a:avLst/>
          </a:prstGeom>
          <a:solidFill>
            <a:srgbClr val="FF99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schemeClr val="tx1"/>
                </a:solidFill>
              </a:rPr>
              <a:t>Rendement et produits</a:t>
            </a:r>
          </a:p>
        </p:txBody>
      </p:sp>
      <p:sp>
        <p:nvSpPr>
          <p:cNvPr id="15" name="Rectangle 14"/>
          <p:cNvSpPr/>
          <p:nvPr/>
        </p:nvSpPr>
        <p:spPr>
          <a:xfrm>
            <a:off x="6659563" y="4335463"/>
            <a:ext cx="2089150" cy="792162"/>
          </a:xfrm>
          <a:prstGeom prst="rect">
            <a:avLst/>
          </a:prstGeom>
          <a:solidFill>
            <a:srgbClr val="FF99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dirty="0">
                <a:solidFill>
                  <a:schemeClr val="tx1"/>
                </a:solidFill>
              </a:rPr>
              <a:t>Charges</a:t>
            </a:r>
          </a:p>
        </p:txBody>
      </p:sp>
      <p:sp>
        <p:nvSpPr>
          <p:cNvPr id="16" name="Ellipse 15"/>
          <p:cNvSpPr/>
          <p:nvPr/>
        </p:nvSpPr>
        <p:spPr>
          <a:xfrm>
            <a:off x="250825" y="4724400"/>
            <a:ext cx="2746375"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Comportement des acteurs</a:t>
            </a:r>
          </a:p>
        </p:txBody>
      </p:sp>
      <p:sp>
        <p:nvSpPr>
          <p:cNvPr id="17" name="Ellipse 16"/>
          <p:cNvSpPr/>
          <p:nvPr/>
        </p:nvSpPr>
        <p:spPr>
          <a:xfrm>
            <a:off x="1339850" y="3705225"/>
            <a:ext cx="2449513"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Gouvernance</a:t>
            </a:r>
          </a:p>
        </p:txBody>
      </p:sp>
      <p:cxnSp>
        <p:nvCxnSpPr>
          <p:cNvPr id="19" name="Connecteur en angle 18"/>
          <p:cNvCxnSpPr>
            <a:stCxn id="4" idx="1"/>
            <a:endCxn id="17" idx="0"/>
          </p:cNvCxnSpPr>
          <p:nvPr/>
        </p:nvCxnSpPr>
        <p:spPr>
          <a:xfrm rot="10800000" flipV="1">
            <a:off x="2565400" y="1428750"/>
            <a:ext cx="1192213" cy="2276475"/>
          </a:xfrm>
          <a:prstGeom prst="bent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a:stCxn id="4" idx="1"/>
          </p:cNvCxnSpPr>
          <p:nvPr/>
        </p:nvCxnSpPr>
        <p:spPr>
          <a:xfrm rot="10800000" flipV="1">
            <a:off x="1044575" y="1428750"/>
            <a:ext cx="2713038" cy="3302000"/>
          </a:xfrm>
          <a:prstGeom prst="bent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Accolade ouvrante 24"/>
          <p:cNvSpPr/>
          <p:nvPr/>
        </p:nvSpPr>
        <p:spPr>
          <a:xfrm>
            <a:off x="6084888" y="1624013"/>
            <a:ext cx="431800" cy="3503612"/>
          </a:xfrm>
          <a:prstGeom prst="leftBrace">
            <a:avLst>
              <a:gd name="adj1" fmla="val 47655"/>
              <a:gd name="adj2" fmla="val 3716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cxnSp>
        <p:nvCxnSpPr>
          <p:cNvPr id="27" name="Connecteur en angle 26"/>
          <p:cNvCxnSpPr>
            <a:stCxn id="16" idx="6"/>
            <a:endCxn id="2" idx="4"/>
          </p:cNvCxnSpPr>
          <p:nvPr/>
        </p:nvCxnSpPr>
        <p:spPr>
          <a:xfrm flipV="1">
            <a:off x="2997200" y="3587750"/>
            <a:ext cx="1719263" cy="182086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stCxn id="17" idx="6"/>
            <a:endCxn id="2" idx="4"/>
          </p:cNvCxnSpPr>
          <p:nvPr/>
        </p:nvCxnSpPr>
        <p:spPr>
          <a:xfrm flipV="1">
            <a:off x="3789363" y="3587750"/>
            <a:ext cx="927100" cy="80168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69" name="ZoneTexte 30"/>
          <p:cNvSpPr txBox="1">
            <a:spLocks noChangeArrowheads="1"/>
          </p:cNvSpPr>
          <p:nvPr/>
        </p:nvSpPr>
        <p:spPr bwMode="auto">
          <a:xfrm>
            <a:off x="4752975" y="1616075"/>
            <a:ext cx="1489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i="1"/>
              <a:t>Impacts directs</a:t>
            </a:r>
          </a:p>
        </p:txBody>
      </p:sp>
      <p:sp>
        <p:nvSpPr>
          <p:cNvPr id="35" name="ZoneTexte 34"/>
          <p:cNvSpPr txBox="1">
            <a:spLocks noChangeArrowheads="1"/>
          </p:cNvSpPr>
          <p:nvPr/>
        </p:nvSpPr>
        <p:spPr bwMode="auto">
          <a:xfrm>
            <a:off x="4752975" y="3705225"/>
            <a:ext cx="148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i="1"/>
              <a:t>Impacts indirects</a:t>
            </a:r>
          </a:p>
        </p:txBody>
      </p:sp>
      <p:sp>
        <p:nvSpPr>
          <p:cNvPr id="49171" name="ZoneTexte 35"/>
          <p:cNvSpPr txBox="1">
            <a:spLocks noChangeArrowheads="1"/>
          </p:cNvSpPr>
          <p:nvPr/>
        </p:nvSpPr>
        <p:spPr bwMode="auto">
          <a:xfrm>
            <a:off x="6659563" y="1258888"/>
            <a:ext cx="219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i="1"/>
              <a:t>Niveaux d’impact</a:t>
            </a:r>
          </a:p>
        </p:txBody>
      </p:sp>
      <p:sp>
        <p:nvSpPr>
          <p:cNvPr id="4917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950D7B-C830-468D-AA26-4A4A7178EB39}" type="slidenum">
              <a:rPr lang="fr-FR" smtClean="0"/>
              <a:pPr eaLnBrk="1" hangingPunct="1"/>
              <a:t>47</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85775"/>
            <a:ext cx="8229600" cy="1143000"/>
          </a:xfrm>
        </p:spPr>
        <p:txBody>
          <a:bodyPr/>
          <a:lstStyle/>
          <a:p>
            <a:pPr eaLnBrk="1" hangingPunct="1"/>
            <a:r>
              <a:rPr lang="fr-FR" sz="2000" smtClean="0"/>
              <a:t>Un territoire agricole</a:t>
            </a:r>
          </a:p>
        </p:txBody>
      </p:sp>
      <p:pic>
        <p:nvPicPr>
          <p:cNvPr id="50179" name="Picture 1679"/>
          <p:cNvPicPr>
            <a:picLocks noChangeAspect="1" noChangeArrowheads="1"/>
          </p:cNvPicPr>
          <p:nvPr/>
        </p:nvPicPr>
        <p:blipFill>
          <a:blip r:embed="rId3">
            <a:extLst>
              <a:ext uri="{28A0092B-C50C-407E-A947-70E740481C1C}">
                <a14:useLocalDpi xmlns:a14="http://schemas.microsoft.com/office/drawing/2010/main" val="0"/>
              </a:ext>
            </a:extLst>
          </a:blip>
          <a:srcRect t="21973" b="8691"/>
          <a:stretch>
            <a:fillRect/>
          </a:stretch>
        </p:blipFill>
        <p:spPr bwMode="auto">
          <a:xfrm>
            <a:off x="0" y="1785938"/>
            <a:ext cx="9144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1331913" y="234950"/>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3. Impacts de l’urbanisation sur l’espace agricole</a:t>
            </a:r>
          </a:p>
        </p:txBody>
      </p:sp>
      <p:sp>
        <p:nvSpPr>
          <p:cNvPr id="50181" name="ZoneTexte 1"/>
          <p:cNvSpPr txBox="1">
            <a:spLocks noChangeArrowheads="1"/>
          </p:cNvSpPr>
          <p:nvPr/>
        </p:nvSpPr>
        <p:spPr bwMode="auto">
          <a:xfrm>
            <a:off x="8388350" y="6669088"/>
            <a:ext cx="2873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50182"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703E0-9F30-4639-AC22-63C626030F19}" type="slidenum">
              <a:rPr lang="fr-FR" smtClean="0"/>
              <a:pPr eaLnBrk="1" hangingPunct="1"/>
              <a:t>48</a:t>
            </a:fld>
            <a:endParaRPr lang="fr-FR"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679"/>
          <p:cNvPicPr>
            <a:picLocks noChangeAspect="1" noChangeArrowheads="1"/>
          </p:cNvPicPr>
          <p:nvPr/>
        </p:nvPicPr>
        <p:blipFill>
          <a:blip r:embed="rId3">
            <a:extLst>
              <a:ext uri="{28A0092B-C50C-407E-A947-70E740481C1C}">
                <a14:useLocalDpi xmlns:a14="http://schemas.microsoft.com/office/drawing/2010/main" val="0"/>
              </a:ext>
            </a:extLst>
          </a:blip>
          <a:srcRect t="21973" b="8691"/>
          <a:stretch>
            <a:fillRect/>
          </a:stretch>
        </p:blipFill>
        <p:spPr bwMode="auto">
          <a:xfrm>
            <a:off x="0" y="1785938"/>
            <a:ext cx="9144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3" name="Group 1830"/>
          <p:cNvGrpSpPr>
            <a:grpSpLocks/>
          </p:cNvGrpSpPr>
          <p:nvPr/>
        </p:nvGrpSpPr>
        <p:grpSpPr bwMode="auto">
          <a:xfrm>
            <a:off x="174625" y="4348163"/>
            <a:ext cx="719138" cy="168275"/>
            <a:chOff x="567" y="4140"/>
            <a:chExt cx="453" cy="106"/>
          </a:xfrm>
        </p:grpSpPr>
        <p:sp>
          <p:nvSpPr>
            <p:cNvPr id="51458" name="AutoShape 1831"/>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59" name="AutoShape 1832"/>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04" name="Group 1910"/>
          <p:cNvGrpSpPr>
            <a:grpSpLocks/>
          </p:cNvGrpSpPr>
          <p:nvPr/>
        </p:nvGrpSpPr>
        <p:grpSpPr bwMode="auto">
          <a:xfrm>
            <a:off x="0" y="4221163"/>
            <a:ext cx="719138" cy="168275"/>
            <a:chOff x="567" y="4140"/>
            <a:chExt cx="453" cy="106"/>
          </a:xfrm>
        </p:grpSpPr>
        <p:sp>
          <p:nvSpPr>
            <p:cNvPr id="51456" name="AutoShape 1911"/>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57" name="AutoShape 1912"/>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05" name="Group 1913"/>
          <p:cNvGrpSpPr>
            <a:grpSpLocks/>
          </p:cNvGrpSpPr>
          <p:nvPr/>
        </p:nvGrpSpPr>
        <p:grpSpPr bwMode="auto">
          <a:xfrm>
            <a:off x="509588" y="4238625"/>
            <a:ext cx="719137" cy="168275"/>
            <a:chOff x="431" y="4004"/>
            <a:chExt cx="453" cy="106"/>
          </a:xfrm>
        </p:grpSpPr>
        <p:sp>
          <p:nvSpPr>
            <p:cNvPr id="51454" name="AutoShape 191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55" name="AutoShape 191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06" name="AutoShape 1809" descr="Granit"/>
          <p:cNvSpPr>
            <a:spLocks noChangeArrowheads="1"/>
          </p:cNvSpPr>
          <p:nvPr/>
        </p:nvSpPr>
        <p:spPr bwMode="auto">
          <a:xfrm>
            <a:off x="1116013" y="908050"/>
            <a:ext cx="7704137" cy="936625"/>
          </a:xfrm>
          <a:prstGeom prst="parallelogram">
            <a:avLst>
              <a:gd name="adj" fmla="val 205636"/>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nvGrpSpPr>
          <p:cNvPr id="51207" name="Group 1806"/>
          <p:cNvGrpSpPr>
            <a:grpSpLocks/>
          </p:cNvGrpSpPr>
          <p:nvPr/>
        </p:nvGrpSpPr>
        <p:grpSpPr bwMode="auto">
          <a:xfrm>
            <a:off x="4211638" y="1557338"/>
            <a:ext cx="719137" cy="168275"/>
            <a:chOff x="431" y="4004"/>
            <a:chExt cx="453" cy="106"/>
          </a:xfrm>
        </p:grpSpPr>
        <p:sp>
          <p:nvSpPr>
            <p:cNvPr id="51452" name="AutoShape 180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53" name="AutoShape 180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08" name="AutoShape 1792"/>
          <p:cNvSpPr>
            <a:spLocks noChangeArrowheads="1"/>
          </p:cNvSpPr>
          <p:nvPr/>
        </p:nvSpPr>
        <p:spPr bwMode="auto">
          <a:xfrm>
            <a:off x="6084888" y="1628775"/>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09" name="AutoShape 1791"/>
          <p:cNvSpPr>
            <a:spLocks noChangeArrowheads="1"/>
          </p:cNvSpPr>
          <p:nvPr/>
        </p:nvSpPr>
        <p:spPr bwMode="auto">
          <a:xfrm>
            <a:off x="4932363" y="1700213"/>
            <a:ext cx="431800" cy="169862"/>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grpSp>
        <p:nvGrpSpPr>
          <p:cNvPr id="51210" name="Group 1781"/>
          <p:cNvGrpSpPr>
            <a:grpSpLocks/>
          </p:cNvGrpSpPr>
          <p:nvPr/>
        </p:nvGrpSpPr>
        <p:grpSpPr bwMode="auto">
          <a:xfrm>
            <a:off x="3995738" y="1989138"/>
            <a:ext cx="719137" cy="168275"/>
            <a:chOff x="431" y="4004"/>
            <a:chExt cx="453" cy="106"/>
          </a:xfrm>
        </p:grpSpPr>
        <p:sp>
          <p:nvSpPr>
            <p:cNvPr id="51450" name="AutoShape 178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51" name="AutoShape 178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11" name="Group 1764"/>
          <p:cNvGrpSpPr>
            <a:grpSpLocks/>
          </p:cNvGrpSpPr>
          <p:nvPr/>
        </p:nvGrpSpPr>
        <p:grpSpPr bwMode="auto">
          <a:xfrm>
            <a:off x="5651500" y="1773238"/>
            <a:ext cx="1481138" cy="257175"/>
            <a:chOff x="3670" y="1136"/>
            <a:chExt cx="933" cy="162"/>
          </a:xfrm>
        </p:grpSpPr>
        <p:grpSp>
          <p:nvGrpSpPr>
            <p:cNvPr id="51441" name="Group 1765"/>
            <p:cNvGrpSpPr>
              <a:grpSpLocks/>
            </p:cNvGrpSpPr>
            <p:nvPr/>
          </p:nvGrpSpPr>
          <p:grpSpPr bwMode="auto">
            <a:xfrm>
              <a:off x="3670" y="1136"/>
              <a:ext cx="453" cy="106"/>
              <a:chOff x="567" y="4140"/>
              <a:chExt cx="453" cy="106"/>
            </a:xfrm>
          </p:grpSpPr>
          <p:sp>
            <p:nvSpPr>
              <p:cNvPr id="51448" name="AutoShape 176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49" name="AutoShape 176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442" name="Group 1768"/>
            <p:cNvGrpSpPr>
              <a:grpSpLocks/>
            </p:cNvGrpSpPr>
            <p:nvPr/>
          </p:nvGrpSpPr>
          <p:grpSpPr bwMode="auto">
            <a:xfrm>
              <a:off x="3878" y="1192"/>
              <a:ext cx="453" cy="106"/>
              <a:chOff x="431" y="4004"/>
              <a:chExt cx="453" cy="106"/>
            </a:xfrm>
          </p:grpSpPr>
          <p:sp>
            <p:nvSpPr>
              <p:cNvPr id="51446" name="AutoShape 176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47" name="AutoShape 177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443" name="Group 1771"/>
            <p:cNvGrpSpPr>
              <a:grpSpLocks/>
            </p:cNvGrpSpPr>
            <p:nvPr/>
          </p:nvGrpSpPr>
          <p:grpSpPr bwMode="auto">
            <a:xfrm>
              <a:off x="4150" y="1147"/>
              <a:ext cx="453" cy="106"/>
              <a:chOff x="431" y="4004"/>
              <a:chExt cx="453" cy="106"/>
            </a:xfrm>
          </p:grpSpPr>
          <p:sp>
            <p:nvSpPr>
              <p:cNvPr id="51444" name="AutoShape 177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45" name="AutoShape 177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12" name="Group 1754"/>
          <p:cNvGrpSpPr>
            <a:grpSpLocks/>
          </p:cNvGrpSpPr>
          <p:nvPr/>
        </p:nvGrpSpPr>
        <p:grpSpPr bwMode="auto">
          <a:xfrm>
            <a:off x="6084888" y="2060575"/>
            <a:ext cx="1481137" cy="257175"/>
            <a:chOff x="3670" y="1136"/>
            <a:chExt cx="933" cy="162"/>
          </a:xfrm>
        </p:grpSpPr>
        <p:grpSp>
          <p:nvGrpSpPr>
            <p:cNvPr id="51432" name="Group 1755"/>
            <p:cNvGrpSpPr>
              <a:grpSpLocks/>
            </p:cNvGrpSpPr>
            <p:nvPr/>
          </p:nvGrpSpPr>
          <p:grpSpPr bwMode="auto">
            <a:xfrm>
              <a:off x="3670" y="1136"/>
              <a:ext cx="453" cy="106"/>
              <a:chOff x="567" y="4140"/>
              <a:chExt cx="453" cy="106"/>
            </a:xfrm>
          </p:grpSpPr>
          <p:sp>
            <p:nvSpPr>
              <p:cNvPr id="51439" name="AutoShape 175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40" name="AutoShape 175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433" name="Group 1758"/>
            <p:cNvGrpSpPr>
              <a:grpSpLocks/>
            </p:cNvGrpSpPr>
            <p:nvPr/>
          </p:nvGrpSpPr>
          <p:grpSpPr bwMode="auto">
            <a:xfrm>
              <a:off x="3878" y="1192"/>
              <a:ext cx="453" cy="106"/>
              <a:chOff x="431" y="4004"/>
              <a:chExt cx="453" cy="106"/>
            </a:xfrm>
          </p:grpSpPr>
          <p:sp>
            <p:nvSpPr>
              <p:cNvPr id="51437" name="AutoShape 175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38" name="AutoShape 176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434" name="Group 1761"/>
            <p:cNvGrpSpPr>
              <a:grpSpLocks/>
            </p:cNvGrpSpPr>
            <p:nvPr/>
          </p:nvGrpSpPr>
          <p:grpSpPr bwMode="auto">
            <a:xfrm>
              <a:off x="4150" y="1147"/>
              <a:ext cx="453" cy="106"/>
              <a:chOff x="431" y="4004"/>
              <a:chExt cx="453" cy="106"/>
            </a:xfrm>
          </p:grpSpPr>
          <p:sp>
            <p:nvSpPr>
              <p:cNvPr id="51435" name="AutoShape 176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36" name="AutoShape 176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13" name="Group 1712"/>
          <p:cNvGrpSpPr>
            <a:grpSpLocks/>
          </p:cNvGrpSpPr>
          <p:nvPr/>
        </p:nvGrpSpPr>
        <p:grpSpPr bwMode="auto">
          <a:xfrm>
            <a:off x="3203575" y="1916113"/>
            <a:ext cx="719138" cy="168275"/>
            <a:chOff x="431" y="4004"/>
            <a:chExt cx="453" cy="106"/>
          </a:xfrm>
        </p:grpSpPr>
        <p:sp>
          <p:nvSpPr>
            <p:cNvPr id="51430" name="AutoShape 171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31" name="AutoShape 171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14" name="Group 1715"/>
          <p:cNvGrpSpPr>
            <a:grpSpLocks/>
          </p:cNvGrpSpPr>
          <p:nvPr/>
        </p:nvGrpSpPr>
        <p:grpSpPr bwMode="auto">
          <a:xfrm>
            <a:off x="3708400" y="1916113"/>
            <a:ext cx="719138" cy="168275"/>
            <a:chOff x="431" y="4004"/>
            <a:chExt cx="453" cy="106"/>
          </a:xfrm>
        </p:grpSpPr>
        <p:sp>
          <p:nvSpPr>
            <p:cNvPr id="51428" name="AutoShape 171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29" name="AutoShape 171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15" name="Group 1718"/>
          <p:cNvGrpSpPr>
            <a:grpSpLocks/>
          </p:cNvGrpSpPr>
          <p:nvPr/>
        </p:nvGrpSpPr>
        <p:grpSpPr bwMode="auto">
          <a:xfrm>
            <a:off x="4140200" y="1844675"/>
            <a:ext cx="719138" cy="168275"/>
            <a:chOff x="431" y="4004"/>
            <a:chExt cx="453" cy="106"/>
          </a:xfrm>
        </p:grpSpPr>
        <p:sp>
          <p:nvSpPr>
            <p:cNvPr id="51426" name="AutoShape 171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27" name="AutoShape 172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16" name="Group 1689"/>
          <p:cNvGrpSpPr>
            <a:grpSpLocks/>
          </p:cNvGrpSpPr>
          <p:nvPr/>
        </p:nvGrpSpPr>
        <p:grpSpPr bwMode="auto">
          <a:xfrm>
            <a:off x="2586038" y="1971675"/>
            <a:ext cx="719137" cy="168275"/>
            <a:chOff x="567" y="4140"/>
            <a:chExt cx="453" cy="106"/>
          </a:xfrm>
        </p:grpSpPr>
        <p:sp>
          <p:nvSpPr>
            <p:cNvPr id="51424" name="AutoShape 1687"/>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25" name="AutoShape 1688"/>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17" name="AutoShape 1681"/>
          <p:cNvSpPr>
            <a:spLocks noChangeArrowheads="1"/>
          </p:cNvSpPr>
          <p:nvPr/>
        </p:nvSpPr>
        <p:spPr bwMode="auto">
          <a:xfrm>
            <a:off x="2339975" y="358775"/>
            <a:ext cx="792163"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18" name="AutoShape 1682"/>
          <p:cNvSpPr>
            <a:spLocks noChangeArrowheads="1"/>
          </p:cNvSpPr>
          <p:nvPr/>
        </p:nvSpPr>
        <p:spPr bwMode="auto">
          <a:xfrm>
            <a:off x="2843213" y="503238"/>
            <a:ext cx="1296987" cy="863600"/>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19" name="AutoShape 1683"/>
          <p:cNvSpPr>
            <a:spLocks noChangeArrowheads="1"/>
          </p:cNvSpPr>
          <p:nvPr/>
        </p:nvSpPr>
        <p:spPr bwMode="auto">
          <a:xfrm>
            <a:off x="3059113" y="719138"/>
            <a:ext cx="431800" cy="8636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20" name="AutoShape 1684"/>
          <p:cNvSpPr>
            <a:spLocks noChangeArrowheads="1"/>
          </p:cNvSpPr>
          <p:nvPr/>
        </p:nvSpPr>
        <p:spPr bwMode="auto">
          <a:xfrm>
            <a:off x="4140200" y="169863"/>
            <a:ext cx="360363" cy="1223962"/>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21" name="AutoShape 1677"/>
          <p:cNvSpPr>
            <a:spLocks noChangeArrowheads="1"/>
          </p:cNvSpPr>
          <p:nvPr/>
        </p:nvSpPr>
        <p:spPr bwMode="auto">
          <a:xfrm>
            <a:off x="5580063" y="-73025"/>
            <a:ext cx="792162"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22" name="AutoShape 1678"/>
          <p:cNvSpPr>
            <a:spLocks noChangeArrowheads="1"/>
          </p:cNvSpPr>
          <p:nvPr/>
        </p:nvSpPr>
        <p:spPr bwMode="auto">
          <a:xfrm>
            <a:off x="6083300" y="71438"/>
            <a:ext cx="1296988"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23" name="AutoShape 1679"/>
          <p:cNvSpPr>
            <a:spLocks noChangeArrowheads="1"/>
          </p:cNvSpPr>
          <p:nvPr/>
        </p:nvSpPr>
        <p:spPr bwMode="auto">
          <a:xfrm>
            <a:off x="6299200" y="287338"/>
            <a:ext cx="431800" cy="863600"/>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24" name="AutoShape 1680"/>
          <p:cNvSpPr>
            <a:spLocks noChangeArrowheads="1"/>
          </p:cNvSpPr>
          <p:nvPr/>
        </p:nvSpPr>
        <p:spPr bwMode="auto">
          <a:xfrm>
            <a:off x="7380288" y="-261938"/>
            <a:ext cx="360362" cy="1223963"/>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25" name="AutoShape 1676"/>
          <p:cNvSpPr>
            <a:spLocks noChangeArrowheads="1"/>
          </p:cNvSpPr>
          <p:nvPr/>
        </p:nvSpPr>
        <p:spPr bwMode="auto">
          <a:xfrm>
            <a:off x="3995738" y="431800"/>
            <a:ext cx="792162"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26" name="AutoShape 1673"/>
          <p:cNvSpPr>
            <a:spLocks noChangeArrowheads="1"/>
          </p:cNvSpPr>
          <p:nvPr/>
        </p:nvSpPr>
        <p:spPr bwMode="auto">
          <a:xfrm>
            <a:off x="4498975" y="360363"/>
            <a:ext cx="1296988" cy="863600"/>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27" name="AutoShape 1674"/>
          <p:cNvSpPr>
            <a:spLocks noChangeArrowheads="1"/>
          </p:cNvSpPr>
          <p:nvPr/>
        </p:nvSpPr>
        <p:spPr bwMode="auto">
          <a:xfrm>
            <a:off x="4714875" y="576263"/>
            <a:ext cx="431800"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28" name="AutoShape 1675"/>
          <p:cNvSpPr>
            <a:spLocks noChangeArrowheads="1"/>
          </p:cNvSpPr>
          <p:nvPr/>
        </p:nvSpPr>
        <p:spPr bwMode="auto">
          <a:xfrm>
            <a:off x="5795963" y="26988"/>
            <a:ext cx="360362" cy="1223962"/>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grpSp>
        <p:nvGrpSpPr>
          <p:cNvPr id="51229" name="Group 1690"/>
          <p:cNvGrpSpPr>
            <a:grpSpLocks/>
          </p:cNvGrpSpPr>
          <p:nvPr/>
        </p:nvGrpSpPr>
        <p:grpSpPr bwMode="auto">
          <a:xfrm>
            <a:off x="2411413" y="2060575"/>
            <a:ext cx="719137" cy="168275"/>
            <a:chOff x="431" y="4004"/>
            <a:chExt cx="453" cy="106"/>
          </a:xfrm>
        </p:grpSpPr>
        <p:sp>
          <p:nvSpPr>
            <p:cNvPr id="51422" name="AutoShape 168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23" name="AutoShape 168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0" name="Group 1691"/>
          <p:cNvGrpSpPr>
            <a:grpSpLocks/>
          </p:cNvGrpSpPr>
          <p:nvPr/>
        </p:nvGrpSpPr>
        <p:grpSpPr bwMode="auto">
          <a:xfrm>
            <a:off x="2916238" y="2060575"/>
            <a:ext cx="719137" cy="168275"/>
            <a:chOff x="431" y="4004"/>
            <a:chExt cx="453" cy="106"/>
          </a:xfrm>
        </p:grpSpPr>
        <p:sp>
          <p:nvSpPr>
            <p:cNvPr id="51420" name="AutoShape 169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21" name="AutoShape 169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1" name="Group 1694"/>
          <p:cNvGrpSpPr>
            <a:grpSpLocks/>
          </p:cNvGrpSpPr>
          <p:nvPr/>
        </p:nvGrpSpPr>
        <p:grpSpPr bwMode="auto">
          <a:xfrm>
            <a:off x="3348038" y="1989138"/>
            <a:ext cx="719137" cy="168275"/>
            <a:chOff x="431" y="4004"/>
            <a:chExt cx="453" cy="106"/>
          </a:xfrm>
        </p:grpSpPr>
        <p:sp>
          <p:nvSpPr>
            <p:cNvPr id="51418" name="AutoShape 169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19" name="AutoShape 169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2" name="Group 1697"/>
          <p:cNvGrpSpPr>
            <a:grpSpLocks/>
          </p:cNvGrpSpPr>
          <p:nvPr/>
        </p:nvGrpSpPr>
        <p:grpSpPr bwMode="auto">
          <a:xfrm>
            <a:off x="4673600" y="1827213"/>
            <a:ext cx="719138" cy="168275"/>
            <a:chOff x="567" y="4140"/>
            <a:chExt cx="453" cy="106"/>
          </a:xfrm>
        </p:grpSpPr>
        <p:sp>
          <p:nvSpPr>
            <p:cNvPr id="51416" name="AutoShape 1698"/>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17" name="AutoShape 1699"/>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3" name="Group 1700"/>
          <p:cNvGrpSpPr>
            <a:grpSpLocks/>
          </p:cNvGrpSpPr>
          <p:nvPr/>
        </p:nvGrpSpPr>
        <p:grpSpPr bwMode="auto">
          <a:xfrm>
            <a:off x="4498975" y="1916113"/>
            <a:ext cx="719138" cy="168275"/>
            <a:chOff x="431" y="4004"/>
            <a:chExt cx="453" cy="106"/>
          </a:xfrm>
        </p:grpSpPr>
        <p:sp>
          <p:nvSpPr>
            <p:cNvPr id="51414" name="AutoShape 170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15" name="AutoShape 170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4" name="Group 1703"/>
          <p:cNvGrpSpPr>
            <a:grpSpLocks/>
          </p:cNvGrpSpPr>
          <p:nvPr/>
        </p:nvGrpSpPr>
        <p:grpSpPr bwMode="auto">
          <a:xfrm>
            <a:off x="5003800" y="1916113"/>
            <a:ext cx="719138" cy="168275"/>
            <a:chOff x="431" y="4004"/>
            <a:chExt cx="453" cy="106"/>
          </a:xfrm>
        </p:grpSpPr>
        <p:sp>
          <p:nvSpPr>
            <p:cNvPr id="51412" name="AutoShape 170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13" name="AutoShape 170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5" name="Group 1706"/>
          <p:cNvGrpSpPr>
            <a:grpSpLocks/>
          </p:cNvGrpSpPr>
          <p:nvPr/>
        </p:nvGrpSpPr>
        <p:grpSpPr bwMode="auto">
          <a:xfrm>
            <a:off x="5435600" y="1844675"/>
            <a:ext cx="719138" cy="168275"/>
            <a:chOff x="431" y="4004"/>
            <a:chExt cx="453" cy="106"/>
          </a:xfrm>
        </p:grpSpPr>
        <p:sp>
          <p:nvSpPr>
            <p:cNvPr id="51410" name="AutoShape 170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11" name="AutoShape 170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6" name="Group 1724"/>
          <p:cNvGrpSpPr>
            <a:grpSpLocks/>
          </p:cNvGrpSpPr>
          <p:nvPr/>
        </p:nvGrpSpPr>
        <p:grpSpPr bwMode="auto">
          <a:xfrm>
            <a:off x="5651500" y="2324100"/>
            <a:ext cx="719138" cy="168275"/>
            <a:chOff x="431" y="4004"/>
            <a:chExt cx="453" cy="106"/>
          </a:xfrm>
        </p:grpSpPr>
        <p:sp>
          <p:nvSpPr>
            <p:cNvPr id="51408" name="AutoShape 172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09" name="AutoShape 172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37" name="Group 1733"/>
          <p:cNvGrpSpPr>
            <a:grpSpLocks/>
          </p:cNvGrpSpPr>
          <p:nvPr/>
        </p:nvGrpSpPr>
        <p:grpSpPr bwMode="auto">
          <a:xfrm>
            <a:off x="5826125" y="2235200"/>
            <a:ext cx="1481138" cy="257175"/>
            <a:chOff x="3670" y="1136"/>
            <a:chExt cx="933" cy="162"/>
          </a:xfrm>
        </p:grpSpPr>
        <p:grpSp>
          <p:nvGrpSpPr>
            <p:cNvPr id="51399" name="Group 1721"/>
            <p:cNvGrpSpPr>
              <a:grpSpLocks/>
            </p:cNvGrpSpPr>
            <p:nvPr/>
          </p:nvGrpSpPr>
          <p:grpSpPr bwMode="auto">
            <a:xfrm>
              <a:off x="3670" y="1136"/>
              <a:ext cx="453" cy="106"/>
              <a:chOff x="567" y="4140"/>
              <a:chExt cx="453" cy="106"/>
            </a:xfrm>
          </p:grpSpPr>
          <p:sp>
            <p:nvSpPr>
              <p:cNvPr id="51406" name="AutoShape 1722"/>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07" name="AutoShape 1723"/>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400" name="Group 1727"/>
            <p:cNvGrpSpPr>
              <a:grpSpLocks/>
            </p:cNvGrpSpPr>
            <p:nvPr/>
          </p:nvGrpSpPr>
          <p:grpSpPr bwMode="auto">
            <a:xfrm>
              <a:off x="3878" y="1192"/>
              <a:ext cx="453" cy="106"/>
              <a:chOff x="431" y="4004"/>
              <a:chExt cx="453" cy="106"/>
            </a:xfrm>
          </p:grpSpPr>
          <p:sp>
            <p:nvSpPr>
              <p:cNvPr id="51404" name="AutoShape 172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05" name="AutoShape 172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401" name="Group 1730"/>
            <p:cNvGrpSpPr>
              <a:grpSpLocks/>
            </p:cNvGrpSpPr>
            <p:nvPr/>
          </p:nvGrpSpPr>
          <p:grpSpPr bwMode="auto">
            <a:xfrm>
              <a:off x="4150" y="1147"/>
              <a:ext cx="453" cy="106"/>
              <a:chOff x="431" y="4004"/>
              <a:chExt cx="453" cy="106"/>
            </a:xfrm>
          </p:grpSpPr>
          <p:sp>
            <p:nvSpPr>
              <p:cNvPr id="51402" name="AutoShape 173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403" name="AutoShape 173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38" name="Group 1734"/>
          <p:cNvGrpSpPr>
            <a:grpSpLocks/>
          </p:cNvGrpSpPr>
          <p:nvPr/>
        </p:nvGrpSpPr>
        <p:grpSpPr bwMode="auto">
          <a:xfrm>
            <a:off x="5508625" y="1916113"/>
            <a:ext cx="1481138" cy="257175"/>
            <a:chOff x="3670" y="1136"/>
            <a:chExt cx="933" cy="162"/>
          </a:xfrm>
        </p:grpSpPr>
        <p:grpSp>
          <p:nvGrpSpPr>
            <p:cNvPr id="51390" name="Group 1735"/>
            <p:cNvGrpSpPr>
              <a:grpSpLocks/>
            </p:cNvGrpSpPr>
            <p:nvPr/>
          </p:nvGrpSpPr>
          <p:grpSpPr bwMode="auto">
            <a:xfrm>
              <a:off x="3670" y="1136"/>
              <a:ext cx="453" cy="106"/>
              <a:chOff x="567" y="4140"/>
              <a:chExt cx="453" cy="106"/>
            </a:xfrm>
          </p:grpSpPr>
          <p:sp>
            <p:nvSpPr>
              <p:cNvPr id="51397" name="AutoShape 173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98" name="AutoShape 173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91" name="Group 1738"/>
            <p:cNvGrpSpPr>
              <a:grpSpLocks/>
            </p:cNvGrpSpPr>
            <p:nvPr/>
          </p:nvGrpSpPr>
          <p:grpSpPr bwMode="auto">
            <a:xfrm>
              <a:off x="3878" y="1192"/>
              <a:ext cx="453" cy="106"/>
              <a:chOff x="431" y="4004"/>
              <a:chExt cx="453" cy="106"/>
            </a:xfrm>
          </p:grpSpPr>
          <p:sp>
            <p:nvSpPr>
              <p:cNvPr id="51395" name="AutoShape 173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96" name="AutoShape 174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92" name="Group 1741"/>
            <p:cNvGrpSpPr>
              <a:grpSpLocks/>
            </p:cNvGrpSpPr>
            <p:nvPr/>
          </p:nvGrpSpPr>
          <p:grpSpPr bwMode="auto">
            <a:xfrm>
              <a:off x="4150" y="1147"/>
              <a:ext cx="453" cy="106"/>
              <a:chOff x="431" y="4004"/>
              <a:chExt cx="453" cy="106"/>
            </a:xfrm>
          </p:grpSpPr>
          <p:sp>
            <p:nvSpPr>
              <p:cNvPr id="51393" name="AutoShape 174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94" name="AutoShape 174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39" name="Group 1775"/>
          <p:cNvGrpSpPr>
            <a:grpSpLocks/>
          </p:cNvGrpSpPr>
          <p:nvPr/>
        </p:nvGrpSpPr>
        <p:grpSpPr bwMode="auto">
          <a:xfrm>
            <a:off x="3851275" y="2060575"/>
            <a:ext cx="719138" cy="168275"/>
            <a:chOff x="567" y="4140"/>
            <a:chExt cx="453" cy="106"/>
          </a:xfrm>
        </p:grpSpPr>
        <p:sp>
          <p:nvSpPr>
            <p:cNvPr id="51388" name="AutoShape 177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89" name="AutoShape 177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40" name="Group 1778"/>
          <p:cNvGrpSpPr>
            <a:grpSpLocks/>
          </p:cNvGrpSpPr>
          <p:nvPr/>
        </p:nvGrpSpPr>
        <p:grpSpPr bwMode="auto">
          <a:xfrm>
            <a:off x="3348038" y="2060575"/>
            <a:ext cx="719137" cy="168275"/>
            <a:chOff x="431" y="4004"/>
            <a:chExt cx="453" cy="106"/>
          </a:xfrm>
        </p:grpSpPr>
        <p:sp>
          <p:nvSpPr>
            <p:cNvPr id="51386" name="AutoShape 177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87" name="AutoShape 178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41" name="AutoShape 1784"/>
          <p:cNvSpPr>
            <a:spLocks noChangeArrowheads="1"/>
          </p:cNvSpPr>
          <p:nvPr/>
        </p:nvSpPr>
        <p:spPr bwMode="auto">
          <a:xfrm>
            <a:off x="3419475" y="1339850"/>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42" name="AutoShape 1785"/>
          <p:cNvSpPr>
            <a:spLocks noChangeArrowheads="1"/>
          </p:cNvSpPr>
          <p:nvPr/>
        </p:nvSpPr>
        <p:spPr bwMode="auto">
          <a:xfrm>
            <a:off x="4211638" y="1196975"/>
            <a:ext cx="792162" cy="314325"/>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43" name="AutoShape 1786"/>
          <p:cNvSpPr>
            <a:spLocks noChangeArrowheads="1"/>
          </p:cNvSpPr>
          <p:nvPr/>
        </p:nvSpPr>
        <p:spPr bwMode="auto">
          <a:xfrm>
            <a:off x="4716463" y="1484313"/>
            <a:ext cx="431800" cy="169862"/>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44" name="AutoShape 1787"/>
          <p:cNvSpPr>
            <a:spLocks noChangeArrowheads="1"/>
          </p:cNvSpPr>
          <p:nvPr/>
        </p:nvSpPr>
        <p:spPr bwMode="auto">
          <a:xfrm>
            <a:off x="5003800" y="1123950"/>
            <a:ext cx="792163" cy="314325"/>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45" name="AutoShape 1788"/>
          <p:cNvSpPr>
            <a:spLocks noChangeArrowheads="1"/>
          </p:cNvSpPr>
          <p:nvPr/>
        </p:nvSpPr>
        <p:spPr bwMode="auto">
          <a:xfrm>
            <a:off x="3779838" y="1268413"/>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46" name="AutoShape 1789"/>
          <p:cNvSpPr>
            <a:spLocks noChangeArrowheads="1"/>
          </p:cNvSpPr>
          <p:nvPr/>
        </p:nvSpPr>
        <p:spPr bwMode="auto">
          <a:xfrm>
            <a:off x="5292725" y="1339850"/>
            <a:ext cx="792163" cy="314325"/>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1247" name="AutoShape 1790"/>
          <p:cNvSpPr>
            <a:spLocks noChangeArrowheads="1"/>
          </p:cNvSpPr>
          <p:nvPr/>
        </p:nvSpPr>
        <p:spPr bwMode="auto">
          <a:xfrm>
            <a:off x="3995738" y="1557338"/>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48" name="AutoShape 1793"/>
          <p:cNvSpPr>
            <a:spLocks noChangeArrowheads="1"/>
          </p:cNvSpPr>
          <p:nvPr/>
        </p:nvSpPr>
        <p:spPr bwMode="auto">
          <a:xfrm>
            <a:off x="3276600" y="1484313"/>
            <a:ext cx="792163" cy="314325"/>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grpSp>
        <p:nvGrpSpPr>
          <p:cNvPr id="51249" name="Group 1709"/>
          <p:cNvGrpSpPr>
            <a:grpSpLocks/>
          </p:cNvGrpSpPr>
          <p:nvPr/>
        </p:nvGrpSpPr>
        <p:grpSpPr bwMode="auto">
          <a:xfrm>
            <a:off x="3378200" y="1827213"/>
            <a:ext cx="719138" cy="168275"/>
            <a:chOff x="567" y="4140"/>
            <a:chExt cx="453" cy="106"/>
          </a:xfrm>
        </p:grpSpPr>
        <p:sp>
          <p:nvSpPr>
            <p:cNvPr id="51384" name="AutoShape 1710"/>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85" name="AutoShape 1711"/>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0" name="Group 1744"/>
          <p:cNvGrpSpPr>
            <a:grpSpLocks/>
          </p:cNvGrpSpPr>
          <p:nvPr/>
        </p:nvGrpSpPr>
        <p:grpSpPr bwMode="auto">
          <a:xfrm>
            <a:off x="2411413" y="1773238"/>
            <a:ext cx="1481137" cy="257175"/>
            <a:chOff x="3670" y="1136"/>
            <a:chExt cx="933" cy="162"/>
          </a:xfrm>
        </p:grpSpPr>
        <p:grpSp>
          <p:nvGrpSpPr>
            <p:cNvPr id="51375" name="Group 1745"/>
            <p:cNvGrpSpPr>
              <a:grpSpLocks/>
            </p:cNvGrpSpPr>
            <p:nvPr/>
          </p:nvGrpSpPr>
          <p:grpSpPr bwMode="auto">
            <a:xfrm>
              <a:off x="3670" y="1136"/>
              <a:ext cx="453" cy="106"/>
              <a:chOff x="567" y="4140"/>
              <a:chExt cx="453" cy="106"/>
            </a:xfrm>
          </p:grpSpPr>
          <p:sp>
            <p:nvSpPr>
              <p:cNvPr id="51382" name="AutoShape 174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83" name="AutoShape 174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76" name="Group 1748"/>
            <p:cNvGrpSpPr>
              <a:grpSpLocks/>
            </p:cNvGrpSpPr>
            <p:nvPr/>
          </p:nvGrpSpPr>
          <p:grpSpPr bwMode="auto">
            <a:xfrm>
              <a:off x="3878" y="1192"/>
              <a:ext cx="453" cy="106"/>
              <a:chOff x="431" y="4004"/>
              <a:chExt cx="453" cy="106"/>
            </a:xfrm>
          </p:grpSpPr>
          <p:sp>
            <p:nvSpPr>
              <p:cNvPr id="51380" name="AutoShape 174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81" name="AutoShape 175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77" name="Group 1751"/>
            <p:cNvGrpSpPr>
              <a:grpSpLocks/>
            </p:cNvGrpSpPr>
            <p:nvPr/>
          </p:nvGrpSpPr>
          <p:grpSpPr bwMode="auto">
            <a:xfrm>
              <a:off x="4150" y="1147"/>
              <a:ext cx="453" cy="106"/>
              <a:chOff x="431" y="4004"/>
              <a:chExt cx="453" cy="106"/>
            </a:xfrm>
          </p:grpSpPr>
          <p:sp>
            <p:nvSpPr>
              <p:cNvPr id="51378" name="AutoShape 175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79" name="AutoShape 175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51" name="Group 1794"/>
          <p:cNvGrpSpPr>
            <a:grpSpLocks/>
          </p:cNvGrpSpPr>
          <p:nvPr/>
        </p:nvGrpSpPr>
        <p:grpSpPr bwMode="auto">
          <a:xfrm>
            <a:off x="4356100" y="1700213"/>
            <a:ext cx="719138" cy="168275"/>
            <a:chOff x="431" y="4004"/>
            <a:chExt cx="453" cy="106"/>
          </a:xfrm>
        </p:grpSpPr>
        <p:sp>
          <p:nvSpPr>
            <p:cNvPr id="51373" name="AutoShape 179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74" name="AutoShape 179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2" name="Group 1797"/>
          <p:cNvGrpSpPr>
            <a:grpSpLocks/>
          </p:cNvGrpSpPr>
          <p:nvPr/>
        </p:nvGrpSpPr>
        <p:grpSpPr bwMode="auto">
          <a:xfrm>
            <a:off x="5292725" y="1700213"/>
            <a:ext cx="719138" cy="168275"/>
            <a:chOff x="431" y="4004"/>
            <a:chExt cx="453" cy="106"/>
          </a:xfrm>
        </p:grpSpPr>
        <p:sp>
          <p:nvSpPr>
            <p:cNvPr id="51371" name="AutoShape 179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72" name="AutoShape 179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3" name="Group 1800"/>
          <p:cNvGrpSpPr>
            <a:grpSpLocks/>
          </p:cNvGrpSpPr>
          <p:nvPr/>
        </p:nvGrpSpPr>
        <p:grpSpPr bwMode="auto">
          <a:xfrm>
            <a:off x="3779838" y="1773238"/>
            <a:ext cx="719137" cy="168275"/>
            <a:chOff x="431" y="4004"/>
            <a:chExt cx="453" cy="106"/>
          </a:xfrm>
        </p:grpSpPr>
        <p:sp>
          <p:nvSpPr>
            <p:cNvPr id="51369" name="AutoShape 180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70" name="AutoShape 180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4" name="Group 1803"/>
          <p:cNvGrpSpPr>
            <a:grpSpLocks/>
          </p:cNvGrpSpPr>
          <p:nvPr/>
        </p:nvGrpSpPr>
        <p:grpSpPr bwMode="auto">
          <a:xfrm>
            <a:off x="2700338" y="1628775"/>
            <a:ext cx="719137" cy="168275"/>
            <a:chOff x="431" y="4004"/>
            <a:chExt cx="453" cy="106"/>
          </a:xfrm>
        </p:grpSpPr>
        <p:sp>
          <p:nvSpPr>
            <p:cNvPr id="51367" name="AutoShape 180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68" name="AutoShape 180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5" name="Group 1810"/>
          <p:cNvGrpSpPr>
            <a:grpSpLocks/>
          </p:cNvGrpSpPr>
          <p:nvPr/>
        </p:nvGrpSpPr>
        <p:grpSpPr bwMode="auto">
          <a:xfrm>
            <a:off x="2843213" y="3932238"/>
            <a:ext cx="719137" cy="168275"/>
            <a:chOff x="431" y="4004"/>
            <a:chExt cx="453" cy="106"/>
          </a:xfrm>
        </p:grpSpPr>
        <p:sp>
          <p:nvSpPr>
            <p:cNvPr id="51365" name="AutoShape 181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66" name="AutoShape 181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6" name="Group 1813"/>
          <p:cNvGrpSpPr>
            <a:grpSpLocks/>
          </p:cNvGrpSpPr>
          <p:nvPr/>
        </p:nvGrpSpPr>
        <p:grpSpPr bwMode="auto">
          <a:xfrm>
            <a:off x="3779838" y="2420938"/>
            <a:ext cx="719137" cy="168275"/>
            <a:chOff x="431" y="4004"/>
            <a:chExt cx="453" cy="106"/>
          </a:xfrm>
        </p:grpSpPr>
        <p:sp>
          <p:nvSpPr>
            <p:cNvPr id="51363" name="AutoShape 181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64" name="AutoShape 181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7" name="Group 1816"/>
          <p:cNvGrpSpPr>
            <a:grpSpLocks/>
          </p:cNvGrpSpPr>
          <p:nvPr/>
        </p:nvGrpSpPr>
        <p:grpSpPr bwMode="auto">
          <a:xfrm>
            <a:off x="4932363" y="2347913"/>
            <a:ext cx="719137" cy="168275"/>
            <a:chOff x="431" y="4004"/>
            <a:chExt cx="453" cy="106"/>
          </a:xfrm>
        </p:grpSpPr>
        <p:sp>
          <p:nvSpPr>
            <p:cNvPr id="51361" name="AutoShape 181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62" name="AutoShape 181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58" name="Group 1819"/>
          <p:cNvGrpSpPr>
            <a:grpSpLocks/>
          </p:cNvGrpSpPr>
          <p:nvPr/>
        </p:nvGrpSpPr>
        <p:grpSpPr bwMode="auto">
          <a:xfrm>
            <a:off x="2987675" y="2636838"/>
            <a:ext cx="719138" cy="168275"/>
            <a:chOff x="431" y="4004"/>
            <a:chExt cx="453" cy="106"/>
          </a:xfrm>
        </p:grpSpPr>
        <p:sp>
          <p:nvSpPr>
            <p:cNvPr id="51359" name="AutoShape 182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60" name="AutoShape 182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59" name="Oval 1822"/>
          <p:cNvSpPr>
            <a:spLocks noChangeArrowheads="1"/>
          </p:cNvSpPr>
          <p:nvPr/>
        </p:nvSpPr>
        <p:spPr bwMode="auto">
          <a:xfrm>
            <a:off x="-1331913" y="-315913"/>
            <a:ext cx="15336838" cy="2663826"/>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1260" name="Line 1823"/>
          <p:cNvSpPr>
            <a:spLocks noChangeShapeType="1"/>
          </p:cNvSpPr>
          <p:nvPr/>
        </p:nvSpPr>
        <p:spPr bwMode="auto">
          <a:xfrm flipH="1">
            <a:off x="1403350" y="2347913"/>
            <a:ext cx="3455988" cy="208915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261" name="Group 1824"/>
          <p:cNvGrpSpPr>
            <a:grpSpLocks/>
          </p:cNvGrpSpPr>
          <p:nvPr/>
        </p:nvGrpSpPr>
        <p:grpSpPr bwMode="auto">
          <a:xfrm>
            <a:off x="-503238" y="4510088"/>
            <a:ext cx="719138" cy="168275"/>
            <a:chOff x="431" y="4004"/>
            <a:chExt cx="453" cy="106"/>
          </a:xfrm>
        </p:grpSpPr>
        <p:sp>
          <p:nvSpPr>
            <p:cNvPr id="51357" name="AutoShape 182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58" name="AutoShape 182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62" name="Group 1827"/>
          <p:cNvGrpSpPr>
            <a:grpSpLocks/>
          </p:cNvGrpSpPr>
          <p:nvPr/>
        </p:nvGrpSpPr>
        <p:grpSpPr bwMode="auto">
          <a:xfrm>
            <a:off x="-358775" y="4365625"/>
            <a:ext cx="719138" cy="168275"/>
            <a:chOff x="431" y="4004"/>
            <a:chExt cx="453" cy="106"/>
          </a:xfrm>
        </p:grpSpPr>
        <p:sp>
          <p:nvSpPr>
            <p:cNvPr id="51355" name="AutoShape 182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56" name="AutoShape 182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63" name="Group 1833"/>
          <p:cNvGrpSpPr>
            <a:grpSpLocks/>
          </p:cNvGrpSpPr>
          <p:nvPr/>
        </p:nvGrpSpPr>
        <p:grpSpPr bwMode="auto">
          <a:xfrm>
            <a:off x="0" y="4437063"/>
            <a:ext cx="719138" cy="168275"/>
            <a:chOff x="431" y="4004"/>
            <a:chExt cx="453" cy="106"/>
          </a:xfrm>
        </p:grpSpPr>
        <p:sp>
          <p:nvSpPr>
            <p:cNvPr id="51353" name="AutoShape 183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54" name="AutoShape 183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64" name="Group 1836"/>
          <p:cNvGrpSpPr>
            <a:grpSpLocks/>
          </p:cNvGrpSpPr>
          <p:nvPr/>
        </p:nvGrpSpPr>
        <p:grpSpPr bwMode="auto">
          <a:xfrm>
            <a:off x="504825" y="4437063"/>
            <a:ext cx="719138" cy="168275"/>
            <a:chOff x="431" y="4004"/>
            <a:chExt cx="453" cy="106"/>
          </a:xfrm>
        </p:grpSpPr>
        <p:sp>
          <p:nvSpPr>
            <p:cNvPr id="51351" name="AutoShape 183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52" name="AutoShape 183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65" name="Group 1839"/>
          <p:cNvGrpSpPr>
            <a:grpSpLocks/>
          </p:cNvGrpSpPr>
          <p:nvPr/>
        </p:nvGrpSpPr>
        <p:grpSpPr bwMode="auto">
          <a:xfrm>
            <a:off x="936625" y="4365625"/>
            <a:ext cx="719138" cy="168275"/>
            <a:chOff x="431" y="4004"/>
            <a:chExt cx="453" cy="106"/>
          </a:xfrm>
        </p:grpSpPr>
        <p:sp>
          <p:nvSpPr>
            <p:cNvPr id="51349" name="AutoShape 184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50" name="AutoShape 184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66" name="Group 1842"/>
          <p:cNvGrpSpPr>
            <a:grpSpLocks/>
          </p:cNvGrpSpPr>
          <p:nvPr/>
        </p:nvGrpSpPr>
        <p:grpSpPr bwMode="auto">
          <a:xfrm>
            <a:off x="1009650" y="4437063"/>
            <a:ext cx="1481138" cy="257175"/>
            <a:chOff x="3670" y="1136"/>
            <a:chExt cx="933" cy="162"/>
          </a:xfrm>
        </p:grpSpPr>
        <p:grpSp>
          <p:nvGrpSpPr>
            <p:cNvPr id="51340" name="Group 1843"/>
            <p:cNvGrpSpPr>
              <a:grpSpLocks/>
            </p:cNvGrpSpPr>
            <p:nvPr/>
          </p:nvGrpSpPr>
          <p:grpSpPr bwMode="auto">
            <a:xfrm>
              <a:off x="3670" y="1136"/>
              <a:ext cx="453" cy="106"/>
              <a:chOff x="567" y="4140"/>
              <a:chExt cx="453" cy="106"/>
            </a:xfrm>
          </p:grpSpPr>
          <p:sp>
            <p:nvSpPr>
              <p:cNvPr id="51347" name="AutoShape 1844"/>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48" name="AutoShape 1845"/>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41" name="Group 1846"/>
            <p:cNvGrpSpPr>
              <a:grpSpLocks/>
            </p:cNvGrpSpPr>
            <p:nvPr/>
          </p:nvGrpSpPr>
          <p:grpSpPr bwMode="auto">
            <a:xfrm>
              <a:off x="3878" y="1192"/>
              <a:ext cx="453" cy="106"/>
              <a:chOff x="431" y="4004"/>
              <a:chExt cx="453" cy="106"/>
            </a:xfrm>
          </p:grpSpPr>
          <p:sp>
            <p:nvSpPr>
              <p:cNvPr id="51345" name="AutoShape 184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46" name="AutoShape 184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42" name="Group 1849"/>
            <p:cNvGrpSpPr>
              <a:grpSpLocks/>
            </p:cNvGrpSpPr>
            <p:nvPr/>
          </p:nvGrpSpPr>
          <p:grpSpPr bwMode="auto">
            <a:xfrm>
              <a:off x="4150" y="1147"/>
              <a:ext cx="453" cy="106"/>
              <a:chOff x="431" y="4004"/>
              <a:chExt cx="453" cy="106"/>
            </a:xfrm>
          </p:grpSpPr>
          <p:sp>
            <p:nvSpPr>
              <p:cNvPr id="51343" name="AutoShape 185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44" name="AutoShape 185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67" name="Group 1852"/>
          <p:cNvGrpSpPr>
            <a:grpSpLocks/>
          </p:cNvGrpSpPr>
          <p:nvPr/>
        </p:nvGrpSpPr>
        <p:grpSpPr bwMode="auto">
          <a:xfrm>
            <a:off x="-647700" y="4581525"/>
            <a:ext cx="719138" cy="168275"/>
            <a:chOff x="567" y="4140"/>
            <a:chExt cx="453" cy="106"/>
          </a:xfrm>
        </p:grpSpPr>
        <p:sp>
          <p:nvSpPr>
            <p:cNvPr id="51338" name="AutoShape 1853"/>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39" name="AutoShape 1854"/>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68" name="AutoShape 1855"/>
          <p:cNvSpPr>
            <a:spLocks noChangeArrowheads="1"/>
          </p:cNvSpPr>
          <p:nvPr/>
        </p:nvSpPr>
        <p:spPr bwMode="auto">
          <a:xfrm>
            <a:off x="900113" y="4437063"/>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69" name="AutoShape 1856"/>
          <p:cNvSpPr>
            <a:spLocks noChangeArrowheads="1"/>
          </p:cNvSpPr>
          <p:nvPr/>
        </p:nvSpPr>
        <p:spPr bwMode="auto">
          <a:xfrm>
            <a:off x="611188" y="4581525"/>
            <a:ext cx="431800" cy="169863"/>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1270" name="AutoShape 1857"/>
          <p:cNvSpPr>
            <a:spLocks noChangeArrowheads="1"/>
          </p:cNvSpPr>
          <p:nvPr/>
        </p:nvSpPr>
        <p:spPr bwMode="auto">
          <a:xfrm>
            <a:off x="179388" y="4508500"/>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1271" name="AutoShape 1859"/>
          <p:cNvSpPr>
            <a:spLocks noChangeArrowheads="1"/>
          </p:cNvSpPr>
          <p:nvPr/>
        </p:nvSpPr>
        <p:spPr bwMode="auto">
          <a:xfrm>
            <a:off x="395288" y="4652963"/>
            <a:ext cx="358775" cy="144462"/>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grpSp>
        <p:nvGrpSpPr>
          <p:cNvPr id="51272" name="Group 1860"/>
          <p:cNvGrpSpPr>
            <a:grpSpLocks/>
          </p:cNvGrpSpPr>
          <p:nvPr/>
        </p:nvGrpSpPr>
        <p:grpSpPr bwMode="auto">
          <a:xfrm>
            <a:off x="539750" y="4795838"/>
            <a:ext cx="719138" cy="168275"/>
            <a:chOff x="431" y="4004"/>
            <a:chExt cx="453" cy="106"/>
          </a:xfrm>
        </p:grpSpPr>
        <p:sp>
          <p:nvSpPr>
            <p:cNvPr id="51336" name="AutoShape 186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37" name="AutoShape 186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3" name="Group 1863"/>
          <p:cNvGrpSpPr>
            <a:grpSpLocks/>
          </p:cNvGrpSpPr>
          <p:nvPr/>
        </p:nvGrpSpPr>
        <p:grpSpPr bwMode="auto">
          <a:xfrm>
            <a:off x="1044575" y="4795838"/>
            <a:ext cx="719138" cy="168275"/>
            <a:chOff x="431" y="4004"/>
            <a:chExt cx="453" cy="106"/>
          </a:xfrm>
        </p:grpSpPr>
        <p:sp>
          <p:nvSpPr>
            <p:cNvPr id="51334" name="AutoShape 186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35" name="AutoShape 186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4" name="Group 1866"/>
          <p:cNvGrpSpPr>
            <a:grpSpLocks/>
          </p:cNvGrpSpPr>
          <p:nvPr/>
        </p:nvGrpSpPr>
        <p:grpSpPr bwMode="auto">
          <a:xfrm>
            <a:off x="-77788" y="4851400"/>
            <a:ext cx="719138" cy="168275"/>
            <a:chOff x="567" y="4140"/>
            <a:chExt cx="453" cy="106"/>
          </a:xfrm>
        </p:grpSpPr>
        <p:sp>
          <p:nvSpPr>
            <p:cNvPr id="51332" name="AutoShape 1867"/>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33" name="AutoShape 1868"/>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5" name="Group 1869"/>
          <p:cNvGrpSpPr>
            <a:grpSpLocks/>
          </p:cNvGrpSpPr>
          <p:nvPr/>
        </p:nvGrpSpPr>
        <p:grpSpPr bwMode="auto">
          <a:xfrm>
            <a:off x="-252413" y="4940300"/>
            <a:ext cx="719138" cy="168275"/>
            <a:chOff x="431" y="4004"/>
            <a:chExt cx="453" cy="106"/>
          </a:xfrm>
        </p:grpSpPr>
        <p:sp>
          <p:nvSpPr>
            <p:cNvPr id="51330" name="AutoShape 187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31" name="AutoShape 187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6" name="Group 1872"/>
          <p:cNvGrpSpPr>
            <a:grpSpLocks/>
          </p:cNvGrpSpPr>
          <p:nvPr/>
        </p:nvGrpSpPr>
        <p:grpSpPr bwMode="auto">
          <a:xfrm>
            <a:off x="252413" y="4940300"/>
            <a:ext cx="719137" cy="168275"/>
            <a:chOff x="431" y="4004"/>
            <a:chExt cx="453" cy="106"/>
          </a:xfrm>
        </p:grpSpPr>
        <p:sp>
          <p:nvSpPr>
            <p:cNvPr id="51328" name="AutoShape 187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29" name="AutoShape 187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7" name="Group 1875"/>
          <p:cNvGrpSpPr>
            <a:grpSpLocks/>
          </p:cNvGrpSpPr>
          <p:nvPr/>
        </p:nvGrpSpPr>
        <p:grpSpPr bwMode="auto">
          <a:xfrm>
            <a:off x="684213" y="4868863"/>
            <a:ext cx="719137" cy="168275"/>
            <a:chOff x="431" y="4004"/>
            <a:chExt cx="453" cy="106"/>
          </a:xfrm>
        </p:grpSpPr>
        <p:sp>
          <p:nvSpPr>
            <p:cNvPr id="51326" name="AutoShape 187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27" name="AutoShape 187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8" name="Group 1878"/>
          <p:cNvGrpSpPr>
            <a:grpSpLocks/>
          </p:cNvGrpSpPr>
          <p:nvPr/>
        </p:nvGrpSpPr>
        <p:grpSpPr bwMode="auto">
          <a:xfrm>
            <a:off x="1187450" y="4940300"/>
            <a:ext cx="719138" cy="168275"/>
            <a:chOff x="567" y="4140"/>
            <a:chExt cx="453" cy="106"/>
          </a:xfrm>
        </p:grpSpPr>
        <p:sp>
          <p:nvSpPr>
            <p:cNvPr id="51324" name="AutoShape 1879"/>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25" name="AutoShape 1880"/>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79" name="Group 1881"/>
          <p:cNvGrpSpPr>
            <a:grpSpLocks/>
          </p:cNvGrpSpPr>
          <p:nvPr/>
        </p:nvGrpSpPr>
        <p:grpSpPr bwMode="auto">
          <a:xfrm>
            <a:off x="684213" y="4940300"/>
            <a:ext cx="719137" cy="168275"/>
            <a:chOff x="431" y="4004"/>
            <a:chExt cx="453" cy="106"/>
          </a:xfrm>
        </p:grpSpPr>
        <p:sp>
          <p:nvSpPr>
            <p:cNvPr id="51322" name="AutoShape 188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23" name="AutoShape 188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80" name="Group 1884"/>
          <p:cNvGrpSpPr>
            <a:grpSpLocks/>
          </p:cNvGrpSpPr>
          <p:nvPr/>
        </p:nvGrpSpPr>
        <p:grpSpPr bwMode="auto">
          <a:xfrm>
            <a:off x="714375" y="4706938"/>
            <a:ext cx="719138" cy="168275"/>
            <a:chOff x="567" y="4140"/>
            <a:chExt cx="453" cy="106"/>
          </a:xfrm>
        </p:grpSpPr>
        <p:sp>
          <p:nvSpPr>
            <p:cNvPr id="51320" name="AutoShape 1885"/>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21" name="AutoShape 1886"/>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81" name="Group 1887"/>
          <p:cNvGrpSpPr>
            <a:grpSpLocks/>
          </p:cNvGrpSpPr>
          <p:nvPr/>
        </p:nvGrpSpPr>
        <p:grpSpPr bwMode="auto">
          <a:xfrm>
            <a:off x="-252413" y="4652963"/>
            <a:ext cx="1481138" cy="257175"/>
            <a:chOff x="3670" y="1136"/>
            <a:chExt cx="933" cy="162"/>
          </a:xfrm>
        </p:grpSpPr>
        <p:grpSp>
          <p:nvGrpSpPr>
            <p:cNvPr id="51311" name="Group 1888"/>
            <p:cNvGrpSpPr>
              <a:grpSpLocks/>
            </p:cNvGrpSpPr>
            <p:nvPr/>
          </p:nvGrpSpPr>
          <p:grpSpPr bwMode="auto">
            <a:xfrm>
              <a:off x="3670" y="1136"/>
              <a:ext cx="453" cy="106"/>
              <a:chOff x="567" y="4140"/>
              <a:chExt cx="453" cy="106"/>
            </a:xfrm>
          </p:grpSpPr>
          <p:sp>
            <p:nvSpPr>
              <p:cNvPr id="51318" name="AutoShape 1889"/>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19" name="AutoShape 1890"/>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12" name="Group 1891"/>
            <p:cNvGrpSpPr>
              <a:grpSpLocks/>
            </p:cNvGrpSpPr>
            <p:nvPr/>
          </p:nvGrpSpPr>
          <p:grpSpPr bwMode="auto">
            <a:xfrm>
              <a:off x="3878" y="1192"/>
              <a:ext cx="453" cy="106"/>
              <a:chOff x="431" y="4004"/>
              <a:chExt cx="453" cy="106"/>
            </a:xfrm>
          </p:grpSpPr>
          <p:sp>
            <p:nvSpPr>
              <p:cNvPr id="51316" name="AutoShape 189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17" name="AutoShape 189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13" name="Group 1894"/>
            <p:cNvGrpSpPr>
              <a:grpSpLocks/>
            </p:cNvGrpSpPr>
            <p:nvPr/>
          </p:nvGrpSpPr>
          <p:grpSpPr bwMode="auto">
            <a:xfrm>
              <a:off x="4150" y="1147"/>
              <a:ext cx="453" cy="106"/>
              <a:chOff x="431" y="4004"/>
              <a:chExt cx="453" cy="106"/>
            </a:xfrm>
          </p:grpSpPr>
          <p:sp>
            <p:nvSpPr>
              <p:cNvPr id="51314" name="AutoShape 189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15" name="AutoShape 189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82" name="Group 1897"/>
          <p:cNvGrpSpPr>
            <a:grpSpLocks/>
          </p:cNvGrpSpPr>
          <p:nvPr/>
        </p:nvGrpSpPr>
        <p:grpSpPr bwMode="auto">
          <a:xfrm>
            <a:off x="1116013" y="4652963"/>
            <a:ext cx="719137" cy="168275"/>
            <a:chOff x="431" y="4004"/>
            <a:chExt cx="453" cy="106"/>
          </a:xfrm>
        </p:grpSpPr>
        <p:sp>
          <p:nvSpPr>
            <p:cNvPr id="51309" name="AutoShape 189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10" name="AutoShape 189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83" name="Group 1900"/>
          <p:cNvGrpSpPr>
            <a:grpSpLocks/>
          </p:cNvGrpSpPr>
          <p:nvPr/>
        </p:nvGrpSpPr>
        <p:grpSpPr bwMode="auto">
          <a:xfrm>
            <a:off x="971550" y="4221163"/>
            <a:ext cx="1481138" cy="257175"/>
            <a:chOff x="3670" y="1136"/>
            <a:chExt cx="933" cy="162"/>
          </a:xfrm>
        </p:grpSpPr>
        <p:grpSp>
          <p:nvGrpSpPr>
            <p:cNvPr id="51300" name="Group 1901"/>
            <p:cNvGrpSpPr>
              <a:grpSpLocks/>
            </p:cNvGrpSpPr>
            <p:nvPr/>
          </p:nvGrpSpPr>
          <p:grpSpPr bwMode="auto">
            <a:xfrm>
              <a:off x="3670" y="1136"/>
              <a:ext cx="453" cy="106"/>
              <a:chOff x="567" y="4140"/>
              <a:chExt cx="453" cy="106"/>
            </a:xfrm>
          </p:grpSpPr>
          <p:sp>
            <p:nvSpPr>
              <p:cNvPr id="51307" name="AutoShape 1902"/>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08" name="AutoShape 1903"/>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01" name="Group 1904"/>
            <p:cNvGrpSpPr>
              <a:grpSpLocks/>
            </p:cNvGrpSpPr>
            <p:nvPr/>
          </p:nvGrpSpPr>
          <p:grpSpPr bwMode="auto">
            <a:xfrm>
              <a:off x="3878" y="1192"/>
              <a:ext cx="453" cy="106"/>
              <a:chOff x="431" y="4004"/>
              <a:chExt cx="453" cy="106"/>
            </a:xfrm>
          </p:grpSpPr>
          <p:sp>
            <p:nvSpPr>
              <p:cNvPr id="51305" name="AutoShape 190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06" name="AutoShape 190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302" name="Group 1907"/>
            <p:cNvGrpSpPr>
              <a:grpSpLocks/>
            </p:cNvGrpSpPr>
            <p:nvPr/>
          </p:nvGrpSpPr>
          <p:grpSpPr bwMode="auto">
            <a:xfrm>
              <a:off x="4150" y="1147"/>
              <a:ext cx="453" cy="106"/>
              <a:chOff x="431" y="4004"/>
              <a:chExt cx="453" cy="106"/>
            </a:xfrm>
          </p:grpSpPr>
          <p:sp>
            <p:nvSpPr>
              <p:cNvPr id="51303" name="AutoShape 190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304" name="AutoShape 190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1284" name="Group 1916"/>
          <p:cNvGrpSpPr>
            <a:grpSpLocks/>
          </p:cNvGrpSpPr>
          <p:nvPr/>
        </p:nvGrpSpPr>
        <p:grpSpPr bwMode="auto">
          <a:xfrm>
            <a:off x="1979613" y="3932238"/>
            <a:ext cx="719137" cy="144462"/>
            <a:chOff x="431" y="4004"/>
            <a:chExt cx="453" cy="106"/>
          </a:xfrm>
        </p:grpSpPr>
        <p:sp>
          <p:nvSpPr>
            <p:cNvPr id="51298" name="AutoShape 191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299" name="AutoShape 191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85" name="Group 1919"/>
          <p:cNvGrpSpPr>
            <a:grpSpLocks/>
          </p:cNvGrpSpPr>
          <p:nvPr/>
        </p:nvGrpSpPr>
        <p:grpSpPr bwMode="auto">
          <a:xfrm>
            <a:off x="1403350" y="3860800"/>
            <a:ext cx="719138" cy="168275"/>
            <a:chOff x="431" y="4004"/>
            <a:chExt cx="453" cy="106"/>
          </a:xfrm>
        </p:grpSpPr>
        <p:sp>
          <p:nvSpPr>
            <p:cNvPr id="51296" name="AutoShape 192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297" name="AutoShape 192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86" name="Group 1922"/>
          <p:cNvGrpSpPr>
            <a:grpSpLocks/>
          </p:cNvGrpSpPr>
          <p:nvPr/>
        </p:nvGrpSpPr>
        <p:grpSpPr bwMode="auto">
          <a:xfrm>
            <a:off x="2124075" y="3429000"/>
            <a:ext cx="719138" cy="168275"/>
            <a:chOff x="431" y="4004"/>
            <a:chExt cx="453" cy="106"/>
          </a:xfrm>
        </p:grpSpPr>
        <p:sp>
          <p:nvSpPr>
            <p:cNvPr id="51294" name="AutoShape 192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295" name="AutoShape 192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1287" name="Group 1925"/>
          <p:cNvGrpSpPr>
            <a:grpSpLocks/>
          </p:cNvGrpSpPr>
          <p:nvPr/>
        </p:nvGrpSpPr>
        <p:grpSpPr bwMode="auto">
          <a:xfrm>
            <a:off x="2555875" y="3213100"/>
            <a:ext cx="719138" cy="168275"/>
            <a:chOff x="431" y="4004"/>
            <a:chExt cx="453" cy="106"/>
          </a:xfrm>
        </p:grpSpPr>
        <p:sp>
          <p:nvSpPr>
            <p:cNvPr id="51292" name="AutoShape 192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1293" name="AutoShape 192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1288" name="Text Box 1928"/>
          <p:cNvSpPr txBox="1">
            <a:spLocks noChangeArrowheads="1"/>
          </p:cNvSpPr>
          <p:nvPr/>
        </p:nvSpPr>
        <p:spPr bwMode="auto">
          <a:xfrm>
            <a:off x="4968875" y="5445125"/>
            <a:ext cx="4211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fr-FR"/>
              <a:t>Mitage</a:t>
            </a:r>
          </a:p>
          <a:p>
            <a:pPr algn="r" eaLnBrk="1" hangingPunct="1">
              <a:spcBef>
                <a:spcPct val="50000"/>
              </a:spcBef>
            </a:pPr>
            <a:r>
              <a:rPr lang="fr-FR"/>
              <a:t>Avancée du front urbain </a:t>
            </a:r>
          </a:p>
          <a:p>
            <a:pPr algn="r" eaLnBrk="1" hangingPunct="1">
              <a:spcBef>
                <a:spcPct val="50000"/>
              </a:spcBef>
            </a:pPr>
            <a:r>
              <a:rPr lang="fr-FR"/>
              <a:t>Fractionnement de l’espace</a:t>
            </a:r>
          </a:p>
        </p:txBody>
      </p:sp>
      <p:sp>
        <p:nvSpPr>
          <p:cNvPr id="51289" name="Rectangle 1949"/>
          <p:cNvSpPr>
            <a:spLocks noGrp="1" noChangeArrowheads="1"/>
          </p:cNvSpPr>
          <p:nvPr>
            <p:ph type="title"/>
          </p:nvPr>
        </p:nvSpPr>
        <p:spPr>
          <a:xfrm>
            <a:off x="0" y="5440363"/>
            <a:ext cx="1908175" cy="1417637"/>
          </a:xfrm>
          <a:noFill/>
        </p:spPr>
        <p:txBody>
          <a:bodyPr/>
          <a:lstStyle/>
          <a:p>
            <a:pPr algn="l" eaLnBrk="1" hangingPunct="1"/>
            <a:r>
              <a:rPr lang="fr-FR" sz="2000" smtClean="0"/>
              <a:t>Un territoire agricole</a:t>
            </a:r>
            <a:br>
              <a:rPr lang="fr-FR" sz="2000" smtClean="0"/>
            </a:br>
            <a:r>
              <a:rPr lang="fr-FR" sz="2000" smtClean="0"/>
              <a:t>périurbain</a:t>
            </a:r>
          </a:p>
        </p:txBody>
      </p:sp>
      <p:sp>
        <p:nvSpPr>
          <p:cNvPr id="51290" name="ZoneTexte 2"/>
          <p:cNvSpPr txBox="1">
            <a:spLocks noChangeArrowheads="1"/>
          </p:cNvSpPr>
          <p:nvPr/>
        </p:nvSpPr>
        <p:spPr bwMode="auto">
          <a:xfrm>
            <a:off x="8388350" y="6678613"/>
            <a:ext cx="2873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51291" name="Espace réservé du numéro de diapositive 1"/>
          <p:cNvSpPr>
            <a:spLocks noGrp="1"/>
          </p:cNvSpPr>
          <p:nvPr>
            <p:ph type="sldNum" sz="quarter" idx="12"/>
          </p:nvPr>
        </p:nvSpPr>
        <p:spPr>
          <a:xfrm>
            <a:off x="8388350" y="6597650"/>
            <a:ext cx="549275" cy="29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775788-9FD5-4F28-89E2-5035F86B5B2E}" type="slidenum">
              <a:rPr lang="fr-FR" smtClean="0"/>
              <a:pPr eaLnBrk="1" hangingPunct="1"/>
              <a:t>49</a:t>
            </a:fld>
            <a:endParaRPr 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79"/>
          <p:cNvSpPr txBox="1">
            <a:spLocks noChangeArrowheads="1"/>
          </p:cNvSpPr>
          <p:nvPr/>
        </p:nvSpPr>
        <p:spPr bwMode="auto">
          <a:xfrm>
            <a:off x="1558925" y="1341438"/>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 territoire agricole composé de parcelles cultivées ….</a:t>
            </a:r>
          </a:p>
        </p:txBody>
      </p:sp>
      <p:grpSp>
        <p:nvGrpSpPr>
          <p:cNvPr id="6147" name="Groupe 1"/>
          <p:cNvGrpSpPr>
            <a:grpSpLocks/>
          </p:cNvGrpSpPr>
          <p:nvPr/>
        </p:nvGrpSpPr>
        <p:grpSpPr bwMode="auto">
          <a:xfrm>
            <a:off x="-98425" y="2266950"/>
            <a:ext cx="9305925" cy="2465388"/>
            <a:chOff x="-431006" y="3985354"/>
            <a:chExt cx="9305183" cy="2466247"/>
          </a:xfrm>
        </p:grpSpPr>
        <p:sp>
          <p:nvSpPr>
            <p:cNvPr id="6150" name="AutoShape 44"/>
            <p:cNvSpPr>
              <a:spLocks noChangeArrowheads="1"/>
            </p:cNvSpPr>
            <p:nvPr/>
          </p:nvSpPr>
          <p:spPr bwMode="auto">
            <a:xfrm>
              <a:off x="7258345" y="3985354"/>
              <a:ext cx="1615832" cy="318952"/>
            </a:xfrm>
            <a:prstGeom prst="parallelogram">
              <a:avLst>
                <a:gd name="adj" fmla="val 137698"/>
              </a:avLst>
            </a:prstGeom>
            <a:solidFill>
              <a:schemeClr val="bg1"/>
            </a:solidFill>
            <a:ln w="9525">
              <a:solidFill>
                <a:schemeClr val="tx1"/>
              </a:solidFill>
              <a:miter lim="800000"/>
              <a:headEnd/>
              <a:tailEnd/>
            </a:ln>
          </p:spPr>
          <p:txBody>
            <a:bodyPr wrap="none" anchor="ctr"/>
            <a:lstStyle/>
            <a:p>
              <a:endParaRPr lang="fr-FR"/>
            </a:p>
          </p:txBody>
        </p:sp>
        <p:grpSp>
          <p:nvGrpSpPr>
            <p:cNvPr id="6151" name="Group 44"/>
            <p:cNvGrpSpPr>
              <a:grpSpLocks/>
            </p:cNvGrpSpPr>
            <p:nvPr/>
          </p:nvGrpSpPr>
          <p:grpSpPr bwMode="auto">
            <a:xfrm>
              <a:off x="-431006" y="4005263"/>
              <a:ext cx="8855075" cy="2446338"/>
              <a:chOff x="-68" y="1434"/>
              <a:chExt cx="5578" cy="1541"/>
            </a:xfrm>
          </p:grpSpPr>
          <p:sp>
            <p:nvSpPr>
              <p:cNvPr id="6152" name="AutoShape 41"/>
              <p:cNvSpPr>
                <a:spLocks noChangeArrowheads="1"/>
              </p:cNvSpPr>
              <p:nvPr/>
            </p:nvSpPr>
            <p:spPr bwMode="auto">
              <a:xfrm>
                <a:off x="2472" y="1435"/>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53" name="AutoShape 42"/>
              <p:cNvSpPr>
                <a:spLocks noChangeArrowheads="1"/>
              </p:cNvSpPr>
              <p:nvPr/>
            </p:nvSpPr>
            <p:spPr bwMode="auto">
              <a:xfrm>
                <a:off x="3243" y="1435"/>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54" name="AutoShape 43"/>
              <p:cNvSpPr>
                <a:spLocks noChangeArrowheads="1"/>
              </p:cNvSpPr>
              <p:nvPr/>
            </p:nvSpPr>
            <p:spPr bwMode="auto">
              <a:xfrm>
                <a:off x="4014" y="1435"/>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55" name="AutoShape 45"/>
              <p:cNvSpPr>
                <a:spLocks noChangeArrowheads="1"/>
              </p:cNvSpPr>
              <p:nvPr/>
            </p:nvSpPr>
            <p:spPr bwMode="auto">
              <a:xfrm>
                <a:off x="2200" y="1662"/>
                <a:ext cx="997" cy="18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6156" name="AutoShape 46"/>
              <p:cNvSpPr>
                <a:spLocks noChangeArrowheads="1"/>
              </p:cNvSpPr>
              <p:nvPr/>
            </p:nvSpPr>
            <p:spPr bwMode="auto">
              <a:xfrm>
                <a:off x="2971" y="166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57" name="AutoShape 47"/>
              <p:cNvSpPr>
                <a:spLocks noChangeArrowheads="1"/>
              </p:cNvSpPr>
              <p:nvPr/>
            </p:nvSpPr>
            <p:spPr bwMode="auto">
              <a:xfrm>
                <a:off x="3742" y="166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58" name="AutoShape 48"/>
              <p:cNvSpPr>
                <a:spLocks noChangeArrowheads="1"/>
              </p:cNvSpPr>
              <p:nvPr/>
            </p:nvSpPr>
            <p:spPr bwMode="auto">
              <a:xfrm>
                <a:off x="4513" y="166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59" name="AutoShape 49"/>
              <p:cNvSpPr>
                <a:spLocks noChangeArrowheads="1"/>
              </p:cNvSpPr>
              <p:nvPr/>
            </p:nvSpPr>
            <p:spPr bwMode="auto">
              <a:xfrm>
                <a:off x="1883" y="1890"/>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0" name="AutoShape 50"/>
              <p:cNvSpPr>
                <a:spLocks noChangeArrowheads="1"/>
              </p:cNvSpPr>
              <p:nvPr/>
            </p:nvSpPr>
            <p:spPr bwMode="auto">
              <a:xfrm>
                <a:off x="2654" y="1890"/>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1" name="AutoShape 51"/>
              <p:cNvSpPr>
                <a:spLocks noChangeArrowheads="1"/>
              </p:cNvSpPr>
              <p:nvPr/>
            </p:nvSpPr>
            <p:spPr bwMode="auto">
              <a:xfrm>
                <a:off x="3425" y="1889"/>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2" name="AutoShape 52"/>
              <p:cNvSpPr>
                <a:spLocks noChangeArrowheads="1"/>
              </p:cNvSpPr>
              <p:nvPr/>
            </p:nvSpPr>
            <p:spPr bwMode="auto">
              <a:xfrm>
                <a:off x="4195" y="1890"/>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3" name="AutoShape 53"/>
              <p:cNvSpPr>
                <a:spLocks noChangeArrowheads="1"/>
              </p:cNvSpPr>
              <p:nvPr/>
            </p:nvSpPr>
            <p:spPr bwMode="auto">
              <a:xfrm>
                <a:off x="1565"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4" name="AutoShape 54"/>
              <p:cNvSpPr>
                <a:spLocks noChangeArrowheads="1"/>
              </p:cNvSpPr>
              <p:nvPr/>
            </p:nvSpPr>
            <p:spPr bwMode="auto">
              <a:xfrm>
                <a:off x="2337"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5" name="AutoShape 55"/>
              <p:cNvSpPr>
                <a:spLocks noChangeArrowheads="1"/>
              </p:cNvSpPr>
              <p:nvPr/>
            </p:nvSpPr>
            <p:spPr bwMode="auto">
              <a:xfrm>
                <a:off x="3107"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6" name="AutoShape 56"/>
              <p:cNvSpPr>
                <a:spLocks noChangeArrowheads="1"/>
              </p:cNvSpPr>
              <p:nvPr/>
            </p:nvSpPr>
            <p:spPr bwMode="auto">
              <a:xfrm>
                <a:off x="3878"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7" name="AutoShape 57"/>
              <p:cNvSpPr>
                <a:spLocks noChangeArrowheads="1"/>
              </p:cNvSpPr>
              <p:nvPr/>
            </p:nvSpPr>
            <p:spPr bwMode="auto">
              <a:xfrm>
                <a:off x="1701" y="1434"/>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8" name="AutoShape 58"/>
              <p:cNvSpPr>
                <a:spLocks noChangeArrowheads="1"/>
              </p:cNvSpPr>
              <p:nvPr/>
            </p:nvSpPr>
            <p:spPr bwMode="auto">
              <a:xfrm>
                <a:off x="1429" y="1661"/>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69" name="AutoShape 59"/>
              <p:cNvSpPr>
                <a:spLocks noChangeArrowheads="1"/>
              </p:cNvSpPr>
              <p:nvPr/>
            </p:nvSpPr>
            <p:spPr bwMode="auto">
              <a:xfrm>
                <a:off x="1112" y="1889"/>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0" name="AutoShape 60"/>
              <p:cNvSpPr>
                <a:spLocks noChangeArrowheads="1"/>
              </p:cNvSpPr>
              <p:nvPr/>
            </p:nvSpPr>
            <p:spPr bwMode="auto">
              <a:xfrm>
                <a:off x="795" y="211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1" name="AutoShape 61"/>
              <p:cNvSpPr>
                <a:spLocks noChangeArrowheads="1"/>
              </p:cNvSpPr>
              <p:nvPr/>
            </p:nvSpPr>
            <p:spPr bwMode="auto">
              <a:xfrm>
                <a:off x="477" y="234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2" name="AutoShape 62"/>
              <p:cNvSpPr>
                <a:spLocks noChangeArrowheads="1"/>
              </p:cNvSpPr>
              <p:nvPr/>
            </p:nvSpPr>
            <p:spPr bwMode="auto">
              <a:xfrm>
                <a:off x="1248" y="234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3" name="AutoShape 63"/>
              <p:cNvSpPr>
                <a:spLocks noChangeArrowheads="1"/>
              </p:cNvSpPr>
              <p:nvPr/>
            </p:nvSpPr>
            <p:spPr bwMode="auto">
              <a:xfrm>
                <a:off x="2019" y="2341"/>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4" name="AutoShape 64"/>
              <p:cNvSpPr>
                <a:spLocks noChangeArrowheads="1"/>
              </p:cNvSpPr>
              <p:nvPr/>
            </p:nvSpPr>
            <p:spPr bwMode="auto">
              <a:xfrm>
                <a:off x="2790" y="2341"/>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5" name="AutoShape 65"/>
              <p:cNvSpPr>
                <a:spLocks noChangeArrowheads="1"/>
              </p:cNvSpPr>
              <p:nvPr/>
            </p:nvSpPr>
            <p:spPr bwMode="auto">
              <a:xfrm>
                <a:off x="3561" y="2342"/>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6" name="AutoShape 66"/>
              <p:cNvSpPr>
                <a:spLocks noChangeArrowheads="1"/>
              </p:cNvSpPr>
              <p:nvPr/>
            </p:nvSpPr>
            <p:spPr bwMode="auto">
              <a:xfrm>
                <a:off x="975"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7" name="AutoShape 67"/>
              <p:cNvSpPr>
                <a:spLocks noChangeArrowheads="1"/>
              </p:cNvSpPr>
              <p:nvPr/>
            </p:nvSpPr>
            <p:spPr bwMode="auto">
              <a:xfrm>
                <a:off x="1746"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8" name="AutoShape 68"/>
              <p:cNvSpPr>
                <a:spLocks noChangeArrowheads="1"/>
              </p:cNvSpPr>
              <p:nvPr/>
            </p:nvSpPr>
            <p:spPr bwMode="auto">
              <a:xfrm>
                <a:off x="2517"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79" name="AutoShape 69"/>
              <p:cNvSpPr>
                <a:spLocks noChangeArrowheads="1"/>
              </p:cNvSpPr>
              <p:nvPr/>
            </p:nvSpPr>
            <p:spPr bwMode="auto">
              <a:xfrm>
                <a:off x="3288" y="2567"/>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80" name="AutoShape 70"/>
              <p:cNvSpPr>
                <a:spLocks noChangeArrowheads="1"/>
              </p:cNvSpPr>
              <p:nvPr/>
            </p:nvSpPr>
            <p:spPr bwMode="auto">
              <a:xfrm>
                <a:off x="703" y="2794"/>
                <a:ext cx="997" cy="18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6181" name="AutoShape 71"/>
              <p:cNvSpPr>
                <a:spLocks noChangeArrowheads="1"/>
              </p:cNvSpPr>
              <p:nvPr/>
            </p:nvSpPr>
            <p:spPr bwMode="auto">
              <a:xfrm>
                <a:off x="1474" y="2794"/>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82" name="AutoShape 72"/>
              <p:cNvSpPr>
                <a:spLocks noChangeArrowheads="1"/>
              </p:cNvSpPr>
              <p:nvPr/>
            </p:nvSpPr>
            <p:spPr bwMode="auto">
              <a:xfrm>
                <a:off x="2245" y="2794"/>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83" name="AutoShape 73"/>
              <p:cNvSpPr>
                <a:spLocks noChangeArrowheads="1"/>
              </p:cNvSpPr>
              <p:nvPr/>
            </p:nvSpPr>
            <p:spPr bwMode="auto">
              <a:xfrm>
                <a:off x="3016" y="2794"/>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84" name="AutoShape 74"/>
              <p:cNvSpPr>
                <a:spLocks noChangeArrowheads="1"/>
              </p:cNvSpPr>
              <p:nvPr/>
            </p:nvSpPr>
            <p:spPr bwMode="auto">
              <a:xfrm>
                <a:off x="204" y="2566"/>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6185" name="AutoShape 75"/>
              <p:cNvSpPr>
                <a:spLocks noChangeArrowheads="1"/>
              </p:cNvSpPr>
              <p:nvPr/>
            </p:nvSpPr>
            <p:spPr bwMode="auto">
              <a:xfrm>
                <a:off x="-68" y="2793"/>
                <a:ext cx="997" cy="181"/>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grpSp>
      </p:grpSp>
      <p:sp>
        <p:nvSpPr>
          <p:cNvPr id="79"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6149"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EE3583-6CF2-4C6D-97FF-543BE161B32F}" type="slidenum">
              <a:rPr lang="fr-FR" smtClean="0"/>
              <a:pPr eaLnBrk="1" hangingPunct="1"/>
              <a:t>5</a:t>
            </a:fld>
            <a:endParaRPr lang="fr-FR" smtClean="0"/>
          </a:p>
        </p:txBody>
      </p:sp>
    </p:spTree>
  </p:cSld>
  <p:clrMapOvr>
    <a:masterClrMapping/>
  </p:clrMapOvr>
  <p:transition>
    <p:push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679"/>
          <p:cNvPicPr>
            <a:picLocks noChangeAspect="1" noChangeArrowheads="1"/>
          </p:cNvPicPr>
          <p:nvPr/>
        </p:nvPicPr>
        <p:blipFill>
          <a:blip r:embed="rId3">
            <a:extLst>
              <a:ext uri="{28A0092B-C50C-407E-A947-70E740481C1C}">
                <a14:useLocalDpi xmlns:a14="http://schemas.microsoft.com/office/drawing/2010/main" val="0"/>
              </a:ext>
            </a:extLst>
          </a:blip>
          <a:srcRect t="21973" b="8691"/>
          <a:stretch>
            <a:fillRect/>
          </a:stretch>
        </p:blipFill>
        <p:spPr bwMode="auto">
          <a:xfrm>
            <a:off x="0" y="1785938"/>
            <a:ext cx="9144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7" name="Group 2"/>
          <p:cNvGrpSpPr>
            <a:grpSpLocks/>
          </p:cNvGrpSpPr>
          <p:nvPr/>
        </p:nvGrpSpPr>
        <p:grpSpPr bwMode="auto">
          <a:xfrm>
            <a:off x="174625" y="4348163"/>
            <a:ext cx="719138" cy="168275"/>
            <a:chOff x="567" y="4140"/>
            <a:chExt cx="453" cy="106"/>
          </a:xfrm>
        </p:grpSpPr>
        <p:sp>
          <p:nvSpPr>
            <p:cNvPr id="52497" name="AutoShape 3"/>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98" name="AutoShape 4"/>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28" name="Group 5"/>
          <p:cNvGrpSpPr>
            <a:grpSpLocks/>
          </p:cNvGrpSpPr>
          <p:nvPr/>
        </p:nvGrpSpPr>
        <p:grpSpPr bwMode="auto">
          <a:xfrm>
            <a:off x="0" y="4221163"/>
            <a:ext cx="719138" cy="168275"/>
            <a:chOff x="567" y="4140"/>
            <a:chExt cx="453" cy="106"/>
          </a:xfrm>
        </p:grpSpPr>
        <p:sp>
          <p:nvSpPr>
            <p:cNvPr id="52495" name="AutoShape 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96" name="AutoShape 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29" name="Group 8"/>
          <p:cNvGrpSpPr>
            <a:grpSpLocks/>
          </p:cNvGrpSpPr>
          <p:nvPr/>
        </p:nvGrpSpPr>
        <p:grpSpPr bwMode="auto">
          <a:xfrm>
            <a:off x="509588" y="4238625"/>
            <a:ext cx="719137" cy="168275"/>
            <a:chOff x="431" y="4004"/>
            <a:chExt cx="453" cy="106"/>
          </a:xfrm>
        </p:grpSpPr>
        <p:sp>
          <p:nvSpPr>
            <p:cNvPr id="52493" name="AutoShape 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94" name="AutoShape 1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2230" name="AutoShape 11" descr="Granit"/>
          <p:cNvSpPr>
            <a:spLocks noChangeArrowheads="1"/>
          </p:cNvSpPr>
          <p:nvPr/>
        </p:nvSpPr>
        <p:spPr bwMode="auto">
          <a:xfrm>
            <a:off x="1116013" y="908050"/>
            <a:ext cx="7704137" cy="936625"/>
          </a:xfrm>
          <a:prstGeom prst="parallelogram">
            <a:avLst>
              <a:gd name="adj" fmla="val 205636"/>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nvGrpSpPr>
          <p:cNvPr id="52231" name="Group 12"/>
          <p:cNvGrpSpPr>
            <a:grpSpLocks/>
          </p:cNvGrpSpPr>
          <p:nvPr/>
        </p:nvGrpSpPr>
        <p:grpSpPr bwMode="auto">
          <a:xfrm>
            <a:off x="4211638" y="1557338"/>
            <a:ext cx="719137" cy="168275"/>
            <a:chOff x="431" y="4004"/>
            <a:chExt cx="453" cy="106"/>
          </a:xfrm>
        </p:grpSpPr>
        <p:sp>
          <p:nvSpPr>
            <p:cNvPr id="52491" name="AutoShape 1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92" name="AutoShape 1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2232" name="AutoShape 15"/>
          <p:cNvSpPr>
            <a:spLocks noChangeArrowheads="1"/>
          </p:cNvSpPr>
          <p:nvPr/>
        </p:nvSpPr>
        <p:spPr bwMode="auto">
          <a:xfrm>
            <a:off x="6084888" y="1628775"/>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33" name="AutoShape 16"/>
          <p:cNvSpPr>
            <a:spLocks noChangeArrowheads="1"/>
          </p:cNvSpPr>
          <p:nvPr/>
        </p:nvSpPr>
        <p:spPr bwMode="auto">
          <a:xfrm>
            <a:off x="4932363" y="1700213"/>
            <a:ext cx="431800" cy="169862"/>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grpSp>
        <p:nvGrpSpPr>
          <p:cNvPr id="52234" name="Group 17"/>
          <p:cNvGrpSpPr>
            <a:grpSpLocks/>
          </p:cNvGrpSpPr>
          <p:nvPr/>
        </p:nvGrpSpPr>
        <p:grpSpPr bwMode="auto">
          <a:xfrm>
            <a:off x="3995738" y="1989138"/>
            <a:ext cx="719137" cy="168275"/>
            <a:chOff x="431" y="4004"/>
            <a:chExt cx="453" cy="106"/>
          </a:xfrm>
        </p:grpSpPr>
        <p:sp>
          <p:nvSpPr>
            <p:cNvPr id="52489" name="AutoShape 1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90" name="AutoShape 1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35" name="Group 20"/>
          <p:cNvGrpSpPr>
            <a:grpSpLocks/>
          </p:cNvGrpSpPr>
          <p:nvPr/>
        </p:nvGrpSpPr>
        <p:grpSpPr bwMode="auto">
          <a:xfrm>
            <a:off x="5651500" y="1773238"/>
            <a:ext cx="1481138" cy="257175"/>
            <a:chOff x="3670" y="1136"/>
            <a:chExt cx="933" cy="162"/>
          </a:xfrm>
        </p:grpSpPr>
        <p:grpSp>
          <p:nvGrpSpPr>
            <p:cNvPr id="52480" name="Group 21"/>
            <p:cNvGrpSpPr>
              <a:grpSpLocks/>
            </p:cNvGrpSpPr>
            <p:nvPr/>
          </p:nvGrpSpPr>
          <p:grpSpPr bwMode="auto">
            <a:xfrm>
              <a:off x="3670" y="1136"/>
              <a:ext cx="453" cy="106"/>
              <a:chOff x="567" y="4140"/>
              <a:chExt cx="453" cy="106"/>
            </a:xfrm>
          </p:grpSpPr>
          <p:sp>
            <p:nvSpPr>
              <p:cNvPr id="52487" name="AutoShape 22"/>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88" name="AutoShape 23"/>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81" name="Group 24"/>
            <p:cNvGrpSpPr>
              <a:grpSpLocks/>
            </p:cNvGrpSpPr>
            <p:nvPr/>
          </p:nvGrpSpPr>
          <p:grpSpPr bwMode="auto">
            <a:xfrm>
              <a:off x="3878" y="1192"/>
              <a:ext cx="453" cy="106"/>
              <a:chOff x="431" y="4004"/>
              <a:chExt cx="453" cy="106"/>
            </a:xfrm>
          </p:grpSpPr>
          <p:sp>
            <p:nvSpPr>
              <p:cNvPr id="52485" name="AutoShape 2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86" name="AutoShape 2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82" name="Group 27"/>
            <p:cNvGrpSpPr>
              <a:grpSpLocks/>
            </p:cNvGrpSpPr>
            <p:nvPr/>
          </p:nvGrpSpPr>
          <p:grpSpPr bwMode="auto">
            <a:xfrm>
              <a:off x="4150" y="1147"/>
              <a:ext cx="453" cy="106"/>
              <a:chOff x="431" y="4004"/>
              <a:chExt cx="453" cy="106"/>
            </a:xfrm>
          </p:grpSpPr>
          <p:sp>
            <p:nvSpPr>
              <p:cNvPr id="52483" name="AutoShape 2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84" name="AutoShape 2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236" name="Group 30"/>
          <p:cNvGrpSpPr>
            <a:grpSpLocks/>
          </p:cNvGrpSpPr>
          <p:nvPr/>
        </p:nvGrpSpPr>
        <p:grpSpPr bwMode="auto">
          <a:xfrm>
            <a:off x="6084888" y="2060575"/>
            <a:ext cx="1481137" cy="257175"/>
            <a:chOff x="3670" y="1136"/>
            <a:chExt cx="933" cy="162"/>
          </a:xfrm>
        </p:grpSpPr>
        <p:grpSp>
          <p:nvGrpSpPr>
            <p:cNvPr id="52471" name="Group 31"/>
            <p:cNvGrpSpPr>
              <a:grpSpLocks/>
            </p:cNvGrpSpPr>
            <p:nvPr/>
          </p:nvGrpSpPr>
          <p:grpSpPr bwMode="auto">
            <a:xfrm>
              <a:off x="3670" y="1136"/>
              <a:ext cx="453" cy="106"/>
              <a:chOff x="567" y="4140"/>
              <a:chExt cx="453" cy="106"/>
            </a:xfrm>
          </p:grpSpPr>
          <p:sp>
            <p:nvSpPr>
              <p:cNvPr id="52478" name="AutoShape 32"/>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79" name="AutoShape 33"/>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72" name="Group 34"/>
            <p:cNvGrpSpPr>
              <a:grpSpLocks/>
            </p:cNvGrpSpPr>
            <p:nvPr/>
          </p:nvGrpSpPr>
          <p:grpSpPr bwMode="auto">
            <a:xfrm>
              <a:off x="3878" y="1192"/>
              <a:ext cx="453" cy="106"/>
              <a:chOff x="431" y="4004"/>
              <a:chExt cx="453" cy="106"/>
            </a:xfrm>
          </p:grpSpPr>
          <p:sp>
            <p:nvSpPr>
              <p:cNvPr id="52476" name="AutoShape 3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77" name="AutoShape 3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73" name="Group 37"/>
            <p:cNvGrpSpPr>
              <a:grpSpLocks/>
            </p:cNvGrpSpPr>
            <p:nvPr/>
          </p:nvGrpSpPr>
          <p:grpSpPr bwMode="auto">
            <a:xfrm>
              <a:off x="4150" y="1147"/>
              <a:ext cx="453" cy="106"/>
              <a:chOff x="431" y="4004"/>
              <a:chExt cx="453" cy="106"/>
            </a:xfrm>
          </p:grpSpPr>
          <p:sp>
            <p:nvSpPr>
              <p:cNvPr id="52474" name="AutoShape 3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75" name="AutoShape 3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237" name="Group 40"/>
          <p:cNvGrpSpPr>
            <a:grpSpLocks/>
          </p:cNvGrpSpPr>
          <p:nvPr/>
        </p:nvGrpSpPr>
        <p:grpSpPr bwMode="auto">
          <a:xfrm>
            <a:off x="3203575" y="1916113"/>
            <a:ext cx="719138" cy="168275"/>
            <a:chOff x="431" y="4004"/>
            <a:chExt cx="453" cy="106"/>
          </a:xfrm>
        </p:grpSpPr>
        <p:sp>
          <p:nvSpPr>
            <p:cNvPr id="52469" name="AutoShape 4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70" name="AutoShape 4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38" name="Group 43"/>
          <p:cNvGrpSpPr>
            <a:grpSpLocks/>
          </p:cNvGrpSpPr>
          <p:nvPr/>
        </p:nvGrpSpPr>
        <p:grpSpPr bwMode="auto">
          <a:xfrm>
            <a:off x="3708400" y="1916113"/>
            <a:ext cx="719138" cy="168275"/>
            <a:chOff x="431" y="4004"/>
            <a:chExt cx="453" cy="106"/>
          </a:xfrm>
        </p:grpSpPr>
        <p:sp>
          <p:nvSpPr>
            <p:cNvPr id="52467" name="AutoShape 4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68" name="AutoShape 4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39" name="Group 46"/>
          <p:cNvGrpSpPr>
            <a:grpSpLocks/>
          </p:cNvGrpSpPr>
          <p:nvPr/>
        </p:nvGrpSpPr>
        <p:grpSpPr bwMode="auto">
          <a:xfrm>
            <a:off x="4140200" y="1844675"/>
            <a:ext cx="719138" cy="168275"/>
            <a:chOff x="431" y="4004"/>
            <a:chExt cx="453" cy="106"/>
          </a:xfrm>
        </p:grpSpPr>
        <p:sp>
          <p:nvSpPr>
            <p:cNvPr id="52465" name="AutoShape 4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66" name="AutoShape 4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40" name="Group 49"/>
          <p:cNvGrpSpPr>
            <a:grpSpLocks/>
          </p:cNvGrpSpPr>
          <p:nvPr/>
        </p:nvGrpSpPr>
        <p:grpSpPr bwMode="auto">
          <a:xfrm>
            <a:off x="2586038" y="1971675"/>
            <a:ext cx="719137" cy="168275"/>
            <a:chOff x="567" y="4140"/>
            <a:chExt cx="453" cy="106"/>
          </a:xfrm>
        </p:grpSpPr>
        <p:sp>
          <p:nvSpPr>
            <p:cNvPr id="52463" name="AutoShape 50"/>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64" name="AutoShape 51"/>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2241" name="AutoShape 52"/>
          <p:cNvSpPr>
            <a:spLocks noChangeArrowheads="1"/>
          </p:cNvSpPr>
          <p:nvPr/>
        </p:nvSpPr>
        <p:spPr bwMode="auto">
          <a:xfrm>
            <a:off x="2339975" y="358775"/>
            <a:ext cx="792163"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42" name="AutoShape 53"/>
          <p:cNvSpPr>
            <a:spLocks noChangeArrowheads="1"/>
          </p:cNvSpPr>
          <p:nvPr/>
        </p:nvSpPr>
        <p:spPr bwMode="auto">
          <a:xfrm>
            <a:off x="2843213" y="503238"/>
            <a:ext cx="1296987" cy="863600"/>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43" name="AutoShape 54"/>
          <p:cNvSpPr>
            <a:spLocks noChangeArrowheads="1"/>
          </p:cNvSpPr>
          <p:nvPr/>
        </p:nvSpPr>
        <p:spPr bwMode="auto">
          <a:xfrm>
            <a:off x="3059113" y="719138"/>
            <a:ext cx="431800" cy="8636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44" name="AutoShape 55"/>
          <p:cNvSpPr>
            <a:spLocks noChangeArrowheads="1"/>
          </p:cNvSpPr>
          <p:nvPr/>
        </p:nvSpPr>
        <p:spPr bwMode="auto">
          <a:xfrm>
            <a:off x="4140200" y="169863"/>
            <a:ext cx="360363" cy="1223962"/>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45" name="AutoShape 56"/>
          <p:cNvSpPr>
            <a:spLocks noChangeArrowheads="1"/>
          </p:cNvSpPr>
          <p:nvPr/>
        </p:nvSpPr>
        <p:spPr bwMode="auto">
          <a:xfrm>
            <a:off x="5580063" y="-73025"/>
            <a:ext cx="792162"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46" name="AutoShape 57"/>
          <p:cNvSpPr>
            <a:spLocks noChangeArrowheads="1"/>
          </p:cNvSpPr>
          <p:nvPr/>
        </p:nvSpPr>
        <p:spPr bwMode="auto">
          <a:xfrm>
            <a:off x="6083300" y="71438"/>
            <a:ext cx="1296988"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47" name="AutoShape 58"/>
          <p:cNvSpPr>
            <a:spLocks noChangeArrowheads="1"/>
          </p:cNvSpPr>
          <p:nvPr/>
        </p:nvSpPr>
        <p:spPr bwMode="auto">
          <a:xfrm>
            <a:off x="6299200" y="287338"/>
            <a:ext cx="431800" cy="863600"/>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48" name="AutoShape 59"/>
          <p:cNvSpPr>
            <a:spLocks noChangeArrowheads="1"/>
          </p:cNvSpPr>
          <p:nvPr/>
        </p:nvSpPr>
        <p:spPr bwMode="auto">
          <a:xfrm>
            <a:off x="7380288" y="-261938"/>
            <a:ext cx="360362" cy="1223963"/>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49" name="AutoShape 60"/>
          <p:cNvSpPr>
            <a:spLocks noChangeArrowheads="1"/>
          </p:cNvSpPr>
          <p:nvPr/>
        </p:nvSpPr>
        <p:spPr bwMode="auto">
          <a:xfrm>
            <a:off x="3995738" y="431800"/>
            <a:ext cx="792162"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50" name="AutoShape 1730"/>
          <p:cNvSpPr>
            <a:spLocks noChangeArrowheads="1"/>
          </p:cNvSpPr>
          <p:nvPr/>
        </p:nvSpPr>
        <p:spPr bwMode="auto">
          <a:xfrm>
            <a:off x="4498975" y="360363"/>
            <a:ext cx="1296988" cy="863600"/>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51" name="AutoShape 1731"/>
          <p:cNvSpPr>
            <a:spLocks noChangeArrowheads="1"/>
          </p:cNvSpPr>
          <p:nvPr/>
        </p:nvSpPr>
        <p:spPr bwMode="auto">
          <a:xfrm>
            <a:off x="4714875" y="576263"/>
            <a:ext cx="431800" cy="863600"/>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52" name="AutoShape 1732"/>
          <p:cNvSpPr>
            <a:spLocks noChangeArrowheads="1"/>
          </p:cNvSpPr>
          <p:nvPr/>
        </p:nvSpPr>
        <p:spPr bwMode="auto">
          <a:xfrm>
            <a:off x="5795963" y="26988"/>
            <a:ext cx="360362" cy="1223962"/>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grpSp>
        <p:nvGrpSpPr>
          <p:cNvPr id="52253" name="Group 1733"/>
          <p:cNvGrpSpPr>
            <a:grpSpLocks/>
          </p:cNvGrpSpPr>
          <p:nvPr/>
        </p:nvGrpSpPr>
        <p:grpSpPr bwMode="auto">
          <a:xfrm>
            <a:off x="2411413" y="2060575"/>
            <a:ext cx="719137" cy="168275"/>
            <a:chOff x="431" y="4004"/>
            <a:chExt cx="453" cy="106"/>
          </a:xfrm>
        </p:grpSpPr>
        <p:sp>
          <p:nvSpPr>
            <p:cNvPr id="52461" name="AutoShape 173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62" name="AutoShape 173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54" name="Group 1736"/>
          <p:cNvGrpSpPr>
            <a:grpSpLocks/>
          </p:cNvGrpSpPr>
          <p:nvPr/>
        </p:nvGrpSpPr>
        <p:grpSpPr bwMode="auto">
          <a:xfrm>
            <a:off x="2916238" y="2060575"/>
            <a:ext cx="719137" cy="168275"/>
            <a:chOff x="431" y="4004"/>
            <a:chExt cx="453" cy="106"/>
          </a:xfrm>
        </p:grpSpPr>
        <p:sp>
          <p:nvSpPr>
            <p:cNvPr id="52459" name="AutoShape 173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60" name="AutoShape 173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55" name="Group 1739"/>
          <p:cNvGrpSpPr>
            <a:grpSpLocks/>
          </p:cNvGrpSpPr>
          <p:nvPr/>
        </p:nvGrpSpPr>
        <p:grpSpPr bwMode="auto">
          <a:xfrm>
            <a:off x="3348038" y="1989138"/>
            <a:ext cx="719137" cy="168275"/>
            <a:chOff x="431" y="4004"/>
            <a:chExt cx="453" cy="106"/>
          </a:xfrm>
        </p:grpSpPr>
        <p:sp>
          <p:nvSpPr>
            <p:cNvPr id="52457" name="AutoShape 174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58" name="AutoShape 174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56" name="Group 1742"/>
          <p:cNvGrpSpPr>
            <a:grpSpLocks/>
          </p:cNvGrpSpPr>
          <p:nvPr/>
        </p:nvGrpSpPr>
        <p:grpSpPr bwMode="auto">
          <a:xfrm>
            <a:off x="4673600" y="1827213"/>
            <a:ext cx="719138" cy="168275"/>
            <a:chOff x="567" y="4140"/>
            <a:chExt cx="453" cy="106"/>
          </a:xfrm>
        </p:grpSpPr>
        <p:sp>
          <p:nvSpPr>
            <p:cNvPr id="52455" name="AutoShape 1743"/>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56" name="AutoShape 1744"/>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57" name="Group 1745"/>
          <p:cNvGrpSpPr>
            <a:grpSpLocks/>
          </p:cNvGrpSpPr>
          <p:nvPr/>
        </p:nvGrpSpPr>
        <p:grpSpPr bwMode="auto">
          <a:xfrm>
            <a:off x="4498975" y="1916113"/>
            <a:ext cx="719138" cy="168275"/>
            <a:chOff x="431" y="4004"/>
            <a:chExt cx="453" cy="106"/>
          </a:xfrm>
        </p:grpSpPr>
        <p:sp>
          <p:nvSpPr>
            <p:cNvPr id="52453" name="AutoShape 174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54" name="AutoShape 174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58" name="Group 1748"/>
          <p:cNvGrpSpPr>
            <a:grpSpLocks/>
          </p:cNvGrpSpPr>
          <p:nvPr/>
        </p:nvGrpSpPr>
        <p:grpSpPr bwMode="auto">
          <a:xfrm>
            <a:off x="5003800" y="1916113"/>
            <a:ext cx="719138" cy="168275"/>
            <a:chOff x="431" y="4004"/>
            <a:chExt cx="453" cy="106"/>
          </a:xfrm>
        </p:grpSpPr>
        <p:sp>
          <p:nvSpPr>
            <p:cNvPr id="52451" name="AutoShape 174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52" name="AutoShape 175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59" name="Group 1751"/>
          <p:cNvGrpSpPr>
            <a:grpSpLocks/>
          </p:cNvGrpSpPr>
          <p:nvPr/>
        </p:nvGrpSpPr>
        <p:grpSpPr bwMode="auto">
          <a:xfrm>
            <a:off x="5435600" y="1844675"/>
            <a:ext cx="719138" cy="168275"/>
            <a:chOff x="431" y="4004"/>
            <a:chExt cx="453" cy="106"/>
          </a:xfrm>
        </p:grpSpPr>
        <p:sp>
          <p:nvSpPr>
            <p:cNvPr id="52449" name="AutoShape 175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50" name="AutoShape 175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60" name="Group 1754"/>
          <p:cNvGrpSpPr>
            <a:grpSpLocks/>
          </p:cNvGrpSpPr>
          <p:nvPr/>
        </p:nvGrpSpPr>
        <p:grpSpPr bwMode="auto">
          <a:xfrm>
            <a:off x="5651500" y="2324100"/>
            <a:ext cx="719138" cy="168275"/>
            <a:chOff x="431" y="4004"/>
            <a:chExt cx="453" cy="106"/>
          </a:xfrm>
        </p:grpSpPr>
        <p:sp>
          <p:nvSpPr>
            <p:cNvPr id="52447" name="AutoShape 175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48" name="AutoShape 175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61" name="Group 1757"/>
          <p:cNvGrpSpPr>
            <a:grpSpLocks/>
          </p:cNvGrpSpPr>
          <p:nvPr/>
        </p:nvGrpSpPr>
        <p:grpSpPr bwMode="auto">
          <a:xfrm>
            <a:off x="5826125" y="2235200"/>
            <a:ext cx="1481138" cy="257175"/>
            <a:chOff x="3670" y="1136"/>
            <a:chExt cx="933" cy="162"/>
          </a:xfrm>
        </p:grpSpPr>
        <p:grpSp>
          <p:nvGrpSpPr>
            <p:cNvPr id="52438" name="Group 1758"/>
            <p:cNvGrpSpPr>
              <a:grpSpLocks/>
            </p:cNvGrpSpPr>
            <p:nvPr/>
          </p:nvGrpSpPr>
          <p:grpSpPr bwMode="auto">
            <a:xfrm>
              <a:off x="3670" y="1136"/>
              <a:ext cx="453" cy="106"/>
              <a:chOff x="567" y="4140"/>
              <a:chExt cx="453" cy="106"/>
            </a:xfrm>
          </p:grpSpPr>
          <p:sp>
            <p:nvSpPr>
              <p:cNvPr id="52445" name="AutoShape 1759"/>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46" name="AutoShape 1760"/>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39" name="Group 1761"/>
            <p:cNvGrpSpPr>
              <a:grpSpLocks/>
            </p:cNvGrpSpPr>
            <p:nvPr/>
          </p:nvGrpSpPr>
          <p:grpSpPr bwMode="auto">
            <a:xfrm>
              <a:off x="3878" y="1192"/>
              <a:ext cx="453" cy="106"/>
              <a:chOff x="431" y="4004"/>
              <a:chExt cx="453" cy="106"/>
            </a:xfrm>
          </p:grpSpPr>
          <p:sp>
            <p:nvSpPr>
              <p:cNvPr id="52443" name="AutoShape 176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44" name="AutoShape 176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40" name="Group 1764"/>
            <p:cNvGrpSpPr>
              <a:grpSpLocks/>
            </p:cNvGrpSpPr>
            <p:nvPr/>
          </p:nvGrpSpPr>
          <p:grpSpPr bwMode="auto">
            <a:xfrm>
              <a:off x="4150" y="1147"/>
              <a:ext cx="453" cy="106"/>
              <a:chOff x="431" y="4004"/>
              <a:chExt cx="453" cy="106"/>
            </a:xfrm>
          </p:grpSpPr>
          <p:sp>
            <p:nvSpPr>
              <p:cNvPr id="52441" name="AutoShape 176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42" name="AutoShape 176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262" name="Group 1767"/>
          <p:cNvGrpSpPr>
            <a:grpSpLocks/>
          </p:cNvGrpSpPr>
          <p:nvPr/>
        </p:nvGrpSpPr>
        <p:grpSpPr bwMode="auto">
          <a:xfrm>
            <a:off x="5508625" y="1916113"/>
            <a:ext cx="1481138" cy="257175"/>
            <a:chOff x="3670" y="1136"/>
            <a:chExt cx="933" cy="162"/>
          </a:xfrm>
        </p:grpSpPr>
        <p:grpSp>
          <p:nvGrpSpPr>
            <p:cNvPr id="52429" name="Group 1768"/>
            <p:cNvGrpSpPr>
              <a:grpSpLocks/>
            </p:cNvGrpSpPr>
            <p:nvPr/>
          </p:nvGrpSpPr>
          <p:grpSpPr bwMode="auto">
            <a:xfrm>
              <a:off x="3670" y="1136"/>
              <a:ext cx="453" cy="106"/>
              <a:chOff x="567" y="4140"/>
              <a:chExt cx="453" cy="106"/>
            </a:xfrm>
          </p:grpSpPr>
          <p:sp>
            <p:nvSpPr>
              <p:cNvPr id="52436" name="AutoShape 1769"/>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37" name="AutoShape 1770"/>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30" name="Group 1771"/>
            <p:cNvGrpSpPr>
              <a:grpSpLocks/>
            </p:cNvGrpSpPr>
            <p:nvPr/>
          </p:nvGrpSpPr>
          <p:grpSpPr bwMode="auto">
            <a:xfrm>
              <a:off x="3878" y="1192"/>
              <a:ext cx="453" cy="106"/>
              <a:chOff x="431" y="4004"/>
              <a:chExt cx="453" cy="106"/>
            </a:xfrm>
          </p:grpSpPr>
          <p:sp>
            <p:nvSpPr>
              <p:cNvPr id="52434" name="AutoShape 177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35" name="AutoShape 177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31" name="Group 1774"/>
            <p:cNvGrpSpPr>
              <a:grpSpLocks/>
            </p:cNvGrpSpPr>
            <p:nvPr/>
          </p:nvGrpSpPr>
          <p:grpSpPr bwMode="auto">
            <a:xfrm>
              <a:off x="4150" y="1147"/>
              <a:ext cx="453" cy="106"/>
              <a:chOff x="431" y="4004"/>
              <a:chExt cx="453" cy="106"/>
            </a:xfrm>
          </p:grpSpPr>
          <p:sp>
            <p:nvSpPr>
              <p:cNvPr id="52432" name="AutoShape 177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33" name="AutoShape 177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263" name="Group 1777"/>
          <p:cNvGrpSpPr>
            <a:grpSpLocks/>
          </p:cNvGrpSpPr>
          <p:nvPr/>
        </p:nvGrpSpPr>
        <p:grpSpPr bwMode="auto">
          <a:xfrm>
            <a:off x="3851275" y="2060575"/>
            <a:ext cx="719138" cy="168275"/>
            <a:chOff x="567" y="4140"/>
            <a:chExt cx="453" cy="106"/>
          </a:xfrm>
        </p:grpSpPr>
        <p:sp>
          <p:nvSpPr>
            <p:cNvPr id="52427" name="AutoShape 1778"/>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28" name="AutoShape 1779"/>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64" name="Group 1780"/>
          <p:cNvGrpSpPr>
            <a:grpSpLocks/>
          </p:cNvGrpSpPr>
          <p:nvPr/>
        </p:nvGrpSpPr>
        <p:grpSpPr bwMode="auto">
          <a:xfrm>
            <a:off x="3348038" y="2060575"/>
            <a:ext cx="719137" cy="168275"/>
            <a:chOff x="431" y="4004"/>
            <a:chExt cx="453" cy="106"/>
          </a:xfrm>
        </p:grpSpPr>
        <p:sp>
          <p:nvSpPr>
            <p:cNvPr id="52425" name="AutoShape 178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26" name="AutoShape 178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2265" name="AutoShape 1783"/>
          <p:cNvSpPr>
            <a:spLocks noChangeArrowheads="1"/>
          </p:cNvSpPr>
          <p:nvPr/>
        </p:nvSpPr>
        <p:spPr bwMode="auto">
          <a:xfrm>
            <a:off x="3419475" y="1339850"/>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66" name="AutoShape 1784"/>
          <p:cNvSpPr>
            <a:spLocks noChangeArrowheads="1"/>
          </p:cNvSpPr>
          <p:nvPr/>
        </p:nvSpPr>
        <p:spPr bwMode="auto">
          <a:xfrm>
            <a:off x="4211638" y="1196975"/>
            <a:ext cx="792162" cy="314325"/>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67" name="AutoShape 1785"/>
          <p:cNvSpPr>
            <a:spLocks noChangeArrowheads="1"/>
          </p:cNvSpPr>
          <p:nvPr/>
        </p:nvSpPr>
        <p:spPr bwMode="auto">
          <a:xfrm>
            <a:off x="4716463" y="1484313"/>
            <a:ext cx="431800" cy="169862"/>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68" name="AutoShape 1786"/>
          <p:cNvSpPr>
            <a:spLocks noChangeArrowheads="1"/>
          </p:cNvSpPr>
          <p:nvPr/>
        </p:nvSpPr>
        <p:spPr bwMode="auto">
          <a:xfrm>
            <a:off x="5003800" y="1123950"/>
            <a:ext cx="792163" cy="314325"/>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69" name="AutoShape 1787"/>
          <p:cNvSpPr>
            <a:spLocks noChangeArrowheads="1"/>
          </p:cNvSpPr>
          <p:nvPr/>
        </p:nvSpPr>
        <p:spPr bwMode="auto">
          <a:xfrm>
            <a:off x="3779838" y="1268413"/>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70" name="AutoShape 1788"/>
          <p:cNvSpPr>
            <a:spLocks noChangeArrowheads="1"/>
          </p:cNvSpPr>
          <p:nvPr/>
        </p:nvSpPr>
        <p:spPr bwMode="auto">
          <a:xfrm>
            <a:off x="5292725" y="1339850"/>
            <a:ext cx="792163" cy="314325"/>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sp>
        <p:nvSpPr>
          <p:cNvPr id="52271" name="AutoShape 1789"/>
          <p:cNvSpPr>
            <a:spLocks noChangeArrowheads="1"/>
          </p:cNvSpPr>
          <p:nvPr/>
        </p:nvSpPr>
        <p:spPr bwMode="auto">
          <a:xfrm>
            <a:off x="3995738" y="1557338"/>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72" name="AutoShape 1790"/>
          <p:cNvSpPr>
            <a:spLocks noChangeArrowheads="1"/>
          </p:cNvSpPr>
          <p:nvPr/>
        </p:nvSpPr>
        <p:spPr bwMode="auto">
          <a:xfrm>
            <a:off x="3276600" y="1484313"/>
            <a:ext cx="792163" cy="314325"/>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grpSp>
        <p:nvGrpSpPr>
          <p:cNvPr id="52273" name="Group 1791"/>
          <p:cNvGrpSpPr>
            <a:grpSpLocks/>
          </p:cNvGrpSpPr>
          <p:nvPr/>
        </p:nvGrpSpPr>
        <p:grpSpPr bwMode="auto">
          <a:xfrm>
            <a:off x="3378200" y="1827213"/>
            <a:ext cx="719138" cy="168275"/>
            <a:chOff x="567" y="4140"/>
            <a:chExt cx="453" cy="106"/>
          </a:xfrm>
        </p:grpSpPr>
        <p:sp>
          <p:nvSpPr>
            <p:cNvPr id="52423" name="AutoShape 1792"/>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24" name="AutoShape 1793"/>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74" name="Group 1794"/>
          <p:cNvGrpSpPr>
            <a:grpSpLocks/>
          </p:cNvGrpSpPr>
          <p:nvPr/>
        </p:nvGrpSpPr>
        <p:grpSpPr bwMode="auto">
          <a:xfrm>
            <a:off x="2411413" y="1773238"/>
            <a:ext cx="1481137" cy="257175"/>
            <a:chOff x="3670" y="1136"/>
            <a:chExt cx="933" cy="162"/>
          </a:xfrm>
        </p:grpSpPr>
        <p:grpSp>
          <p:nvGrpSpPr>
            <p:cNvPr id="52414" name="Group 1795"/>
            <p:cNvGrpSpPr>
              <a:grpSpLocks/>
            </p:cNvGrpSpPr>
            <p:nvPr/>
          </p:nvGrpSpPr>
          <p:grpSpPr bwMode="auto">
            <a:xfrm>
              <a:off x="3670" y="1136"/>
              <a:ext cx="453" cy="106"/>
              <a:chOff x="567" y="4140"/>
              <a:chExt cx="453" cy="106"/>
            </a:xfrm>
          </p:grpSpPr>
          <p:sp>
            <p:nvSpPr>
              <p:cNvPr id="52421" name="AutoShape 179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22" name="AutoShape 179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15" name="Group 1798"/>
            <p:cNvGrpSpPr>
              <a:grpSpLocks/>
            </p:cNvGrpSpPr>
            <p:nvPr/>
          </p:nvGrpSpPr>
          <p:grpSpPr bwMode="auto">
            <a:xfrm>
              <a:off x="3878" y="1192"/>
              <a:ext cx="453" cy="106"/>
              <a:chOff x="431" y="4004"/>
              <a:chExt cx="453" cy="106"/>
            </a:xfrm>
          </p:grpSpPr>
          <p:sp>
            <p:nvSpPr>
              <p:cNvPr id="52419" name="AutoShape 179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20" name="AutoShape 180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416" name="Group 1801"/>
            <p:cNvGrpSpPr>
              <a:grpSpLocks/>
            </p:cNvGrpSpPr>
            <p:nvPr/>
          </p:nvGrpSpPr>
          <p:grpSpPr bwMode="auto">
            <a:xfrm>
              <a:off x="4150" y="1147"/>
              <a:ext cx="453" cy="106"/>
              <a:chOff x="431" y="4004"/>
              <a:chExt cx="453" cy="106"/>
            </a:xfrm>
          </p:grpSpPr>
          <p:sp>
            <p:nvSpPr>
              <p:cNvPr id="52417" name="AutoShape 180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18" name="AutoShape 180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275" name="Group 1804"/>
          <p:cNvGrpSpPr>
            <a:grpSpLocks/>
          </p:cNvGrpSpPr>
          <p:nvPr/>
        </p:nvGrpSpPr>
        <p:grpSpPr bwMode="auto">
          <a:xfrm>
            <a:off x="4356100" y="1700213"/>
            <a:ext cx="719138" cy="168275"/>
            <a:chOff x="431" y="4004"/>
            <a:chExt cx="453" cy="106"/>
          </a:xfrm>
        </p:grpSpPr>
        <p:sp>
          <p:nvSpPr>
            <p:cNvPr id="52412" name="AutoShape 180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13" name="AutoShape 180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76" name="Group 1807"/>
          <p:cNvGrpSpPr>
            <a:grpSpLocks/>
          </p:cNvGrpSpPr>
          <p:nvPr/>
        </p:nvGrpSpPr>
        <p:grpSpPr bwMode="auto">
          <a:xfrm>
            <a:off x="5292725" y="1700213"/>
            <a:ext cx="719138" cy="168275"/>
            <a:chOff x="431" y="4004"/>
            <a:chExt cx="453" cy="106"/>
          </a:xfrm>
        </p:grpSpPr>
        <p:sp>
          <p:nvSpPr>
            <p:cNvPr id="52410" name="AutoShape 180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11" name="AutoShape 180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77" name="Group 1810"/>
          <p:cNvGrpSpPr>
            <a:grpSpLocks/>
          </p:cNvGrpSpPr>
          <p:nvPr/>
        </p:nvGrpSpPr>
        <p:grpSpPr bwMode="auto">
          <a:xfrm>
            <a:off x="3779838" y="1773238"/>
            <a:ext cx="719137" cy="168275"/>
            <a:chOff x="431" y="4004"/>
            <a:chExt cx="453" cy="106"/>
          </a:xfrm>
        </p:grpSpPr>
        <p:sp>
          <p:nvSpPr>
            <p:cNvPr id="52408" name="AutoShape 181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09" name="AutoShape 181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78" name="Group 1813"/>
          <p:cNvGrpSpPr>
            <a:grpSpLocks/>
          </p:cNvGrpSpPr>
          <p:nvPr/>
        </p:nvGrpSpPr>
        <p:grpSpPr bwMode="auto">
          <a:xfrm>
            <a:off x="2700338" y="1628775"/>
            <a:ext cx="719137" cy="168275"/>
            <a:chOff x="431" y="4004"/>
            <a:chExt cx="453" cy="106"/>
          </a:xfrm>
        </p:grpSpPr>
        <p:sp>
          <p:nvSpPr>
            <p:cNvPr id="52406" name="AutoShape 181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07" name="AutoShape 181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79" name="Group 1816"/>
          <p:cNvGrpSpPr>
            <a:grpSpLocks/>
          </p:cNvGrpSpPr>
          <p:nvPr/>
        </p:nvGrpSpPr>
        <p:grpSpPr bwMode="auto">
          <a:xfrm>
            <a:off x="2843213" y="3932238"/>
            <a:ext cx="719137" cy="168275"/>
            <a:chOff x="431" y="4004"/>
            <a:chExt cx="453" cy="106"/>
          </a:xfrm>
        </p:grpSpPr>
        <p:sp>
          <p:nvSpPr>
            <p:cNvPr id="52404" name="AutoShape 181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05" name="AutoShape 181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0" name="Group 1819"/>
          <p:cNvGrpSpPr>
            <a:grpSpLocks/>
          </p:cNvGrpSpPr>
          <p:nvPr/>
        </p:nvGrpSpPr>
        <p:grpSpPr bwMode="auto">
          <a:xfrm>
            <a:off x="3779838" y="2420938"/>
            <a:ext cx="719137" cy="168275"/>
            <a:chOff x="431" y="4004"/>
            <a:chExt cx="453" cy="106"/>
          </a:xfrm>
        </p:grpSpPr>
        <p:sp>
          <p:nvSpPr>
            <p:cNvPr id="52402" name="AutoShape 182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03" name="AutoShape 182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1" name="Group 1822"/>
          <p:cNvGrpSpPr>
            <a:grpSpLocks/>
          </p:cNvGrpSpPr>
          <p:nvPr/>
        </p:nvGrpSpPr>
        <p:grpSpPr bwMode="auto">
          <a:xfrm>
            <a:off x="4932363" y="2347913"/>
            <a:ext cx="719137" cy="168275"/>
            <a:chOff x="431" y="4004"/>
            <a:chExt cx="453" cy="106"/>
          </a:xfrm>
        </p:grpSpPr>
        <p:sp>
          <p:nvSpPr>
            <p:cNvPr id="52400" name="AutoShape 182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401" name="AutoShape 182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2" name="Group 1825"/>
          <p:cNvGrpSpPr>
            <a:grpSpLocks/>
          </p:cNvGrpSpPr>
          <p:nvPr/>
        </p:nvGrpSpPr>
        <p:grpSpPr bwMode="auto">
          <a:xfrm>
            <a:off x="2987675" y="2636838"/>
            <a:ext cx="719138" cy="168275"/>
            <a:chOff x="431" y="4004"/>
            <a:chExt cx="453" cy="106"/>
          </a:xfrm>
        </p:grpSpPr>
        <p:sp>
          <p:nvSpPr>
            <p:cNvPr id="52398" name="AutoShape 182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99" name="AutoShape 182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2283" name="Oval 1828"/>
          <p:cNvSpPr>
            <a:spLocks noChangeArrowheads="1"/>
          </p:cNvSpPr>
          <p:nvPr/>
        </p:nvSpPr>
        <p:spPr bwMode="auto">
          <a:xfrm>
            <a:off x="-1331913" y="-315913"/>
            <a:ext cx="15336838" cy="2663826"/>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2284" name="Line 1829"/>
          <p:cNvSpPr>
            <a:spLocks noChangeShapeType="1"/>
          </p:cNvSpPr>
          <p:nvPr/>
        </p:nvSpPr>
        <p:spPr bwMode="auto">
          <a:xfrm flipH="1">
            <a:off x="1403350" y="2347913"/>
            <a:ext cx="3455988" cy="208915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2285" name="Group 1830"/>
          <p:cNvGrpSpPr>
            <a:grpSpLocks/>
          </p:cNvGrpSpPr>
          <p:nvPr/>
        </p:nvGrpSpPr>
        <p:grpSpPr bwMode="auto">
          <a:xfrm>
            <a:off x="-503238" y="4510088"/>
            <a:ext cx="719138" cy="168275"/>
            <a:chOff x="431" y="4004"/>
            <a:chExt cx="453" cy="106"/>
          </a:xfrm>
        </p:grpSpPr>
        <p:sp>
          <p:nvSpPr>
            <p:cNvPr id="52396" name="AutoShape 1831"/>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97" name="AutoShape 1832"/>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6" name="Group 1833"/>
          <p:cNvGrpSpPr>
            <a:grpSpLocks/>
          </p:cNvGrpSpPr>
          <p:nvPr/>
        </p:nvGrpSpPr>
        <p:grpSpPr bwMode="auto">
          <a:xfrm>
            <a:off x="-358775" y="4365625"/>
            <a:ext cx="719138" cy="168275"/>
            <a:chOff x="431" y="4004"/>
            <a:chExt cx="453" cy="106"/>
          </a:xfrm>
        </p:grpSpPr>
        <p:sp>
          <p:nvSpPr>
            <p:cNvPr id="52394" name="AutoShape 183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95" name="AutoShape 183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7" name="Group 1836"/>
          <p:cNvGrpSpPr>
            <a:grpSpLocks/>
          </p:cNvGrpSpPr>
          <p:nvPr/>
        </p:nvGrpSpPr>
        <p:grpSpPr bwMode="auto">
          <a:xfrm>
            <a:off x="0" y="4437063"/>
            <a:ext cx="719138" cy="168275"/>
            <a:chOff x="431" y="4004"/>
            <a:chExt cx="453" cy="106"/>
          </a:xfrm>
        </p:grpSpPr>
        <p:sp>
          <p:nvSpPr>
            <p:cNvPr id="52392" name="AutoShape 183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93" name="AutoShape 183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8" name="Group 1839"/>
          <p:cNvGrpSpPr>
            <a:grpSpLocks/>
          </p:cNvGrpSpPr>
          <p:nvPr/>
        </p:nvGrpSpPr>
        <p:grpSpPr bwMode="auto">
          <a:xfrm>
            <a:off x="504825" y="4437063"/>
            <a:ext cx="719138" cy="168275"/>
            <a:chOff x="431" y="4004"/>
            <a:chExt cx="453" cy="106"/>
          </a:xfrm>
        </p:grpSpPr>
        <p:sp>
          <p:nvSpPr>
            <p:cNvPr id="52390" name="AutoShape 184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91" name="AutoShape 184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89" name="Group 1842"/>
          <p:cNvGrpSpPr>
            <a:grpSpLocks/>
          </p:cNvGrpSpPr>
          <p:nvPr/>
        </p:nvGrpSpPr>
        <p:grpSpPr bwMode="auto">
          <a:xfrm>
            <a:off x="936625" y="4365625"/>
            <a:ext cx="719138" cy="168275"/>
            <a:chOff x="431" y="4004"/>
            <a:chExt cx="453" cy="106"/>
          </a:xfrm>
        </p:grpSpPr>
        <p:sp>
          <p:nvSpPr>
            <p:cNvPr id="52388" name="AutoShape 184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89" name="AutoShape 184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90" name="Group 1845"/>
          <p:cNvGrpSpPr>
            <a:grpSpLocks/>
          </p:cNvGrpSpPr>
          <p:nvPr/>
        </p:nvGrpSpPr>
        <p:grpSpPr bwMode="auto">
          <a:xfrm>
            <a:off x="1009650" y="4437063"/>
            <a:ext cx="1481138" cy="257175"/>
            <a:chOff x="3670" y="1136"/>
            <a:chExt cx="933" cy="162"/>
          </a:xfrm>
        </p:grpSpPr>
        <p:grpSp>
          <p:nvGrpSpPr>
            <p:cNvPr id="52379" name="Group 1846"/>
            <p:cNvGrpSpPr>
              <a:grpSpLocks/>
            </p:cNvGrpSpPr>
            <p:nvPr/>
          </p:nvGrpSpPr>
          <p:grpSpPr bwMode="auto">
            <a:xfrm>
              <a:off x="3670" y="1136"/>
              <a:ext cx="453" cy="106"/>
              <a:chOff x="567" y="4140"/>
              <a:chExt cx="453" cy="106"/>
            </a:xfrm>
          </p:grpSpPr>
          <p:sp>
            <p:nvSpPr>
              <p:cNvPr id="52386" name="AutoShape 1847"/>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87" name="AutoShape 1848"/>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80" name="Group 1849"/>
            <p:cNvGrpSpPr>
              <a:grpSpLocks/>
            </p:cNvGrpSpPr>
            <p:nvPr/>
          </p:nvGrpSpPr>
          <p:grpSpPr bwMode="auto">
            <a:xfrm>
              <a:off x="3878" y="1192"/>
              <a:ext cx="453" cy="106"/>
              <a:chOff x="431" y="4004"/>
              <a:chExt cx="453" cy="106"/>
            </a:xfrm>
          </p:grpSpPr>
          <p:sp>
            <p:nvSpPr>
              <p:cNvPr id="52384" name="AutoShape 185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85" name="AutoShape 185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81" name="Group 1852"/>
            <p:cNvGrpSpPr>
              <a:grpSpLocks/>
            </p:cNvGrpSpPr>
            <p:nvPr/>
          </p:nvGrpSpPr>
          <p:grpSpPr bwMode="auto">
            <a:xfrm>
              <a:off x="4150" y="1147"/>
              <a:ext cx="453" cy="106"/>
              <a:chOff x="431" y="4004"/>
              <a:chExt cx="453" cy="106"/>
            </a:xfrm>
          </p:grpSpPr>
          <p:sp>
            <p:nvSpPr>
              <p:cNvPr id="52382" name="AutoShape 185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83" name="AutoShape 185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291" name="Group 1855"/>
          <p:cNvGrpSpPr>
            <a:grpSpLocks/>
          </p:cNvGrpSpPr>
          <p:nvPr/>
        </p:nvGrpSpPr>
        <p:grpSpPr bwMode="auto">
          <a:xfrm>
            <a:off x="-647700" y="4581525"/>
            <a:ext cx="719138" cy="168275"/>
            <a:chOff x="567" y="4140"/>
            <a:chExt cx="453" cy="106"/>
          </a:xfrm>
        </p:grpSpPr>
        <p:sp>
          <p:nvSpPr>
            <p:cNvPr id="52377" name="AutoShape 1856"/>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78" name="AutoShape 1857"/>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52292" name="AutoShape 1858"/>
          <p:cNvSpPr>
            <a:spLocks noChangeArrowheads="1"/>
          </p:cNvSpPr>
          <p:nvPr/>
        </p:nvSpPr>
        <p:spPr bwMode="auto">
          <a:xfrm>
            <a:off x="900113" y="4437063"/>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93" name="AutoShape 1859"/>
          <p:cNvSpPr>
            <a:spLocks noChangeArrowheads="1"/>
          </p:cNvSpPr>
          <p:nvPr/>
        </p:nvSpPr>
        <p:spPr bwMode="auto">
          <a:xfrm>
            <a:off x="611188" y="4581525"/>
            <a:ext cx="431800" cy="169863"/>
          </a:xfrm>
          <a:prstGeom prst="cube">
            <a:avLst>
              <a:gd name="adj" fmla="val 17097"/>
            </a:avLst>
          </a:prstGeom>
          <a:solidFill>
            <a:srgbClr val="C0C0C0"/>
          </a:solidFill>
          <a:ln w="9525">
            <a:solidFill>
              <a:schemeClr val="tx1"/>
            </a:solidFill>
            <a:miter lim="800000"/>
            <a:headEnd/>
            <a:tailEnd/>
          </a:ln>
        </p:spPr>
        <p:txBody>
          <a:bodyPr wrap="none" anchor="ctr"/>
          <a:lstStyle/>
          <a:p>
            <a:endParaRPr lang="fr-FR"/>
          </a:p>
        </p:txBody>
      </p:sp>
      <p:sp>
        <p:nvSpPr>
          <p:cNvPr id="52294" name="AutoShape 1860"/>
          <p:cNvSpPr>
            <a:spLocks noChangeArrowheads="1"/>
          </p:cNvSpPr>
          <p:nvPr/>
        </p:nvSpPr>
        <p:spPr bwMode="auto">
          <a:xfrm>
            <a:off x="179388" y="4508500"/>
            <a:ext cx="431800" cy="241300"/>
          </a:xfrm>
          <a:prstGeom prst="cube">
            <a:avLst>
              <a:gd name="adj" fmla="val 17097"/>
            </a:avLst>
          </a:prstGeom>
          <a:solidFill>
            <a:srgbClr val="808000"/>
          </a:solidFill>
          <a:ln w="9525">
            <a:solidFill>
              <a:schemeClr val="tx1"/>
            </a:solidFill>
            <a:miter lim="800000"/>
            <a:headEnd/>
            <a:tailEnd/>
          </a:ln>
        </p:spPr>
        <p:txBody>
          <a:bodyPr wrap="none" anchor="ctr"/>
          <a:lstStyle/>
          <a:p>
            <a:endParaRPr lang="fr-FR"/>
          </a:p>
        </p:txBody>
      </p:sp>
      <p:sp>
        <p:nvSpPr>
          <p:cNvPr id="52295" name="AutoShape 1861"/>
          <p:cNvSpPr>
            <a:spLocks noChangeArrowheads="1"/>
          </p:cNvSpPr>
          <p:nvPr/>
        </p:nvSpPr>
        <p:spPr bwMode="auto">
          <a:xfrm>
            <a:off x="395288" y="4652963"/>
            <a:ext cx="358775" cy="144462"/>
          </a:xfrm>
          <a:prstGeom prst="cube">
            <a:avLst>
              <a:gd name="adj" fmla="val 17097"/>
            </a:avLst>
          </a:prstGeom>
          <a:solidFill>
            <a:srgbClr val="CCFFCC"/>
          </a:solidFill>
          <a:ln w="9525">
            <a:solidFill>
              <a:schemeClr val="tx1"/>
            </a:solidFill>
            <a:miter lim="800000"/>
            <a:headEnd/>
            <a:tailEnd/>
          </a:ln>
        </p:spPr>
        <p:txBody>
          <a:bodyPr wrap="none" anchor="ctr"/>
          <a:lstStyle/>
          <a:p>
            <a:endParaRPr lang="fr-FR"/>
          </a:p>
        </p:txBody>
      </p:sp>
      <p:grpSp>
        <p:nvGrpSpPr>
          <p:cNvPr id="52296" name="Group 1862"/>
          <p:cNvGrpSpPr>
            <a:grpSpLocks/>
          </p:cNvGrpSpPr>
          <p:nvPr/>
        </p:nvGrpSpPr>
        <p:grpSpPr bwMode="auto">
          <a:xfrm>
            <a:off x="539750" y="4795838"/>
            <a:ext cx="719138" cy="168275"/>
            <a:chOff x="431" y="4004"/>
            <a:chExt cx="453" cy="106"/>
          </a:xfrm>
        </p:grpSpPr>
        <p:sp>
          <p:nvSpPr>
            <p:cNvPr id="52375" name="AutoShape 186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76" name="AutoShape 186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97" name="Group 1865"/>
          <p:cNvGrpSpPr>
            <a:grpSpLocks/>
          </p:cNvGrpSpPr>
          <p:nvPr/>
        </p:nvGrpSpPr>
        <p:grpSpPr bwMode="auto">
          <a:xfrm>
            <a:off x="1044575" y="4795838"/>
            <a:ext cx="719138" cy="168275"/>
            <a:chOff x="431" y="4004"/>
            <a:chExt cx="453" cy="106"/>
          </a:xfrm>
        </p:grpSpPr>
        <p:sp>
          <p:nvSpPr>
            <p:cNvPr id="52373" name="AutoShape 186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74" name="AutoShape 186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98" name="Group 1868"/>
          <p:cNvGrpSpPr>
            <a:grpSpLocks/>
          </p:cNvGrpSpPr>
          <p:nvPr/>
        </p:nvGrpSpPr>
        <p:grpSpPr bwMode="auto">
          <a:xfrm>
            <a:off x="-77788" y="4851400"/>
            <a:ext cx="719138" cy="168275"/>
            <a:chOff x="567" y="4140"/>
            <a:chExt cx="453" cy="106"/>
          </a:xfrm>
        </p:grpSpPr>
        <p:sp>
          <p:nvSpPr>
            <p:cNvPr id="52371" name="AutoShape 1869"/>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72" name="AutoShape 1870"/>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299" name="Group 1871"/>
          <p:cNvGrpSpPr>
            <a:grpSpLocks/>
          </p:cNvGrpSpPr>
          <p:nvPr/>
        </p:nvGrpSpPr>
        <p:grpSpPr bwMode="auto">
          <a:xfrm>
            <a:off x="-252413" y="4940300"/>
            <a:ext cx="719138" cy="168275"/>
            <a:chOff x="431" y="4004"/>
            <a:chExt cx="453" cy="106"/>
          </a:xfrm>
        </p:grpSpPr>
        <p:sp>
          <p:nvSpPr>
            <p:cNvPr id="52369" name="AutoShape 187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70" name="AutoShape 187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0" name="Group 1874"/>
          <p:cNvGrpSpPr>
            <a:grpSpLocks/>
          </p:cNvGrpSpPr>
          <p:nvPr/>
        </p:nvGrpSpPr>
        <p:grpSpPr bwMode="auto">
          <a:xfrm>
            <a:off x="252413" y="4940300"/>
            <a:ext cx="719137" cy="168275"/>
            <a:chOff x="431" y="4004"/>
            <a:chExt cx="453" cy="106"/>
          </a:xfrm>
        </p:grpSpPr>
        <p:sp>
          <p:nvSpPr>
            <p:cNvPr id="52367" name="AutoShape 1875"/>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68" name="AutoShape 1876"/>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1" name="Group 1877"/>
          <p:cNvGrpSpPr>
            <a:grpSpLocks/>
          </p:cNvGrpSpPr>
          <p:nvPr/>
        </p:nvGrpSpPr>
        <p:grpSpPr bwMode="auto">
          <a:xfrm>
            <a:off x="684213" y="4868863"/>
            <a:ext cx="719137" cy="168275"/>
            <a:chOff x="431" y="4004"/>
            <a:chExt cx="453" cy="106"/>
          </a:xfrm>
        </p:grpSpPr>
        <p:sp>
          <p:nvSpPr>
            <p:cNvPr id="52365" name="AutoShape 1878"/>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66" name="AutoShape 1879"/>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2" name="Group 1880"/>
          <p:cNvGrpSpPr>
            <a:grpSpLocks/>
          </p:cNvGrpSpPr>
          <p:nvPr/>
        </p:nvGrpSpPr>
        <p:grpSpPr bwMode="auto">
          <a:xfrm>
            <a:off x="1187450" y="4940300"/>
            <a:ext cx="719138" cy="168275"/>
            <a:chOff x="567" y="4140"/>
            <a:chExt cx="453" cy="106"/>
          </a:xfrm>
        </p:grpSpPr>
        <p:sp>
          <p:nvSpPr>
            <p:cNvPr id="52363" name="AutoShape 1881"/>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64" name="AutoShape 1882"/>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3" name="Group 1883"/>
          <p:cNvGrpSpPr>
            <a:grpSpLocks/>
          </p:cNvGrpSpPr>
          <p:nvPr/>
        </p:nvGrpSpPr>
        <p:grpSpPr bwMode="auto">
          <a:xfrm>
            <a:off x="684213" y="4940300"/>
            <a:ext cx="719137" cy="168275"/>
            <a:chOff x="431" y="4004"/>
            <a:chExt cx="453" cy="106"/>
          </a:xfrm>
        </p:grpSpPr>
        <p:sp>
          <p:nvSpPr>
            <p:cNvPr id="52361" name="AutoShape 188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62" name="AutoShape 188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4" name="Group 1886"/>
          <p:cNvGrpSpPr>
            <a:grpSpLocks/>
          </p:cNvGrpSpPr>
          <p:nvPr/>
        </p:nvGrpSpPr>
        <p:grpSpPr bwMode="auto">
          <a:xfrm>
            <a:off x="714375" y="4706938"/>
            <a:ext cx="719138" cy="168275"/>
            <a:chOff x="567" y="4140"/>
            <a:chExt cx="453" cy="106"/>
          </a:xfrm>
        </p:grpSpPr>
        <p:sp>
          <p:nvSpPr>
            <p:cNvPr id="52359" name="AutoShape 1887"/>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60" name="AutoShape 1888"/>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5" name="Group 1889"/>
          <p:cNvGrpSpPr>
            <a:grpSpLocks/>
          </p:cNvGrpSpPr>
          <p:nvPr/>
        </p:nvGrpSpPr>
        <p:grpSpPr bwMode="auto">
          <a:xfrm>
            <a:off x="-252413" y="4652963"/>
            <a:ext cx="1481138" cy="257175"/>
            <a:chOff x="3670" y="1136"/>
            <a:chExt cx="933" cy="162"/>
          </a:xfrm>
        </p:grpSpPr>
        <p:grpSp>
          <p:nvGrpSpPr>
            <p:cNvPr id="52350" name="Group 1890"/>
            <p:cNvGrpSpPr>
              <a:grpSpLocks/>
            </p:cNvGrpSpPr>
            <p:nvPr/>
          </p:nvGrpSpPr>
          <p:grpSpPr bwMode="auto">
            <a:xfrm>
              <a:off x="3670" y="1136"/>
              <a:ext cx="453" cy="106"/>
              <a:chOff x="567" y="4140"/>
              <a:chExt cx="453" cy="106"/>
            </a:xfrm>
          </p:grpSpPr>
          <p:sp>
            <p:nvSpPr>
              <p:cNvPr id="52357" name="AutoShape 1891"/>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58" name="AutoShape 1892"/>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51" name="Group 1893"/>
            <p:cNvGrpSpPr>
              <a:grpSpLocks/>
            </p:cNvGrpSpPr>
            <p:nvPr/>
          </p:nvGrpSpPr>
          <p:grpSpPr bwMode="auto">
            <a:xfrm>
              <a:off x="3878" y="1192"/>
              <a:ext cx="453" cy="106"/>
              <a:chOff x="431" y="4004"/>
              <a:chExt cx="453" cy="106"/>
            </a:xfrm>
          </p:grpSpPr>
          <p:sp>
            <p:nvSpPr>
              <p:cNvPr id="52355" name="AutoShape 1894"/>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56" name="AutoShape 1895"/>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52" name="Group 1896"/>
            <p:cNvGrpSpPr>
              <a:grpSpLocks/>
            </p:cNvGrpSpPr>
            <p:nvPr/>
          </p:nvGrpSpPr>
          <p:grpSpPr bwMode="auto">
            <a:xfrm>
              <a:off x="4150" y="1147"/>
              <a:ext cx="453" cy="106"/>
              <a:chOff x="431" y="4004"/>
              <a:chExt cx="453" cy="106"/>
            </a:xfrm>
          </p:grpSpPr>
          <p:sp>
            <p:nvSpPr>
              <p:cNvPr id="52353" name="AutoShape 189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54" name="AutoShape 189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306" name="Group 1899"/>
          <p:cNvGrpSpPr>
            <a:grpSpLocks/>
          </p:cNvGrpSpPr>
          <p:nvPr/>
        </p:nvGrpSpPr>
        <p:grpSpPr bwMode="auto">
          <a:xfrm>
            <a:off x="1116013" y="4652963"/>
            <a:ext cx="719137" cy="168275"/>
            <a:chOff x="431" y="4004"/>
            <a:chExt cx="453" cy="106"/>
          </a:xfrm>
        </p:grpSpPr>
        <p:sp>
          <p:nvSpPr>
            <p:cNvPr id="52348" name="AutoShape 190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49" name="AutoShape 190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7" name="Group 1902"/>
          <p:cNvGrpSpPr>
            <a:grpSpLocks/>
          </p:cNvGrpSpPr>
          <p:nvPr/>
        </p:nvGrpSpPr>
        <p:grpSpPr bwMode="auto">
          <a:xfrm>
            <a:off x="971550" y="4221163"/>
            <a:ext cx="1481138" cy="257175"/>
            <a:chOff x="3670" y="1136"/>
            <a:chExt cx="933" cy="162"/>
          </a:xfrm>
        </p:grpSpPr>
        <p:grpSp>
          <p:nvGrpSpPr>
            <p:cNvPr id="52339" name="Group 1903"/>
            <p:cNvGrpSpPr>
              <a:grpSpLocks/>
            </p:cNvGrpSpPr>
            <p:nvPr/>
          </p:nvGrpSpPr>
          <p:grpSpPr bwMode="auto">
            <a:xfrm>
              <a:off x="3670" y="1136"/>
              <a:ext cx="453" cy="106"/>
              <a:chOff x="567" y="4140"/>
              <a:chExt cx="453" cy="106"/>
            </a:xfrm>
          </p:grpSpPr>
          <p:sp>
            <p:nvSpPr>
              <p:cNvPr id="52346" name="AutoShape 1904"/>
              <p:cNvSpPr>
                <a:spLocks noChangeArrowheads="1"/>
              </p:cNvSpPr>
              <p:nvPr/>
            </p:nvSpPr>
            <p:spPr bwMode="auto">
              <a:xfrm>
                <a:off x="567" y="4201"/>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47" name="AutoShape 1905"/>
              <p:cNvSpPr>
                <a:spLocks noChangeArrowheads="1"/>
              </p:cNvSpPr>
              <p:nvPr/>
            </p:nvSpPr>
            <p:spPr bwMode="auto">
              <a:xfrm>
                <a:off x="727" y="4140"/>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40" name="Group 1906"/>
            <p:cNvGrpSpPr>
              <a:grpSpLocks/>
            </p:cNvGrpSpPr>
            <p:nvPr/>
          </p:nvGrpSpPr>
          <p:grpSpPr bwMode="auto">
            <a:xfrm>
              <a:off x="3878" y="1192"/>
              <a:ext cx="453" cy="106"/>
              <a:chOff x="431" y="4004"/>
              <a:chExt cx="453" cy="106"/>
            </a:xfrm>
          </p:grpSpPr>
          <p:sp>
            <p:nvSpPr>
              <p:cNvPr id="52344" name="AutoShape 1907"/>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45" name="AutoShape 1908"/>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41" name="Group 1909"/>
            <p:cNvGrpSpPr>
              <a:grpSpLocks/>
            </p:cNvGrpSpPr>
            <p:nvPr/>
          </p:nvGrpSpPr>
          <p:grpSpPr bwMode="auto">
            <a:xfrm>
              <a:off x="4150" y="1147"/>
              <a:ext cx="453" cy="106"/>
              <a:chOff x="431" y="4004"/>
              <a:chExt cx="453" cy="106"/>
            </a:xfrm>
          </p:grpSpPr>
          <p:sp>
            <p:nvSpPr>
              <p:cNvPr id="52342" name="AutoShape 1910"/>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43" name="AutoShape 1911"/>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grpSp>
        <p:nvGrpSpPr>
          <p:cNvPr id="52308" name="Group 1912"/>
          <p:cNvGrpSpPr>
            <a:grpSpLocks/>
          </p:cNvGrpSpPr>
          <p:nvPr/>
        </p:nvGrpSpPr>
        <p:grpSpPr bwMode="auto">
          <a:xfrm>
            <a:off x="1979613" y="3932238"/>
            <a:ext cx="719137" cy="144462"/>
            <a:chOff x="431" y="4004"/>
            <a:chExt cx="453" cy="106"/>
          </a:xfrm>
        </p:grpSpPr>
        <p:sp>
          <p:nvSpPr>
            <p:cNvPr id="52337" name="AutoShape 1913"/>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38" name="AutoShape 1914"/>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09" name="Group 1915"/>
          <p:cNvGrpSpPr>
            <a:grpSpLocks/>
          </p:cNvGrpSpPr>
          <p:nvPr/>
        </p:nvGrpSpPr>
        <p:grpSpPr bwMode="auto">
          <a:xfrm>
            <a:off x="1403350" y="3860800"/>
            <a:ext cx="719138" cy="168275"/>
            <a:chOff x="431" y="4004"/>
            <a:chExt cx="453" cy="106"/>
          </a:xfrm>
        </p:grpSpPr>
        <p:sp>
          <p:nvSpPr>
            <p:cNvPr id="52335" name="AutoShape 1916"/>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36" name="AutoShape 1917"/>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10" name="Group 1918"/>
          <p:cNvGrpSpPr>
            <a:grpSpLocks/>
          </p:cNvGrpSpPr>
          <p:nvPr/>
        </p:nvGrpSpPr>
        <p:grpSpPr bwMode="auto">
          <a:xfrm>
            <a:off x="2124075" y="3429000"/>
            <a:ext cx="719138" cy="168275"/>
            <a:chOff x="431" y="4004"/>
            <a:chExt cx="453" cy="106"/>
          </a:xfrm>
        </p:grpSpPr>
        <p:sp>
          <p:nvSpPr>
            <p:cNvPr id="52333" name="AutoShape 1919"/>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34" name="AutoShape 1920"/>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grpSp>
        <p:nvGrpSpPr>
          <p:cNvPr id="52311" name="Group 1921"/>
          <p:cNvGrpSpPr>
            <a:grpSpLocks/>
          </p:cNvGrpSpPr>
          <p:nvPr/>
        </p:nvGrpSpPr>
        <p:grpSpPr bwMode="auto">
          <a:xfrm>
            <a:off x="2555875" y="3213100"/>
            <a:ext cx="719138" cy="168275"/>
            <a:chOff x="431" y="4004"/>
            <a:chExt cx="453" cy="106"/>
          </a:xfrm>
        </p:grpSpPr>
        <p:sp>
          <p:nvSpPr>
            <p:cNvPr id="52331" name="AutoShape 1922"/>
            <p:cNvSpPr>
              <a:spLocks noChangeArrowheads="1"/>
            </p:cNvSpPr>
            <p:nvPr/>
          </p:nvSpPr>
          <p:spPr bwMode="auto">
            <a:xfrm>
              <a:off x="431" y="4065"/>
              <a:ext cx="453" cy="45"/>
            </a:xfrm>
            <a:prstGeom prst="parallelogram">
              <a:avLst>
                <a:gd name="adj" fmla="val 251667"/>
              </a:avLst>
            </a:prstGeom>
            <a:solidFill>
              <a:srgbClr val="339966"/>
            </a:solidFill>
            <a:ln w="9525">
              <a:solidFill>
                <a:schemeClr val="tx1"/>
              </a:solidFill>
              <a:miter lim="800000"/>
              <a:headEnd/>
              <a:tailEnd/>
            </a:ln>
          </p:spPr>
          <p:txBody>
            <a:bodyPr wrap="none" anchor="ctr"/>
            <a:lstStyle/>
            <a:p>
              <a:endParaRPr lang="fr-FR"/>
            </a:p>
          </p:txBody>
        </p:sp>
        <p:sp>
          <p:nvSpPr>
            <p:cNvPr id="52332" name="AutoShape 1923"/>
            <p:cNvSpPr>
              <a:spLocks noChangeArrowheads="1"/>
            </p:cNvSpPr>
            <p:nvPr/>
          </p:nvSpPr>
          <p:spPr bwMode="auto">
            <a:xfrm>
              <a:off x="591" y="4004"/>
              <a:ext cx="136" cy="9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grpSp>
      <p:sp>
        <p:nvSpPr>
          <p:cNvPr id="85893" name="Oval 1925" descr="noir)"/>
          <p:cNvSpPr>
            <a:spLocks noChangeArrowheads="1"/>
          </p:cNvSpPr>
          <p:nvPr/>
        </p:nvSpPr>
        <p:spPr bwMode="auto">
          <a:xfrm rot="1796219">
            <a:off x="468313" y="3500438"/>
            <a:ext cx="6518275" cy="1819275"/>
          </a:xfrm>
          <a:prstGeom prst="ellipse">
            <a:avLst/>
          </a:prstGeom>
          <a:pattFill prst="ltDnDiag">
            <a:fgClr>
              <a:srgbClr val="FF9900">
                <a:alpha val="50980"/>
              </a:srgbClr>
            </a:fgClr>
            <a:bgClr>
              <a:schemeClr val="bg1">
                <a:alpha val="50980"/>
              </a:schemeClr>
            </a:bgClr>
          </a:pattFill>
          <a:ln w="63500">
            <a:solidFill>
              <a:srgbClr val="FF9900"/>
            </a:solidFill>
            <a:round/>
            <a:headEnd/>
            <a:tailEnd/>
          </a:ln>
        </p:spPr>
        <p:txBody>
          <a:bodyPr wrap="none" anchor="ctr"/>
          <a:lstStyle/>
          <a:p>
            <a:endParaRPr lang="fr-FR"/>
          </a:p>
        </p:txBody>
      </p:sp>
      <p:sp>
        <p:nvSpPr>
          <p:cNvPr id="85894" name="Oval 1926" descr="noir)"/>
          <p:cNvSpPr>
            <a:spLocks noChangeArrowheads="1"/>
          </p:cNvSpPr>
          <p:nvPr/>
        </p:nvSpPr>
        <p:spPr bwMode="auto">
          <a:xfrm>
            <a:off x="1187450" y="2565400"/>
            <a:ext cx="8929688" cy="863600"/>
          </a:xfrm>
          <a:prstGeom prst="ellipse">
            <a:avLst/>
          </a:prstGeom>
          <a:pattFill prst="ltDnDiag">
            <a:fgClr>
              <a:srgbClr val="FF00FF">
                <a:alpha val="50980"/>
              </a:srgbClr>
            </a:fgClr>
            <a:bgClr>
              <a:schemeClr val="bg1">
                <a:alpha val="50980"/>
              </a:schemeClr>
            </a:bgClr>
          </a:pattFill>
          <a:ln w="63500">
            <a:solidFill>
              <a:srgbClr val="FF00FF"/>
            </a:solidFill>
            <a:round/>
            <a:headEnd/>
            <a:tailEnd/>
          </a:ln>
        </p:spPr>
        <p:txBody>
          <a:bodyPr wrap="none" anchor="ctr"/>
          <a:lstStyle/>
          <a:p>
            <a:endParaRPr lang="fr-FR"/>
          </a:p>
        </p:txBody>
      </p:sp>
      <p:sp>
        <p:nvSpPr>
          <p:cNvPr id="85895" name="Oval 1927" descr="noir)"/>
          <p:cNvSpPr>
            <a:spLocks noChangeArrowheads="1"/>
          </p:cNvSpPr>
          <p:nvPr/>
        </p:nvSpPr>
        <p:spPr bwMode="auto">
          <a:xfrm rot="-906872">
            <a:off x="2339975" y="3068638"/>
            <a:ext cx="7540625" cy="1944687"/>
          </a:xfrm>
          <a:prstGeom prst="ellipse">
            <a:avLst/>
          </a:prstGeom>
          <a:pattFill prst="ltDnDiag">
            <a:fgClr>
              <a:srgbClr val="00CCFF">
                <a:alpha val="50195"/>
              </a:srgbClr>
            </a:fgClr>
            <a:bgClr>
              <a:schemeClr val="bg1">
                <a:alpha val="50195"/>
              </a:schemeClr>
            </a:bgClr>
          </a:pattFill>
          <a:ln w="63500">
            <a:solidFill>
              <a:srgbClr val="00CCFF"/>
            </a:solidFill>
            <a:round/>
            <a:headEnd/>
            <a:tailEnd/>
          </a:ln>
        </p:spPr>
        <p:txBody>
          <a:bodyPr wrap="none" anchor="ctr"/>
          <a:lstStyle/>
          <a:p>
            <a:endParaRPr lang="fr-FR"/>
          </a:p>
        </p:txBody>
      </p:sp>
      <p:sp>
        <p:nvSpPr>
          <p:cNvPr id="85896" name="Oval 1928" descr="noir)"/>
          <p:cNvSpPr>
            <a:spLocks noChangeArrowheads="1"/>
          </p:cNvSpPr>
          <p:nvPr/>
        </p:nvSpPr>
        <p:spPr bwMode="auto">
          <a:xfrm>
            <a:off x="4067175" y="2132013"/>
            <a:ext cx="2232025" cy="3384550"/>
          </a:xfrm>
          <a:prstGeom prst="ellipse">
            <a:avLst/>
          </a:prstGeom>
          <a:pattFill prst="ltDnDiag">
            <a:fgClr>
              <a:srgbClr val="CC0000">
                <a:alpha val="50195"/>
              </a:srgbClr>
            </a:fgClr>
            <a:bgClr>
              <a:schemeClr val="bg1">
                <a:alpha val="50195"/>
              </a:schemeClr>
            </a:bgClr>
          </a:pattFill>
          <a:ln w="63500">
            <a:solidFill>
              <a:srgbClr val="CC0000"/>
            </a:solidFill>
            <a:round/>
            <a:headEnd/>
            <a:tailEnd/>
          </a:ln>
        </p:spPr>
        <p:txBody>
          <a:bodyPr wrap="none" anchor="ctr"/>
          <a:lstStyle/>
          <a:p>
            <a:endParaRPr lang="fr-FR"/>
          </a:p>
        </p:txBody>
      </p:sp>
      <p:pic>
        <p:nvPicPr>
          <p:cNvPr id="85897" name="Picture 1929" descr="grossist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2060575"/>
            <a:ext cx="111601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898" name="Picture 1930" descr="cuma_froi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2060575"/>
            <a:ext cx="9731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899" name="Picture 1931" descr="coop_céréale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26368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0" name="Picture 1932" descr="silo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429260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1" name="Picture 1933" descr="silo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49403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2" name="Picture 1934" descr="coop_lai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933825"/>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3" name="Picture 1935" descr="coop_lait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429000"/>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4" name="Picture 1936" descr="coop_lai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27813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5" name="Picture 1937" descr="abattoi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205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6" name="Picture 1938" descr="maquignon"/>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2997200"/>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907" name="Picture 1939" descr="maquignon"/>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4437063"/>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7" name="Text Box 1941"/>
          <p:cNvSpPr txBox="1">
            <a:spLocks noChangeArrowheads="1"/>
          </p:cNvSpPr>
          <p:nvPr/>
        </p:nvSpPr>
        <p:spPr bwMode="auto">
          <a:xfrm>
            <a:off x="4967288" y="5373688"/>
            <a:ext cx="4211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fr-FR"/>
              <a:t>Mitage</a:t>
            </a:r>
          </a:p>
          <a:p>
            <a:pPr algn="r" eaLnBrk="1" hangingPunct="1">
              <a:spcBef>
                <a:spcPct val="50000"/>
              </a:spcBef>
            </a:pPr>
            <a:r>
              <a:rPr lang="fr-FR"/>
              <a:t>Avancée du front urbain </a:t>
            </a:r>
          </a:p>
          <a:p>
            <a:pPr algn="r" eaLnBrk="1" hangingPunct="1">
              <a:spcBef>
                <a:spcPct val="50000"/>
              </a:spcBef>
            </a:pPr>
            <a:r>
              <a:rPr lang="fr-FR"/>
              <a:t>Fractionnement de l’espace</a:t>
            </a:r>
          </a:p>
        </p:txBody>
      </p:sp>
      <p:sp>
        <p:nvSpPr>
          <p:cNvPr id="52328" name="Text Box 1942"/>
          <p:cNvSpPr txBox="1">
            <a:spLocks noChangeArrowheads="1"/>
          </p:cNvSpPr>
          <p:nvPr/>
        </p:nvSpPr>
        <p:spPr bwMode="auto">
          <a:xfrm>
            <a:off x="0" y="6165850"/>
            <a:ext cx="262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Les filières…</a:t>
            </a:r>
          </a:p>
        </p:txBody>
      </p:sp>
      <p:sp>
        <p:nvSpPr>
          <p:cNvPr id="52329" name="ZoneTexte 2"/>
          <p:cNvSpPr>
            <a:spLocks/>
          </p:cNvSpPr>
          <p:nvPr/>
        </p:nvSpPr>
        <p:spPr bwMode="auto">
          <a:xfrm>
            <a:off x="8304213" y="6669088"/>
            <a:ext cx="371475" cy="346075"/>
          </a:xfrm>
          <a:custGeom>
            <a:avLst/>
            <a:gdLst>
              <a:gd name="T0" fmla="*/ 11721 w 371915"/>
              <a:gd name="T1" fmla="*/ 0 h 345581"/>
              <a:gd name="T2" fmla="*/ 367105 w 371915"/>
              <a:gd name="T3" fmla="*/ 0 h 345581"/>
              <a:gd name="T4" fmla="*/ 367105 w 371915"/>
              <a:gd name="T5" fmla="*/ 351054 h 345581"/>
              <a:gd name="T6" fmla="*/ 0 w 371915"/>
              <a:gd name="T7" fmla="*/ 182167 h 345581"/>
              <a:gd name="T8" fmla="*/ 11721 w 371915"/>
              <a:gd name="T9" fmla="*/ 0 h 3455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1915" h="345581">
                <a:moveTo>
                  <a:pt x="11875" y="0"/>
                </a:moveTo>
                <a:lnTo>
                  <a:pt x="371915" y="0"/>
                </a:lnTo>
                <a:lnTo>
                  <a:pt x="371915" y="345581"/>
                </a:lnTo>
                <a:lnTo>
                  <a:pt x="0" y="179327"/>
                </a:lnTo>
                <a:lnTo>
                  <a:pt x="1187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fr-FR"/>
          </a:p>
        </p:txBody>
      </p:sp>
      <p:sp>
        <p:nvSpPr>
          <p:cNvPr id="52330" name="Espace réservé du numéro de diapositive 1"/>
          <p:cNvSpPr>
            <a:spLocks noGrp="1"/>
          </p:cNvSpPr>
          <p:nvPr>
            <p:ph type="sldNum" sz="quarter" idx="12"/>
          </p:nvPr>
        </p:nvSpPr>
        <p:spPr>
          <a:xfrm>
            <a:off x="8658225" y="6535738"/>
            <a:ext cx="520700" cy="31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F6DAA8-D701-4DE8-868A-1F300B383AC9}" type="slidenum">
              <a:rPr lang="fr-FR" smtClean="0"/>
              <a:pPr eaLnBrk="1" hangingPunct="1"/>
              <a:t>50</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8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8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8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8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8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9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9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9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9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9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9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9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93" grpId="0" animBg="1"/>
      <p:bldP spid="85894" grpId="0" animBg="1"/>
      <p:bldP spid="85895" grpId="0" animBg="1"/>
      <p:bldP spid="858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924300" y="27432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51" name="AutoShape 3"/>
          <p:cNvSpPr>
            <a:spLocks noChangeArrowheads="1"/>
          </p:cNvSpPr>
          <p:nvPr/>
        </p:nvSpPr>
        <p:spPr bwMode="auto">
          <a:xfrm>
            <a:off x="5148263" y="27432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52" name="AutoShape 4"/>
          <p:cNvSpPr>
            <a:spLocks noChangeArrowheads="1"/>
          </p:cNvSpPr>
          <p:nvPr/>
        </p:nvSpPr>
        <p:spPr bwMode="auto">
          <a:xfrm>
            <a:off x="6372225" y="27432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53" name="AutoShape 5"/>
          <p:cNvSpPr>
            <a:spLocks noChangeArrowheads="1"/>
          </p:cNvSpPr>
          <p:nvPr/>
        </p:nvSpPr>
        <p:spPr bwMode="auto">
          <a:xfrm>
            <a:off x="7594600" y="27416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8374" name="AutoShape 6"/>
          <p:cNvSpPr>
            <a:spLocks noChangeArrowheads="1"/>
          </p:cNvSpPr>
          <p:nvPr/>
        </p:nvSpPr>
        <p:spPr bwMode="auto">
          <a:xfrm>
            <a:off x="3492500" y="3103563"/>
            <a:ext cx="1582739" cy="285750"/>
          </a:xfrm>
          <a:prstGeom prst="parallelogram">
            <a:avLst>
              <a:gd name="adj" fmla="val 138472"/>
            </a:avLst>
          </a:prstGeom>
          <a:blipFill dpi="0" rotWithShape="1">
            <a:blip r:embed="rId3"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53257" name="AutoShape 7"/>
          <p:cNvSpPr>
            <a:spLocks noChangeArrowheads="1"/>
          </p:cNvSpPr>
          <p:nvPr/>
        </p:nvSpPr>
        <p:spPr bwMode="auto">
          <a:xfrm>
            <a:off x="4716463" y="31035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58" name="AutoShape 8"/>
          <p:cNvSpPr>
            <a:spLocks noChangeArrowheads="1"/>
          </p:cNvSpPr>
          <p:nvPr/>
        </p:nvSpPr>
        <p:spPr bwMode="auto">
          <a:xfrm>
            <a:off x="5940425" y="31035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59" name="AutoShape 9"/>
          <p:cNvSpPr>
            <a:spLocks noChangeArrowheads="1"/>
          </p:cNvSpPr>
          <p:nvPr/>
        </p:nvSpPr>
        <p:spPr bwMode="auto">
          <a:xfrm>
            <a:off x="7164388" y="31035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60" name="AutoShape 10"/>
          <p:cNvSpPr>
            <a:spLocks noChangeArrowheads="1"/>
          </p:cNvSpPr>
          <p:nvPr/>
        </p:nvSpPr>
        <p:spPr bwMode="auto">
          <a:xfrm>
            <a:off x="2989263" y="34655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61" name="AutoShape 11"/>
          <p:cNvSpPr>
            <a:spLocks noChangeArrowheads="1"/>
          </p:cNvSpPr>
          <p:nvPr/>
        </p:nvSpPr>
        <p:spPr bwMode="auto">
          <a:xfrm>
            <a:off x="4213225" y="34655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8380" name="AutoShape 12"/>
          <p:cNvSpPr>
            <a:spLocks noChangeArrowheads="1"/>
          </p:cNvSpPr>
          <p:nvPr/>
        </p:nvSpPr>
        <p:spPr bwMode="auto">
          <a:xfrm>
            <a:off x="5437189" y="3463926"/>
            <a:ext cx="1582737" cy="287338"/>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53265" name="AutoShape 13"/>
          <p:cNvSpPr>
            <a:spLocks noChangeArrowheads="1"/>
          </p:cNvSpPr>
          <p:nvPr/>
        </p:nvSpPr>
        <p:spPr bwMode="auto">
          <a:xfrm>
            <a:off x="6659563" y="34655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66" name="AutoShape 14"/>
          <p:cNvSpPr>
            <a:spLocks noChangeArrowheads="1"/>
          </p:cNvSpPr>
          <p:nvPr/>
        </p:nvSpPr>
        <p:spPr bwMode="auto">
          <a:xfrm>
            <a:off x="2484438"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67" name="AutoShape 15"/>
          <p:cNvSpPr>
            <a:spLocks noChangeArrowheads="1"/>
          </p:cNvSpPr>
          <p:nvPr/>
        </p:nvSpPr>
        <p:spPr bwMode="auto">
          <a:xfrm>
            <a:off x="3709988"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68" name="AutoShape 16"/>
          <p:cNvSpPr>
            <a:spLocks noChangeArrowheads="1"/>
          </p:cNvSpPr>
          <p:nvPr/>
        </p:nvSpPr>
        <p:spPr bwMode="auto">
          <a:xfrm>
            <a:off x="4932363"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69" name="AutoShape 17"/>
          <p:cNvSpPr>
            <a:spLocks noChangeArrowheads="1"/>
          </p:cNvSpPr>
          <p:nvPr/>
        </p:nvSpPr>
        <p:spPr bwMode="auto">
          <a:xfrm>
            <a:off x="6156325" y="38242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8386" name="AutoShape 18"/>
          <p:cNvSpPr>
            <a:spLocks noChangeArrowheads="1"/>
          </p:cNvSpPr>
          <p:nvPr/>
        </p:nvSpPr>
        <p:spPr bwMode="auto">
          <a:xfrm>
            <a:off x="2700340" y="2741614"/>
            <a:ext cx="1582737" cy="287337"/>
          </a:xfrm>
          <a:prstGeom prst="parallelogram">
            <a:avLst>
              <a:gd name="adj" fmla="val 137707"/>
            </a:avLst>
          </a:prstGeom>
          <a:blipFill dpi="0" rotWithShape="1">
            <a:blip r:embed="rId5"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53273" name="AutoShape 19"/>
          <p:cNvSpPr>
            <a:spLocks noChangeArrowheads="1"/>
          </p:cNvSpPr>
          <p:nvPr/>
        </p:nvSpPr>
        <p:spPr bwMode="auto">
          <a:xfrm>
            <a:off x="2268538" y="31019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74" name="AutoShape 20"/>
          <p:cNvSpPr>
            <a:spLocks noChangeArrowheads="1"/>
          </p:cNvSpPr>
          <p:nvPr/>
        </p:nvSpPr>
        <p:spPr bwMode="auto">
          <a:xfrm>
            <a:off x="1765300" y="3463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75" name="AutoShape 21"/>
          <p:cNvSpPr>
            <a:spLocks noChangeArrowheads="1"/>
          </p:cNvSpPr>
          <p:nvPr/>
        </p:nvSpPr>
        <p:spPr bwMode="auto">
          <a:xfrm>
            <a:off x="1262063"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76" name="AutoShape 22"/>
          <p:cNvSpPr>
            <a:spLocks noChangeArrowheads="1"/>
          </p:cNvSpPr>
          <p:nvPr/>
        </p:nvSpPr>
        <p:spPr bwMode="auto">
          <a:xfrm>
            <a:off x="757238" y="4183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77" name="AutoShape 23"/>
          <p:cNvSpPr>
            <a:spLocks noChangeArrowheads="1"/>
          </p:cNvSpPr>
          <p:nvPr/>
        </p:nvSpPr>
        <p:spPr bwMode="auto">
          <a:xfrm>
            <a:off x="1981200" y="4183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8392" name="AutoShape 24"/>
          <p:cNvSpPr>
            <a:spLocks noChangeArrowheads="1"/>
          </p:cNvSpPr>
          <p:nvPr/>
        </p:nvSpPr>
        <p:spPr bwMode="auto">
          <a:xfrm>
            <a:off x="3205165" y="4181475"/>
            <a:ext cx="1582737" cy="287338"/>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58393" name="AutoShape 25"/>
          <p:cNvSpPr>
            <a:spLocks noChangeArrowheads="1"/>
          </p:cNvSpPr>
          <p:nvPr/>
        </p:nvSpPr>
        <p:spPr bwMode="auto">
          <a:xfrm>
            <a:off x="4429125" y="4181475"/>
            <a:ext cx="1582739" cy="287338"/>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53284" name="AutoShape 26"/>
          <p:cNvSpPr>
            <a:spLocks noChangeArrowheads="1"/>
          </p:cNvSpPr>
          <p:nvPr/>
        </p:nvSpPr>
        <p:spPr bwMode="auto">
          <a:xfrm>
            <a:off x="5653088" y="4183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85" name="AutoShape 27"/>
          <p:cNvSpPr>
            <a:spLocks noChangeArrowheads="1"/>
          </p:cNvSpPr>
          <p:nvPr/>
        </p:nvSpPr>
        <p:spPr bwMode="auto">
          <a:xfrm>
            <a:off x="1547813" y="45402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86" name="AutoShape 28"/>
          <p:cNvSpPr>
            <a:spLocks noChangeArrowheads="1"/>
          </p:cNvSpPr>
          <p:nvPr/>
        </p:nvSpPr>
        <p:spPr bwMode="auto">
          <a:xfrm>
            <a:off x="2771775" y="45402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87" name="AutoShape 29"/>
          <p:cNvSpPr>
            <a:spLocks noChangeArrowheads="1"/>
          </p:cNvSpPr>
          <p:nvPr/>
        </p:nvSpPr>
        <p:spPr bwMode="auto">
          <a:xfrm>
            <a:off x="3995738" y="45402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88" name="AutoShape 30"/>
          <p:cNvSpPr>
            <a:spLocks noChangeArrowheads="1"/>
          </p:cNvSpPr>
          <p:nvPr/>
        </p:nvSpPr>
        <p:spPr bwMode="auto">
          <a:xfrm>
            <a:off x="5219700" y="45402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89" name="AutoShape 31"/>
          <p:cNvSpPr>
            <a:spLocks noChangeArrowheads="1"/>
          </p:cNvSpPr>
          <p:nvPr/>
        </p:nvSpPr>
        <p:spPr bwMode="auto">
          <a:xfrm>
            <a:off x="1116013" y="4900613"/>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53290" name="AutoShape 32"/>
          <p:cNvSpPr>
            <a:spLocks noChangeArrowheads="1"/>
          </p:cNvSpPr>
          <p:nvPr/>
        </p:nvSpPr>
        <p:spPr bwMode="auto">
          <a:xfrm>
            <a:off x="2339975" y="49006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91" name="AutoShape 33"/>
          <p:cNvSpPr>
            <a:spLocks noChangeArrowheads="1"/>
          </p:cNvSpPr>
          <p:nvPr/>
        </p:nvSpPr>
        <p:spPr bwMode="auto">
          <a:xfrm>
            <a:off x="3563938" y="49006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92" name="AutoShape 34"/>
          <p:cNvSpPr>
            <a:spLocks noChangeArrowheads="1"/>
          </p:cNvSpPr>
          <p:nvPr/>
        </p:nvSpPr>
        <p:spPr bwMode="auto">
          <a:xfrm>
            <a:off x="4787900" y="49006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93" name="AutoShape 35"/>
          <p:cNvSpPr>
            <a:spLocks noChangeArrowheads="1"/>
          </p:cNvSpPr>
          <p:nvPr/>
        </p:nvSpPr>
        <p:spPr bwMode="auto">
          <a:xfrm>
            <a:off x="323850" y="45386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3294" name="AutoShape 36"/>
          <p:cNvSpPr>
            <a:spLocks noChangeArrowheads="1"/>
          </p:cNvSpPr>
          <p:nvPr/>
        </p:nvSpPr>
        <p:spPr bwMode="auto">
          <a:xfrm>
            <a:off x="-107950" y="48990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pic>
        <p:nvPicPr>
          <p:cNvPr id="53295" name="Picture 37"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1653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6" name="Picture 38" descr="batiments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36782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7" name="Text Box 39"/>
          <p:cNvSpPr txBox="1">
            <a:spLocks noChangeArrowheads="1"/>
          </p:cNvSpPr>
          <p:nvPr/>
        </p:nvSpPr>
        <p:spPr bwMode="auto">
          <a:xfrm>
            <a:off x="2051050" y="83026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1 de polyculture-élevage</a:t>
            </a:r>
          </a:p>
        </p:txBody>
      </p:sp>
      <p:sp>
        <p:nvSpPr>
          <p:cNvPr id="53298" name="Line 40"/>
          <p:cNvSpPr>
            <a:spLocks noChangeShapeType="1"/>
          </p:cNvSpPr>
          <p:nvPr/>
        </p:nvSpPr>
        <p:spPr bwMode="auto">
          <a:xfrm>
            <a:off x="611188" y="3749675"/>
            <a:ext cx="8353425"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53299" name="Picture 4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963" y="324643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0" name="Picture 4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1019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1" name="AutoShape 49"/>
          <p:cNvSpPr>
            <a:spLocks noChangeArrowheads="1"/>
          </p:cNvSpPr>
          <p:nvPr/>
        </p:nvSpPr>
        <p:spPr bwMode="auto">
          <a:xfrm rot="19047907" flipV="1">
            <a:off x="5867400" y="3749675"/>
            <a:ext cx="1295400" cy="792163"/>
          </a:xfrm>
          <a:prstGeom prst="curvedDownArrow">
            <a:avLst>
              <a:gd name="adj1" fmla="val 32705"/>
              <a:gd name="adj2" fmla="val 65411"/>
              <a:gd name="adj3" fmla="val 33333"/>
            </a:avLst>
          </a:prstGeom>
          <a:solidFill>
            <a:schemeClr val="accent1"/>
          </a:solidFill>
          <a:ln w="9525">
            <a:solidFill>
              <a:schemeClr val="tx1"/>
            </a:solidFill>
            <a:miter lim="800000"/>
            <a:headEnd/>
            <a:tailEnd/>
          </a:ln>
        </p:spPr>
        <p:txBody>
          <a:bodyPr wrap="none" anchor="ctr"/>
          <a:lstStyle/>
          <a:p>
            <a:endParaRPr lang="fr-FR"/>
          </a:p>
        </p:txBody>
      </p:sp>
      <p:sp>
        <p:nvSpPr>
          <p:cNvPr id="53302" name="Text Box 50"/>
          <p:cNvSpPr txBox="1">
            <a:spLocks noChangeArrowheads="1"/>
          </p:cNvSpPr>
          <p:nvPr/>
        </p:nvSpPr>
        <p:spPr bwMode="auto">
          <a:xfrm>
            <a:off x="6877050" y="5046663"/>
            <a:ext cx="1655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Pâture journalière vaches laitières</a:t>
            </a:r>
          </a:p>
        </p:txBody>
      </p:sp>
      <p:pic>
        <p:nvPicPr>
          <p:cNvPr id="53303" name="Picture 5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39655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4" name="Picture 5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300" y="389413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5" name="Picture 5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39655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6" name="Picture 5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389413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7" name="Text Box 57"/>
          <p:cNvSpPr txBox="1">
            <a:spLocks noChangeArrowheads="1"/>
          </p:cNvSpPr>
          <p:nvPr/>
        </p:nvSpPr>
        <p:spPr bwMode="auto">
          <a:xfrm>
            <a:off x="0" y="6021388"/>
            <a:ext cx="3132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Les exploitations…</a:t>
            </a:r>
          </a:p>
        </p:txBody>
      </p:sp>
      <p:sp>
        <p:nvSpPr>
          <p:cNvPr id="53308" name="Text Box 5"/>
          <p:cNvSpPr txBox="1">
            <a:spLocks noChangeArrowheads="1"/>
          </p:cNvSpPr>
          <p:nvPr/>
        </p:nvSpPr>
        <p:spPr bwMode="auto">
          <a:xfrm>
            <a:off x="1331913" y="234950"/>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3. Impacts de l’urbanisation sur l’espace agricole</a:t>
            </a:r>
          </a:p>
        </p:txBody>
      </p:sp>
      <p:sp>
        <p:nvSpPr>
          <p:cNvPr id="53309"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D3510F-AF6B-4F3E-A05D-3AAEEA1C6EFB}" type="slidenum">
              <a:rPr lang="fr-FR" smtClean="0"/>
              <a:pPr eaLnBrk="1" hangingPunct="1"/>
              <a:t>51</a:t>
            </a:fld>
            <a:endParaRPr lang="fr-F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924300" y="27432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75" name="AutoShape 3"/>
          <p:cNvSpPr>
            <a:spLocks noChangeArrowheads="1"/>
          </p:cNvSpPr>
          <p:nvPr/>
        </p:nvSpPr>
        <p:spPr bwMode="auto">
          <a:xfrm>
            <a:off x="5148263" y="274320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76" name="AutoShape 4"/>
          <p:cNvSpPr>
            <a:spLocks noChangeArrowheads="1"/>
          </p:cNvSpPr>
          <p:nvPr/>
        </p:nvSpPr>
        <p:spPr bwMode="auto">
          <a:xfrm>
            <a:off x="6372225" y="274320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77" name="AutoShape 5"/>
          <p:cNvSpPr>
            <a:spLocks noChangeArrowheads="1"/>
          </p:cNvSpPr>
          <p:nvPr/>
        </p:nvSpPr>
        <p:spPr bwMode="auto">
          <a:xfrm>
            <a:off x="7594600" y="27416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9398" name="AutoShape 6"/>
          <p:cNvSpPr>
            <a:spLocks noChangeArrowheads="1"/>
          </p:cNvSpPr>
          <p:nvPr/>
        </p:nvSpPr>
        <p:spPr bwMode="auto">
          <a:xfrm>
            <a:off x="3492500" y="3103563"/>
            <a:ext cx="1582739" cy="285750"/>
          </a:xfrm>
          <a:prstGeom prst="parallelogram">
            <a:avLst>
              <a:gd name="adj" fmla="val 138472"/>
            </a:avLst>
          </a:prstGeom>
          <a:blipFill dpi="0" rotWithShape="1">
            <a:blip r:embed="rId3" cstate="print"/>
            <a:srcRect/>
            <a:stretch>
              <a:fillRect b="-100314"/>
            </a:stretch>
          </a:blipFill>
          <a:ln w="9525">
            <a:solidFill>
              <a:schemeClr val="tx1"/>
            </a:solidFill>
            <a:miter lim="800000"/>
            <a:headEnd/>
            <a:tailEnd/>
          </a:ln>
          <a:effectLst/>
        </p:spPr>
        <p:txBody>
          <a:bodyPr wrap="none" anchor="ctr"/>
          <a:lstStyle/>
          <a:p>
            <a:pPr>
              <a:defRPr/>
            </a:pPr>
            <a:endParaRPr lang="fr-FR" dirty="0"/>
          </a:p>
        </p:txBody>
      </p:sp>
      <p:sp>
        <p:nvSpPr>
          <p:cNvPr id="54281" name="AutoShape 7"/>
          <p:cNvSpPr>
            <a:spLocks noChangeArrowheads="1"/>
          </p:cNvSpPr>
          <p:nvPr/>
        </p:nvSpPr>
        <p:spPr bwMode="auto">
          <a:xfrm>
            <a:off x="4716463" y="31035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82" name="AutoShape 8"/>
          <p:cNvSpPr>
            <a:spLocks noChangeArrowheads="1"/>
          </p:cNvSpPr>
          <p:nvPr/>
        </p:nvSpPr>
        <p:spPr bwMode="auto">
          <a:xfrm>
            <a:off x="5940425" y="31035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83" name="AutoShape 9"/>
          <p:cNvSpPr>
            <a:spLocks noChangeArrowheads="1"/>
          </p:cNvSpPr>
          <p:nvPr/>
        </p:nvSpPr>
        <p:spPr bwMode="auto">
          <a:xfrm>
            <a:off x="7164388" y="31035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84" name="AutoShape 10"/>
          <p:cNvSpPr>
            <a:spLocks noChangeArrowheads="1"/>
          </p:cNvSpPr>
          <p:nvPr/>
        </p:nvSpPr>
        <p:spPr bwMode="auto">
          <a:xfrm>
            <a:off x="2989263" y="34655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85" name="AutoShape 11"/>
          <p:cNvSpPr>
            <a:spLocks noChangeArrowheads="1"/>
          </p:cNvSpPr>
          <p:nvPr/>
        </p:nvSpPr>
        <p:spPr bwMode="auto">
          <a:xfrm>
            <a:off x="4213225" y="34655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9404" name="AutoShape 12"/>
          <p:cNvSpPr>
            <a:spLocks noChangeArrowheads="1"/>
          </p:cNvSpPr>
          <p:nvPr/>
        </p:nvSpPr>
        <p:spPr bwMode="auto">
          <a:xfrm>
            <a:off x="5437189" y="3463926"/>
            <a:ext cx="1582737" cy="287338"/>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54289" name="AutoShape 13"/>
          <p:cNvSpPr>
            <a:spLocks noChangeArrowheads="1"/>
          </p:cNvSpPr>
          <p:nvPr/>
        </p:nvSpPr>
        <p:spPr bwMode="auto">
          <a:xfrm>
            <a:off x="6659563" y="34655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90" name="AutoShape 14"/>
          <p:cNvSpPr>
            <a:spLocks noChangeArrowheads="1"/>
          </p:cNvSpPr>
          <p:nvPr/>
        </p:nvSpPr>
        <p:spPr bwMode="auto">
          <a:xfrm>
            <a:off x="2484438"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91" name="AutoShape 15"/>
          <p:cNvSpPr>
            <a:spLocks noChangeArrowheads="1"/>
          </p:cNvSpPr>
          <p:nvPr/>
        </p:nvSpPr>
        <p:spPr bwMode="auto">
          <a:xfrm>
            <a:off x="3709988"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92" name="AutoShape 16"/>
          <p:cNvSpPr>
            <a:spLocks noChangeArrowheads="1"/>
          </p:cNvSpPr>
          <p:nvPr/>
        </p:nvSpPr>
        <p:spPr bwMode="auto">
          <a:xfrm>
            <a:off x="4932363"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93" name="AutoShape 17"/>
          <p:cNvSpPr>
            <a:spLocks noChangeArrowheads="1"/>
          </p:cNvSpPr>
          <p:nvPr/>
        </p:nvSpPr>
        <p:spPr bwMode="auto">
          <a:xfrm>
            <a:off x="6156325" y="38242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9410" name="AutoShape 18"/>
          <p:cNvSpPr>
            <a:spLocks noChangeArrowheads="1"/>
          </p:cNvSpPr>
          <p:nvPr/>
        </p:nvSpPr>
        <p:spPr bwMode="auto">
          <a:xfrm>
            <a:off x="2700340" y="2741614"/>
            <a:ext cx="1582737" cy="287337"/>
          </a:xfrm>
          <a:prstGeom prst="parallelogram">
            <a:avLst>
              <a:gd name="adj" fmla="val 137707"/>
            </a:avLst>
          </a:prstGeom>
          <a:blipFill dpi="0" rotWithShape="1">
            <a:blip r:embed="rId5" cstate="print"/>
            <a:srcRect/>
            <a:stretch>
              <a:fillRect b="-99208"/>
            </a:stretch>
          </a:blipFill>
          <a:ln w="9525">
            <a:solidFill>
              <a:schemeClr val="tx1"/>
            </a:solidFill>
            <a:miter lim="800000"/>
            <a:headEnd/>
            <a:tailEnd/>
          </a:ln>
          <a:effectLst/>
        </p:spPr>
        <p:txBody>
          <a:bodyPr wrap="none" anchor="ctr"/>
          <a:lstStyle/>
          <a:p>
            <a:pPr>
              <a:defRPr/>
            </a:pPr>
            <a:endParaRPr lang="fr-FR" dirty="0"/>
          </a:p>
        </p:txBody>
      </p:sp>
      <p:sp>
        <p:nvSpPr>
          <p:cNvPr id="54297" name="AutoShape 19"/>
          <p:cNvSpPr>
            <a:spLocks noChangeArrowheads="1"/>
          </p:cNvSpPr>
          <p:nvPr/>
        </p:nvSpPr>
        <p:spPr bwMode="auto">
          <a:xfrm>
            <a:off x="2268538" y="31019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98" name="AutoShape 20"/>
          <p:cNvSpPr>
            <a:spLocks noChangeArrowheads="1"/>
          </p:cNvSpPr>
          <p:nvPr/>
        </p:nvSpPr>
        <p:spPr bwMode="auto">
          <a:xfrm>
            <a:off x="1765300" y="3463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299" name="AutoShape 21"/>
          <p:cNvSpPr>
            <a:spLocks noChangeArrowheads="1"/>
          </p:cNvSpPr>
          <p:nvPr/>
        </p:nvSpPr>
        <p:spPr bwMode="auto">
          <a:xfrm>
            <a:off x="1262063" y="382428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00" name="AutoShape 22"/>
          <p:cNvSpPr>
            <a:spLocks noChangeArrowheads="1"/>
          </p:cNvSpPr>
          <p:nvPr/>
        </p:nvSpPr>
        <p:spPr bwMode="auto">
          <a:xfrm>
            <a:off x="757238" y="4183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01" name="AutoShape 23"/>
          <p:cNvSpPr>
            <a:spLocks noChangeArrowheads="1"/>
          </p:cNvSpPr>
          <p:nvPr/>
        </p:nvSpPr>
        <p:spPr bwMode="auto">
          <a:xfrm>
            <a:off x="1981200" y="4183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9416" name="AutoShape 24"/>
          <p:cNvSpPr>
            <a:spLocks noChangeArrowheads="1"/>
          </p:cNvSpPr>
          <p:nvPr/>
        </p:nvSpPr>
        <p:spPr bwMode="auto">
          <a:xfrm>
            <a:off x="3205165" y="4181475"/>
            <a:ext cx="1582737" cy="287338"/>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59417" name="AutoShape 25"/>
          <p:cNvSpPr>
            <a:spLocks noChangeArrowheads="1"/>
          </p:cNvSpPr>
          <p:nvPr/>
        </p:nvSpPr>
        <p:spPr bwMode="auto">
          <a:xfrm>
            <a:off x="4429125" y="4181475"/>
            <a:ext cx="1582739" cy="287338"/>
          </a:xfrm>
          <a:prstGeom prst="parallelogram">
            <a:avLst>
              <a:gd name="adj" fmla="val 137707"/>
            </a:avLst>
          </a:prstGeom>
          <a:blipFill dpi="0" rotWithShape="1">
            <a:blip r:embed="rId4"/>
            <a:srcRect/>
            <a:stretch>
              <a:fillRect b="-178857"/>
            </a:stretch>
          </a:blipFill>
          <a:ln w="9525">
            <a:solidFill>
              <a:schemeClr val="tx1"/>
            </a:solidFill>
            <a:miter lim="800000"/>
            <a:headEnd/>
            <a:tailEnd/>
          </a:ln>
          <a:effectLst/>
        </p:spPr>
        <p:txBody>
          <a:bodyPr wrap="none" anchor="ctr"/>
          <a:lstStyle/>
          <a:p>
            <a:pPr>
              <a:defRPr/>
            </a:pPr>
            <a:endParaRPr lang="fr-FR" dirty="0"/>
          </a:p>
        </p:txBody>
      </p:sp>
      <p:sp>
        <p:nvSpPr>
          <p:cNvPr id="54308" name="AutoShape 26"/>
          <p:cNvSpPr>
            <a:spLocks noChangeArrowheads="1"/>
          </p:cNvSpPr>
          <p:nvPr/>
        </p:nvSpPr>
        <p:spPr bwMode="auto">
          <a:xfrm>
            <a:off x="5653088" y="4183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09" name="AutoShape 27"/>
          <p:cNvSpPr>
            <a:spLocks noChangeArrowheads="1"/>
          </p:cNvSpPr>
          <p:nvPr/>
        </p:nvSpPr>
        <p:spPr bwMode="auto">
          <a:xfrm>
            <a:off x="1547813" y="45402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0" name="AutoShape 28"/>
          <p:cNvSpPr>
            <a:spLocks noChangeArrowheads="1"/>
          </p:cNvSpPr>
          <p:nvPr/>
        </p:nvSpPr>
        <p:spPr bwMode="auto">
          <a:xfrm>
            <a:off x="2771775" y="45402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1" name="AutoShape 29"/>
          <p:cNvSpPr>
            <a:spLocks noChangeArrowheads="1"/>
          </p:cNvSpPr>
          <p:nvPr/>
        </p:nvSpPr>
        <p:spPr bwMode="auto">
          <a:xfrm>
            <a:off x="3995738" y="45402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2" name="AutoShape 30"/>
          <p:cNvSpPr>
            <a:spLocks noChangeArrowheads="1"/>
          </p:cNvSpPr>
          <p:nvPr/>
        </p:nvSpPr>
        <p:spPr bwMode="auto">
          <a:xfrm>
            <a:off x="5219700" y="45402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3" name="AutoShape 31"/>
          <p:cNvSpPr>
            <a:spLocks noChangeArrowheads="1"/>
          </p:cNvSpPr>
          <p:nvPr/>
        </p:nvSpPr>
        <p:spPr bwMode="auto">
          <a:xfrm>
            <a:off x="1116013" y="4900613"/>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54314" name="AutoShape 32"/>
          <p:cNvSpPr>
            <a:spLocks noChangeArrowheads="1"/>
          </p:cNvSpPr>
          <p:nvPr/>
        </p:nvSpPr>
        <p:spPr bwMode="auto">
          <a:xfrm>
            <a:off x="2339975" y="49006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5" name="AutoShape 33"/>
          <p:cNvSpPr>
            <a:spLocks noChangeArrowheads="1"/>
          </p:cNvSpPr>
          <p:nvPr/>
        </p:nvSpPr>
        <p:spPr bwMode="auto">
          <a:xfrm>
            <a:off x="3563938" y="49006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6" name="AutoShape 34"/>
          <p:cNvSpPr>
            <a:spLocks noChangeArrowheads="1"/>
          </p:cNvSpPr>
          <p:nvPr/>
        </p:nvSpPr>
        <p:spPr bwMode="auto">
          <a:xfrm>
            <a:off x="4787900" y="49006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7" name="AutoShape 35"/>
          <p:cNvSpPr>
            <a:spLocks noChangeArrowheads="1"/>
          </p:cNvSpPr>
          <p:nvPr/>
        </p:nvSpPr>
        <p:spPr bwMode="auto">
          <a:xfrm>
            <a:off x="323850" y="45386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54318" name="AutoShape 36"/>
          <p:cNvSpPr>
            <a:spLocks noChangeArrowheads="1"/>
          </p:cNvSpPr>
          <p:nvPr/>
        </p:nvSpPr>
        <p:spPr bwMode="auto">
          <a:xfrm>
            <a:off x="-107950" y="48990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pic>
        <p:nvPicPr>
          <p:cNvPr id="54319" name="Picture 37"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1653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0" name="Picture 38" descr="batiments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36782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1" name="Text Box 39"/>
          <p:cNvSpPr txBox="1">
            <a:spLocks noChangeArrowheads="1"/>
          </p:cNvSpPr>
          <p:nvPr/>
        </p:nvSpPr>
        <p:spPr bwMode="auto">
          <a:xfrm>
            <a:off x="2051050" y="777875"/>
            <a:ext cx="59055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1 de polyculture-élevage</a:t>
            </a:r>
          </a:p>
          <a:p>
            <a:pPr eaLnBrk="1" hangingPunct="1">
              <a:spcBef>
                <a:spcPct val="50000"/>
              </a:spcBef>
            </a:pPr>
            <a:r>
              <a:rPr lang="fr-FR"/>
              <a:t>Mitage et fractionnement par flux pendulaire</a:t>
            </a:r>
          </a:p>
        </p:txBody>
      </p:sp>
      <p:sp>
        <p:nvSpPr>
          <p:cNvPr id="54322" name="Line 40"/>
          <p:cNvSpPr>
            <a:spLocks noChangeShapeType="1"/>
          </p:cNvSpPr>
          <p:nvPr/>
        </p:nvSpPr>
        <p:spPr bwMode="auto">
          <a:xfrm>
            <a:off x="611188" y="3749675"/>
            <a:ext cx="8353425" cy="0"/>
          </a:xfrm>
          <a:prstGeom prst="line">
            <a:avLst/>
          </a:prstGeom>
          <a:noFill/>
          <a:ln w="155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23" name="Text Box 41"/>
          <p:cNvSpPr txBox="1">
            <a:spLocks noChangeArrowheads="1"/>
          </p:cNvSpPr>
          <p:nvPr/>
        </p:nvSpPr>
        <p:spPr bwMode="auto">
          <a:xfrm>
            <a:off x="539750" y="295751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urbain</a:t>
            </a:r>
          </a:p>
        </p:txBody>
      </p:sp>
      <p:sp>
        <p:nvSpPr>
          <p:cNvPr id="54324" name="Text Box 42"/>
          <p:cNvSpPr txBox="1">
            <a:spLocks noChangeArrowheads="1"/>
          </p:cNvSpPr>
          <p:nvPr/>
        </p:nvSpPr>
        <p:spPr bwMode="auto">
          <a:xfrm>
            <a:off x="7740650" y="40386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périurbain</a:t>
            </a:r>
          </a:p>
        </p:txBody>
      </p:sp>
      <p:pic>
        <p:nvPicPr>
          <p:cNvPr id="54325" name="Picture 4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7900" y="39655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6" name="Picture 4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389413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7" name="AutoShape 51"/>
          <p:cNvSpPr>
            <a:spLocks noChangeArrowheads="1"/>
          </p:cNvSpPr>
          <p:nvPr/>
        </p:nvSpPr>
        <p:spPr bwMode="auto">
          <a:xfrm>
            <a:off x="2700338" y="4541838"/>
            <a:ext cx="1657350" cy="315912"/>
          </a:xfrm>
          <a:prstGeom prst="parallelogram">
            <a:avLst>
              <a:gd name="adj" fmla="val 131156"/>
            </a:avLst>
          </a:prstGeom>
          <a:solidFill>
            <a:srgbClr val="339966"/>
          </a:solidFill>
          <a:ln w="9525">
            <a:solidFill>
              <a:schemeClr val="tx1"/>
            </a:solidFill>
            <a:miter lim="800000"/>
            <a:headEnd/>
            <a:tailEnd/>
          </a:ln>
        </p:spPr>
        <p:txBody>
          <a:bodyPr wrap="none" anchor="ctr"/>
          <a:lstStyle/>
          <a:p>
            <a:endParaRPr lang="fr-FR"/>
          </a:p>
        </p:txBody>
      </p:sp>
      <p:sp>
        <p:nvSpPr>
          <p:cNvPr id="54328" name="AutoShape 52"/>
          <p:cNvSpPr>
            <a:spLocks noChangeArrowheads="1"/>
          </p:cNvSpPr>
          <p:nvPr/>
        </p:nvSpPr>
        <p:spPr bwMode="auto">
          <a:xfrm>
            <a:off x="3348038" y="4325938"/>
            <a:ext cx="496887" cy="34290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sp>
        <p:nvSpPr>
          <p:cNvPr id="54329" name="Text Box 53"/>
          <p:cNvSpPr txBox="1">
            <a:spLocks noChangeArrowheads="1"/>
          </p:cNvSpPr>
          <p:nvPr/>
        </p:nvSpPr>
        <p:spPr bwMode="auto">
          <a:xfrm>
            <a:off x="539750" y="5549900"/>
            <a:ext cx="619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Trajets, dangerosité et temps passé</a:t>
            </a:r>
          </a:p>
          <a:p>
            <a:pPr eaLnBrk="1" hangingPunct="1">
              <a:spcBef>
                <a:spcPct val="50000"/>
              </a:spcBef>
            </a:pPr>
            <a:r>
              <a:rPr lang="fr-FR"/>
              <a:t>Animaux, nuisances et plaintes</a:t>
            </a:r>
          </a:p>
          <a:p>
            <a:pPr eaLnBrk="1" hangingPunct="1">
              <a:spcBef>
                <a:spcPct val="50000"/>
              </a:spcBef>
            </a:pPr>
            <a:r>
              <a:rPr lang="fr-FR"/>
              <a:t>Pratiques de traitements, horaires des travaux mécaniques</a:t>
            </a:r>
          </a:p>
        </p:txBody>
      </p:sp>
      <p:sp>
        <p:nvSpPr>
          <p:cNvPr id="54330" name="AutoShape 54"/>
          <p:cNvSpPr>
            <a:spLocks noChangeArrowheads="1"/>
          </p:cNvSpPr>
          <p:nvPr/>
        </p:nvSpPr>
        <p:spPr bwMode="auto">
          <a:xfrm>
            <a:off x="3924300" y="2741613"/>
            <a:ext cx="1657350" cy="315912"/>
          </a:xfrm>
          <a:prstGeom prst="parallelogram">
            <a:avLst>
              <a:gd name="adj" fmla="val 131156"/>
            </a:avLst>
          </a:prstGeom>
          <a:solidFill>
            <a:srgbClr val="339966"/>
          </a:solidFill>
          <a:ln w="9525">
            <a:solidFill>
              <a:schemeClr val="tx1"/>
            </a:solidFill>
            <a:miter lim="800000"/>
            <a:headEnd/>
            <a:tailEnd/>
          </a:ln>
        </p:spPr>
        <p:txBody>
          <a:bodyPr wrap="none" anchor="ctr"/>
          <a:lstStyle/>
          <a:p>
            <a:endParaRPr lang="fr-FR"/>
          </a:p>
        </p:txBody>
      </p:sp>
      <p:sp>
        <p:nvSpPr>
          <p:cNvPr id="54331" name="AutoShape 55"/>
          <p:cNvSpPr>
            <a:spLocks noChangeArrowheads="1"/>
          </p:cNvSpPr>
          <p:nvPr/>
        </p:nvSpPr>
        <p:spPr bwMode="auto">
          <a:xfrm>
            <a:off x="4572000" y="2525713"/>
            <a:ext cx="496888" cy="342900"/>
          </a:xfrm>
          <a:prstGeom prst="cube">
            <a:avLst>
              <a:gd name="adj" fmla="val 25000"/>
            </a:avLst>
          </a:prstGeom>
          <a:solidFill>
            <a:srgbClr val="FFFFCC"/>
          </a:solidFill>
          <a:ln w="9525">
            <a:solidFill>
              <a:schemeClr val="tx1"/>
            </a:solidFill>
            <a:miter lim="800000"/>
            <a:headEnd/>
            <a:tailEnd/>
          </a:ln>
        </p:spPr>
        <p:txBody>
          <a:bodyPr wrap="none" anchor="ctr"/>
          <a:lstStyle/>
          <a:p>
            <a:endParaRPr lang="fr-FR"/>
          </a:p>
        </p:txBody>
      </p:sp>
      <p:pic>
        <p:nvPicPr>
          <p:cNvPr id="54332" name="Picture 5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202247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33" name="Text Box 57"/>
          <p:cNvSpPr txBox="1">
            <a:spLocks noChangeArrowheads="1"/>
          </p:cNvSpPr>
          <p:nvPr/>
        </p:nvSpPr>
        <p:spPr bwMode="auto">
          <a:xfrm>
            <a:off x="3995738" y="1733550"/>
            <a:ext cx="86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4000">
                <a:solidFill>
                  <a:srgbClr val="FF0000"/>
                </a:solidFill>
              </a:rPr>
              <a:t>?</a:t>
            </a:r>
          </a:p>
        </p:txBody>
      </p:sp>
      <p:sp>
        <p:nvSpPr>
          <p:cNvPr id="54334" name="Text Box 5"/>
          <p:cNvSpPr txBox="1">
            <a:spLocks noChangeArrowheads="1"/>
          </p:cNvSpPr>
          <p:nvPr/>
        </p:nvSpPr>
        <p:spPr bwMode="auto">
          <a:xfrm>
            <a:off x="1331913" y="234950"/>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3. Impacts de l’urbanisation sur l’espace agricole</a:t>
            </a:r>
          </a:p>
        </p:txBody>
      </p:sp>
      <p:sp>
        <p:nvSpPr>
          <p:cNvPr id="54335"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3916CD-B4B5-4F86-9A11-740332BB6B61}" type="slidenum">
              <a:rPr lang="fr-FR" smtClean="0"/>
              <a:pPr eaLnBrk="1" hangingPunct="1"/>
              <a:t>52</a:t>
            </a:fld>
            <a:endParaRPr lang="fr-FR"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975"/>
          <p:cNvPicPr>
            <a:picLocks noChangeAspect="1" noChangeArrowheads="1"/>
          </p:cNvPicPr>
          <p:nvPr/>
        </p:nvPicPr>
        <p:blipFill>
          <a:blip r:embed="rId3">
            <a:extLst>
              <a:ext uri="{28A0092B-C50C-407E-A947-70E740481C1C}">
                <a14:useLocalDpi xmlns:a14="http://schemas.microsoft.com/office/drawing/2010/main" val="0"/>
              </a:ext>
            </a:extLst>
          </a:blip>
          <a:srcRect t="3111" b="3320"/>
          <a:stretch>
            <a:fillRect/>
          </a:stretch>
        </p:blipFill>
        <p:spPr bwMode="auto">
          <a:xfrm>
            <a:off x="-28575" y="-34925"/>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5C16DF-3CD1-435A-9485-42736E57991B}" type="slidenum">
              <a:rPr lang="fr-FR" smtClean="0"/>
              <a:pPr eaLnBrk="1" hangingPunct="1"/>
              <a:t>53</a:t>
            </a:fld>
            <a:endParaRPr lang="fr-F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proprio_bleu_clai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2422525"/>
            <a:ext cx="15128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élu_kaki"/>
          <p:cNvPicPr preferRelativeResize="0">
            <a:picLocks noChangeAspect="1" noChangeArrowheads="1"/>
          </p:cNvPicPr>
          <p:nvPr/>
        </p:nvPicPr>
        <p:blipFill>
          <a:blip r:embed="rId4"/>
          <a:srcRect/>
          <a:stretch>
            <a:fillRect/>
          </a:stretch>
        </p:blipFill>
        <p:spPr bwMode="auto">
          <a:xfrm>
            <a:off x="6227763" y="5157789"/>
            <a:ext cx="1160463" cy="1584325"/>
          </a:xfrm>
          <a:prstGeom prst="rect">
            <a:avLst/>
          </a:prstGeom>
          <a:blipFill dpi="0" rotWithShape="1">
            <a:blip r:embed="rId5"/>
            <a:srcRect/>
            <a:stretch>
              <a:fillRect r="-277506"/>
            </a:stretch>
          </a:blipFill>
        </p:spPr>
      </p:pic>
      <p:sp>
        <p:nvSpPr>
          <p:cNvPr id="70666" name="Text Box 10"/>
          <p:cNvSpPr txBox="1">
            <a:spLocks noChangeArrowheads="1"/>
          </p:cNvSpPr>
          <p:nvPr/>
        </p:nvSpPr>
        <p:spPr bwMode="auto">
          <a:xfrm>
            <a:off x="5724525" y="1341438"/>
            <a:ext cx="327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Recherche de rente foncière et pressions pour urbaniser </a:t>
            </a:r>
          </a:p>
        </p:txBody>
      </p:sp>
      <p:pic>
        <p:nvPicPr>
          <p:cNvPr id="70667" name="Picture 11" descr="agri_ver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26384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Text Box 12"/>
          <p:cNvSpPr txBox="1">
            <a:spLocks noChangeArrowheads="1"/>
          </p:cNvSpPr>
          <p:nvPr/>
        </p:nvSpPr>
        <p:spPr bwMode="auto">
          <a:xfrm>
            <a:off x="2338388" y="2135188"/>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200" b="1"/>
              <a:t>Mode de faire-valoir « direct »</a:t>
            </a:r>
          </a:p>
        </p:txBody>
      </p:sp>
      <p:sp>
        <p:nvSpPr>
          <p:cNvPr id="70669" name="Rectangle 13"/>
          <p:cNvSpPr>
            <a:spLocks noChangeArrowheads="1"/>
          </p:cNvSpPr>
          <p:nvPr/>
        </p:nvSpPr>
        <p:spPr bwMode="auto">
          <a:xfrm>
            <a:off x="2482850" y="3214688"/>
            <a:ext cx="1008063" cy="360362"/>
          </a:xfrm>
          <a:prstGeom prst="rect">
            <a:avLst/>
          </a:prstGeom>
          <a:solidFill>
            <a:srgbClr val="339966"/>
          </a:solidFill>
          <a:ln w="9525">
            <a:solidFill>
              <a:schemeClr val="tx1"/>
            </a:solidFill>
            <a:miter lim="800000"/>
            <a:headEnd/>
            <a:tailEnd/>
          </a:ln>
        </p:spPr>
        <p:txBody>
          <a:bodyPr wrap="none" anchor="ctr"/>
          <a:lstStyle/>
          <a:p>
            <a:endParaRPr lang="fr-FR"/>
          </a:p>
        </p:txBody>
      </p:sp>
      <p:pic>
        <p:nvPicPr>
          <p:cNvPr id="70670" name="Picture 14"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472598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1" name="Text Box 15"/>
          <p:cNvSpPr txBox="1">
            <a:spLocks noChangeArrowheads="1"/>
          </p:cNvSpPr>
          <p:nvPr/>
        </p:nvSpPr>
        <p:spPr bwMode="auto">
          <a:xfrm>
            <a:off x="1042988" y="4222750"/>
            <a:ext cx="151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200" b="1"/>
              <a:t>Mode de faire-valoir « indirect »</a:t>
            </a:r>
          </a:p>
        </p:txBody>
      </p:sp>
      <p:sp>
        <p:nvSpPr>
          <p:cNvPr id="70672" name="Rectangle 16" descr="Diagonales larges vers le bas"/>
          <p:cNvSpPr>
            <a:spLocks noChangeArrowheads="1"/>
          </p:cNvSpPr>
          <p:nvPr/>
        </p:nvSpPr>
        <p:spPr bwMode="auto">
          <a:xfrm>
            <a:off x="1116013" y="6310313"/>
            <a:ext cx="1008062" cy="360362"/>
          </a:xfrm>
          <a:prstGeom prst="rect">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70673" name="Text Box 17"/>
          <p:cNvSpPr txBox="1">
            <a:spLocks noChangeArrowheads="1"/>
          </p:cNvSpPr>
          <p:nvPr/>
        </p:nvSpPr>
        <p:spPr bwMode="auto">
          <a:xfrm>
            <a:off x="5724525" y="2043113"/>
            <a:ext cx="327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Précarisation du mode de faire valoir indirect</a:t>
            </a:r>
          </a:p>
        </p:txBody>
      </p:sp>
      <p:sp>
        <p:nvSpPr>
          <p:cNvPr id="70674" name="AutoShape 18"/>
          <p:cNvSpPr>
            <a:spLocks noChangeArrowheads="1"/>
          </p:cNvSpPr>
          <p:nvPr/>
        </p:nvSpPr>
        <p:spPr bwMode="auto">
          <a:xfrm>
            <a:off x="2916238" y="4149725"/>
            <a:ext cx="3024187" cy="19446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418 w 21600"/>
              <a:gd name="T13" fmla="*/ 17365 h 21600"/>
              <a:gd name="T14" fmla="*/ 20182 w 21600"/>
              <a:gd name="T15" fmla="*/ 19473 h 21600"/>
            </a:gdLst>
            <a:ahLst/>
            <a:cxnLst>
              <a:cxn ang="T8">
                <a:pos x="T0" y="T1"/>
              </a:cxn>
              <a:cxn ang="T9">
                <a:pos x="T2" y="T3"/>
              </a:cxn>
              <a:cxn ang="T10">
                <a:pos x="T4" y="T5"/>
              </a:cxn>
              <a:cxn ang="T11">
                <a:pos x="T6" y="T7"/>
              </a:cxn>
            </a:cxnLst>
            <a:rect l="T12" t="T13" r="T14" b="T15"/>
            <a:pathLst>
              <a:path w="21600" h="21600">
                <a:moveTo>
                  <a:pt x="10800" y="0"/>
                </a:moveTo>
                <a:lnTo>
                  <a:pt x="8935" y="7300"/>
                </a:lnTo>
                <a:lnTo>
                  <a:pt x="10182" y="7300"/>
                </a:lnTo>
                <a:lnTo>
                  <a:pt x="10182" y="17365"/>
                </a:lnTo>
                <a:lnTo>
                  <a:pt x="4280" y="17365"/>
                </a:lnTo>
                <a:lnTo>
                  <a:pt x="4280" y="15239"/>
                </a:lnTo>
                <a:lnTo>
                  <a:pt x="0" y="18419"/>
                </a:lnTo>
                <a:lnTo>
                  <a:pt x="4280" y="21600"/>
                </a:lnTo>
                <a:lnTo>
                  <a:pt x="4280" y="19473"/>
                </a:lnTo>
                <a:lnTo>
                  <a:pt x="17320" y="19473"/>
                </a:lnTo>
                <a:lnTo>
                  <a:pt x="17320" y="21600"/>
                </a:lnTo>
                <a:lnTo>
                  <a:pt x="21600" y="18419"/>
                </a:lnTo>
                <a:lnTo>
                  <a:pt x="17320" y="15239"/>
                </a:lnTo>
                <a:lnTo>
                  <a:pt x="17320" y="17365"/>
                </a:lnTo>
                <a:lnTo>
                  <a:pt x="11418" y="17365"/>
                </a:lnTo>
                <a:lnTo>
                  <a:pt x="11418" y="7300"/>
                </a:lnTo>
                <a:lnTo>
                  <a:pt x="12665" y="7300"/>
                </a:lnTo>
                <a:lnTo>
                  <a:pt x="10800" y="0"/>
                </a:lnTo>
                <a:close/>
              </a:path>
            </a:pathLst>
          </a:custGeom>
          <a:solidFill>
            <a:srgbClr val="CC0000"/>
          </a:solidFill>
          <a:ln w="9525">
            <a:solidFill>
              <a:schemeClr val="tx1"/>
            </a:solidFill>
            <a:miter lim="800000"/>
            <a:headEnd/>
            <a:tailEnd/>
          </a:ln>
        </p:spPr>
        <p:txBody>
          <a:bodyPr wrap="none" anchor="ctr"/>
          <a:lstStyle/>
          <a:p>
            <a:endParaRPr lang="fr-FR"/>
          </a:p>
        </p:txBody>
      </p:sp>
      <p:sp>
        <p:nvSpPr>
          <p:cNvPr id="70677" name="Text Box 21"/>
          <p:cNvSpPr txBox="1">
            <a:spLocks noChangeArrowheads="1"/>
          </p:cNvSpPr>
          <p:nvPr/>
        </p:nvSpPr>
        <p:spPr bwMode="auto">
          <a:xfrm>
            <a:off x="5724525" y="3535363"/>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Projets d’utilité publique, aménagement de zones et d’infrastructures</a:t>
            </a:r>
          </a:p>
        </p:txBody>
      </p:sp>
      <p:sp>
        <p:nvSpPr>
          <p:cNvPr id="70678" name="Text Box 22"/>
          <p:cNvSpPr txBox="1">
            <a:spLocks noChangeArrowheads="1"/>
          </p:cNvSpPr>
          <p:nvPr/>
        </p:nvSpPr>
        <p:spPr bwMode="auto">
          <a:xfrm>
            <a:off x="5724525" y="274955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Concurrence très forte entre agriculteurs pour l’usage</a:t>
            </a:r>
          </a:p>
        </p:txBody>
      </p:sp>
      <p:sp>
        <p:nvSpPr>
          <p:cNvPr id="56335" name="Text Box 5"/>
          <p:cNvSpPr txBox="1">
            <a:spLocks noChangeArrowheads="1"/>
          </p:cNvSpPr>
          <p:nvPr/>
        </p:nvSpPr>
        <p:spPr bwMode="auto">
          <a:xfrm>
            <a:off x="1331913" y="234950"/>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3. Impacts de l’urbanisation sur l’espace agricole</a:t>
            </a:r>
          </a:p>
        </p:txBody>
      </p:sp>
      <p:sp>
        <p:nvSpPr>
          <p:cNvPr id="5633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1732A8-5F15-4390-9DD2-116C3197BD3D}" type="slidenum">
              <a:rPr lang="fr-FR" smtClean="0"/>
              <a:pPr eaLnBrk="1" hangingPunct="1"/>
              <a:t>54</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P spid="70668" grpId="0"/>
      <p:bldP spid="70669" grpId="0" animBg="1"/>
      <p:bldP spid="70671" grpId="0"/>
      <p:bldP spid="70672" grpId="0" animBg="1"/>
      <p:bldP spid="70673" grpId="0"/>
      <p:bldP spid="70674" grpId="0" animBg="1"/>
      <p:bldP spid="70677" grpId="0"/>
      <p:bldP spid="7067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e 19"/>
          <p:cNvGrpSpPr>
            <a:grpSpLocks/>
          </p:cNvGrpSpPr>
          <p:nvPr/>
        </p:nvGrpSpPr>
        <p:grpSpPr bwMode="auto">
          <a:xfrm>
            <a:off x="142875" y="1371600"/>
            <a:ext cx="8856663" cy="4321175"/>
            <a:chOff x="179388" y="2243138"/>
            <a:chExt cx="8856662" cy="4321175"/>
          </a:xfrm>
        </p:grpSpPr>
        <p:pic>
          <p:nvPicPr>
            <p:cNvPr id="57349" name="Picture 3" descr="proprio_bleu_clai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750" y="375602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agri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2350" y="418782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1" name="Groupe 22"/>
            <p:cNvGrpSpPr>
              <a:grpSpLocks/>
            </p:cNvGrpSpPr>
            <p:nvPr/>
          </p:nvGrpSpPr>
          <p:grpSpPr bwMode="auto">
            <a:xfrm>
              <a:off x="179388" y="2243138"/>
              <a:ext cx="8856662" cy="4321175"/>
              <a:chOff x="179388" y="2243138"/>
              <a:chExt cx="8856662" cy="4321175"/>
            </a:xfrm>
          </p:grpSpPr>
          <p:pic>
            <p:nvPicPr>
              <p:cNvPr id="24" name="Picture 4" descr="élu_kaki"/>
              <p:cNvPicPr preferRelativeResize="0">
                <a:picLocks noChangeAspect="1" noChangeArrowheads="1"/>
              </p:cNvPicPr>
              <p:nvPr/>
            </p:nvPicPr>
            <p:blipFill>
              <a:blip r:embed="rId5"/>
              <a:srcRect/>
              <a:stretch>
                <a:fillRect/>
              </a:stretch>
            </p:blipFill>
            <p:spPr bwMode="auto">
              <a:xfrm>
                <a:off x="4067176" y="4835526"/>
                <a:ext cx="684213" cy="935038"/>
              </a:xfrm>
              <a:prstGeom prst="rect">
                <a:avLst/>
              </a:prstGeom>
              <a:blipFill dpi="0" rotWithShape="1">
                <a:blip r:embed="rId6"/>
                <a:srcRect/>
                <a:stretch>
                  <a:fillRect r="-277876"/>
                </a:stretch>
              </a:blipFill>
            </p:spPr>
          </p:pic>
          <p:sp>
            <p:nvSpPr>
              <p:cNvPr id="57353" name="Text Box 7"/>
              <p:cNvSpPr txBox="1">
                <a:spLocks noChangeArrowheads="1"/>
              </p:cNvSpPr>
              <p:nvPr/>
            </p:nvSpPr>
            <p:spPr bwMode="auto">
              <a:xfrm>
                <a:off x="3419475" y="3684588"/>
                <a:ext cx="9350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900" b="1"/>
                  <a:t>Mode de faire-valoir « direct »</a:t>
                </a:r>
              </a:p>
            </p:txBody>
          </p:sp>
          <p:sp>
            <p:nvSpPr>
              <p:cNvPr id="57354" name="Rectangle 8"/>
              <p:cNvSpPr>
                <a:spLocks noChangeArrowheads="1"/>
              </p:cNvSpPr>
              <p:nvPr/>
            </p:nvSpPr>
            <p:spPr bwMode="auto">
              <a:xfrm>
                <a:off x="3490913" y="4548188"/>
                <a:ext cx="287337" cy="144462"/>
              </a:xfrm>
              <a:prstGeom prst="rect">
                <a:avLst/>
              </a:prstGeom>
              <a:solidFill>
                <a:srgbClr val="339966"/>
              </a:solidFill>
              <a:ln w="9525">
                <a:solidFill>
                  <a:schemeClr val="tx1"/>
                </a:solidFill>
                <a:miter lim="800000"/>
                <a:headEnd/>
                <a:tailEnd/>
              </a:ln>
            </p:spPr>
            <p:txBody>
              <a:bodyPr wrap="none" anchor="ctr"/>
              <a:lstStyle/>
              <a:p>
                <a:endParaRPr lang="fr-FR"/>
              </a:p>
            </p:txBody>
          </p:sp>
          <p:pic>
            <p:nvPicPr>
              <p:cNvPr id="57355" name="Picture 9"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6225" y="4979988"/>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 Box 10"/>
              <p:cNvSpPr txBox="1">
                <a:spLocks noChangeArrowheads="1"/>
              </p:cNvSpPr>
              <p:nvPr/>
            </p:nvSpPr>
            <p:spPr bwMode="auto">
              <a:xfrm>
                <a:off x="1330325" y="4475163"/>
                <a:ext cx="1512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200" b="1"/>
                  <a:t>Mode de faire-valoir « indirect »</a:t>
                </a:r>
              </a:p>
            </p:txBody>
          </p:sp>
          <p:sp>
            <p:nvSpPr>
              <p:cNvPr id="57357" name="Rectangle 11" descr="Diagonales larges vers le bas"/>
              <p:cNvSpPr>
                <a:spLocks noChangeArrowheads="1"/>
              </p:cNvSpPr>
              <p:nvPr/>
            </p:nvSpPr>
            <p:spPr bwMode="auto">
              <a:xfrm>
                <a:off x="1619250" y="5843588"/>
                <a:ext cx="766763" cy="288925"/>
              </a:xfrm>
              <a:prstGeom prst="rect">
                <a:avLst/>
              </a:prstGeom>
              <a:pattFill prst="wdDnDiag">
                <a:fgClr>
                  <a:srgbClr val="339966"/>
                </a:fgClr>
                <a:bgClr>
                  <a:schemeClr val="bg1"/>
                </a:bgClr>
              </a:pattFill>
              <a:ln w="9525">
                <a:solidFill>
                  <a:schemeClr val="tx1"/>
                </a:solidFill>
                <a:miter lim="800000"/>
                <a:headEnd/>
                <a:tailEnd/>
              </a:ln>
            </p:spPr>
            <p:txBody>
              <a:bodyPr wrap="none" anchor="ctr"/>
              <a:lstStyle/>
              <a:p>
                <a:endParaRPr lang="fr-FR"/>
              </a:p>
            </p:txBody>
          </p:sp>
          <p:sp>
            <p:nvSpPr>
              <p:cNvPr id="57358" name="AutoShape 13"/>
              <p:cNvSpPr>
                <a:spLocks noChangeArrowheads="1"/>
              </p:cNvSpPr>
              <p:nvPr/>
            </p:nvSpPr>
            <p:spPr bwMode="auto">
              <a:xfrm>
                <a:off x="2627313" y="4764088"/>
                <a:ext cx="1223962" cy="7921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418 w 21600"/>
                  <a:gd name="T13" fmla="*/ 17365 h 21600"/>
                  <a:gd name="T14" fmla="*/ 20182 w 21600"/>
                  <a:gd name="T15" fmla="*/ 19473 h 21600"/>
                </a:gdLst>
                <a:ahLst/>
                <a:cxnLst>
                  <a:cxn ang="T8">
                    <a:pos x="T0" y="T1"/>
                  </a:cxn>
                  <a:cxn ang="T9">
                    <a:pos x="T2" y="T3"/>
                  </a:cxn>
                  <a:cxn ang="T10">
                    <a:pos x="T4" y="T5"/>
                  </a:cxn>
                  <a:cxn ang="T11">
                    <a:pos x="T6" y="T7"/>
                  </a:cxn>
                </a:cxnLst>
                <a:rect l="T12" t="T13" r="T14" b="T15"/>
                <a:pathLst>
                  <a:path w="21600" h="21600">
                    <a:moveTo>
                      <a:pt x="10800" y="0"/>
                    </a:moveTo>
                    <a:lnTo>
                      <a:pt x="8935" y="7300"/>
                    </a:lnTo>
                    <a:lnTo>
                      <a:pt x="10182" y="7300"/>
                    </a:lnTo>
                    <a:lnTo>
                      <a:pt x="10182" y="17365"/>
                    </a:lnTo>
                    <a:lnTo>
                      <a:pt x="4280" y="17365"/>
                    </a:lnTo>
                    <a:lnTo>
                      <a:pt x="4280" y="15239"/>
                    </a:lnTo>
                    <a:lnTo>
                      <a:pt x="0" y="18419"/>
                    </a:lnTo>
                    <a:lnTo>
                      <a:pt x="4280" y="21600"/>
                    </a:lnTo>
                    <a:lnTo>
                      <a:pt x="4280" y="19473"/>
                    </a:lnTo>
                    <a:lnTo>
                      <a:pt x="17320" y="19473"/>
                    </a:lnTo>
                    <a:lnTo>
                      <a:pt x="17320" y="21600"/>
                    </a:lnTo>
                    <a:lnTo>
                      <a:pt x="21600" y="18419"/>
                    </a:lnTo>
                    <a:lnTo>
                      <a:pt x="17320" y="15239"/>
                    </a:lnTo>
                    <a:lnTo>
                      <a:pt x="17320" y="17365"/>
                    </a:lnTo>
                    <a:lnTo>
                      <a:pt x="11418" y="17365"/>
                    </a:lnTo>
                    <a:lnTo>
                      <a:pt x="11418" y="7300"/>
                    </a:lnTo>
                    <a:lnTo>
                      <a:pt x="12665" y="7300"/>
                    </a:lnTo>
                    <a:lnTo>
                      <a:pt x="10800" y="0"/>
                    </a:lnTo>
                    <a:close/>
                  </a:path>
                </a:pathLst>
              </a:custGeom>
              <a:solidFill>
                <a:srgbClr val="CC0000"/>
              </a:solidFill>
              <a:ln w="9525">
                <a:solidFill>
                  <a:schemeClr val="tx1"/>
                </a:solidFill>
                <a:miter lim="800000"/>
                <a:headEnd/>
                <a:tailEnd/>
              </a:ln>
            </p:spPr>
            <p:txBody>
              <a:bodyPr wrap="none" anchor="ctr"/>
              <a:lstStyle/>
              <a:p>
                <a:endParaRPr lang="fr-FR"/>
              </a:p>
            </p:txBody>
          </p:sp>
          <p:sp>
            <p:nvSpPr>
              <p:cNvPr id="57359" name="Oval 14"/>
              <p:cNvSpPr>
                <a:spLocks noChangeArrowheads="1"/>
              </p:cNvSpPr>
              <p:nvPr/>
            </p:nvSpPr>
            <p:spPr bwMode="auto">
              <a:xfrm>
                <a:off x="898525" y="3540125"/>
                <a:ext cx="4321175" cy="302418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7360" name="Text Box 15"/>
              <p:cNvSpPr txBox="1">
                <a:spLocks noChangeArrowheads="1"/>
              </p:cNvSpPr>
              <p:nvPr/>
            </p:nvSpPr>
            <p:spPr bwMode="auto">
              <a:xfrm>
                <a:off x="179388" y="2532063"/>
                <a:ext cx="23408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600"/>
                  <a:t>Projets d’infrastructures routières et ferroviaires</a:t>
                </a:r>
              </a:p>
              <a:p>
                <a:pPr eaLnBrk="1" hangingPunct="1">
                  <a:spcBef>
                    <a:spcPct val="50000"/>
                  </a:spcBef>
                </a:pPr>
                <a:r>
                  <a:rPr lang="fr-FR" sz="1600"/>
                  <a:t>CFAL, …</a:t>
                </a:r>
              </a:p>
            </p:txBody>
          </p:sp>
          <p:sp>
            <p:nvSpPr>
              <p:cNvPr id="57361" name="Text Box 16"/>
              <p:cNvSpPr txBox="1">
                <a:spLocks noChangeArrowheads="1"/>
              </p:cNvSpPr>
              <p:nvPr/>
            </p:nvSpPr>
            <p:spPr bwMode="auto">
              <a:xfrm>
                <a:off x="2916238" y="2243138"/>
                <a:ext cx="2303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600"/>
                  <a:t>Répartition de l’habitat et des activités économiques</a:t>
                </a:r>
              </a:p>
              <a:p>
                <a:pPr eaLnBrk="1" hangingPunct="1">
                  <a:spcBef>
                    <a:spcPct val="50000"/>
                  </a:spcBef>
                </a:pPr>
                <a:r>
                  <a:rPr lang="fr-FR" sz="1600"/>
                  <a:t>EPCI, SCoTs, DTA</a:t>
                </a:r>
              </a:p>
            </p:txBody>
          </p:sp>
          <p:sp>
            <p:nvSpPr>
              <p:cNvPr id="57362" name="Text Box 17"/>
              <p:cNvSpPr txBox="1">
                <a:spLocks noChangeArrowheads="1"/>
              </p:cNvSpPr>
              <p:nvPr/>
            </p:nvSpPr>
            <p:spPr bwMode="auto">
              <a:xfrm>
                <a:off x="5219699" y="2664066"/>
                <a:ext cx="3708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600"/>
                  <a:t>Projets agricoles (circuits courts…)</a:t>
                </a:r>
              </a:p>
              <a:p>
                <a:pPr eaLnBrk="1" hangingPunct="1">
                  <a:spcBef>
                    <a:spcPct val="50000"/>
                  </a:spcBef>
                </a:pPr>
                <a:r>
                  <a:rPr lang="fr-FR" sz="1600"/>
                  <a:t>Préservation des zones agricoles</a:t>
                </a:r>
              </a:p>
              <a:p>
                <a:pPr eaLnBrk="1" hangingPunct="1">
                  <a:spcBef>
                    <a:spcPct val="50000"/>
                  </a:spcBef>
                </a:pPr>
                <a:r>
                  <a:rPr lang="fr-FR" sz="1600"/>
                  <a:t>Développement des filières</a:t>
                </a:r>
              </a:p>
              <a:p>
                <a:pPr eaLnBrk="1" hangingPunct="1">
                  <a:spcBef>
                    <a:spcPct val="50000"/>
                  </a:spcBef>
                </a:pPr>
                <a:r>
                  <a:rPr lang="fr-FR" sz="1600"/>
                  <a:t>CR, CG, CDA, SAFER…</a:t>
                </a:r>
              </a:p>
              <a:p>
                <a:pPr eaLnBrk="1" hangingPunct="1">
                  <a:spcBef>
                    <a:spcPct val="50000"/>
                  </a:spcBef>
                </a:pPr>
                <a:r>
                  <a:rPr lang="fr-FR" sz="1600"/>
                  <a:t>Préservation des zones humides et mesures compensatoires</a:t>
                </a:r>
              </a:p>
            </p:txBody>
          </p:sp>
          <p:sp>
            <p:nvSpPr>
              <p:cNvPr id="57363" name="Text Box 18"/>
              <p:cNvSpPr txBox="1">
                <a:spLocks noChangeArrowheads="1"/>
              </p:cNvSpPr>
              <p:nvPr/>
            </p:nvSpPr>
            <p:spPr bwMode="auto">
              <a:xfrm>
                <a:off x="5543550" y="5268913"/>
                <a:ext cx="3492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600"/>
                  <a:t>Défense des espaces naturels et agricoles en tant que cadre de vie</a:t>
                </a:r>
              </a:p>
              <a:p>
                <a:pPr eaLnBrk="1" hangingPunct="1">
                  <a:spcBef>
                    <a:spcPct val="50000"/>
                  </a:spcBef>
                </a:pPr>
                <a:r>
                  <a:rPr lang="fr-FR" sz="1600"/>
                  <a:t>EPCI, SCoTs, DTA, CG…etc….</a:t>
                </a:r>
              </a:p>
            </p:txBody>
          </p:sp>
        </p:grpSp>
      </p:grpSp>
      <p:sp>
        <p:nvSpPr>
          <p:cNvPr id="57347" name="Text Box 5"/>
          <p:cNvSpPr txBox="1">
            <a:spLocks noChangeArrowheads="1"/>
          </p:cNvSpPr>
          <p:nvPr/>
        </p:nvSpPr>
        <p:spPr bwMode="auto">
          <a:xfrm>
            <a:off x="1331913" y="234950"/>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400" b="1"/>
              <a:t>3. Impacts de l’urbanisation sur l’espace agricole</a:t>
            </a:r>
          </a:p>
        </p:txBody>
      </p:sp>
      <p:sp>
        <p:nvSpPr>
          <p:cNvPr id="5734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8AE46C-94AE-46C9-8A99-0313B3CDE569}" type="slidenum">
              <a:rPr lang="fr-FR" smtClean="0"/>
              <a:pPr eaLnBrk="1" hangingPunct="1"/>
              <a:t>55</a:t>
            </a:fld>
            <a:endParaRPr lang="fr-FR"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323850" y="2060575"/>
            <a:ext cx="8507413" cy="2663825"/>
          </a:xfrm>
        </p:spPr>
        <p:txBody>
          <a:bodyPr/>
          <a:lstStyle/>
          <a:p>
            <a:pPr eaLnBrk="1" hangingPunct="1">
              <a:lnSpc>
                <a:spcPct val="80000"/>
              </a:lnSpc>
              <a:buFont typeface="Wingdings" pitchFamily="2" charset="2"/>
              <a:buChar char="ü"/>
            </a:pPr>
            <a:r>
              <a:rPr lang="fr-FR" sz="2000" b="1" smtClean="0"/>
              <a:t>Mise en tension de l’organisation du travail et des pratiques </a:t>
            </a:r>
            <a:r>
              <a:rPr lang="fr-FR" sz="2000" smtClean="0"/>
              <a:t>: (même si des opportunités existent en termes de commercialisation dans certaines filières)</a:t>
            </a:r>
          </a:p>
          <a:p>
            <a:pPr eaLnBrk="1" hangingPunct="1">
              <a:lnSpc>
                <a:spcPct val="80000"/>
              </a:lnSpc>
              <a:buFontTx/>
              <a:buNone/>
            </a:pPr>
            <a:endParaRPr lang="fr-FR" sz="2000" smtClean="0"/>
          </a:p>
          <a:p>
            <a:pPr eaLnBrk="1" hangingPunct="1">
              <a:lnSpc>
                <a:spcPct val="80000"/>
              </a:lnSpc>
              <a:buFont typeface="Wingdings" pitchFamily="2" charset="2"/>
              <a:buChar char="ü"/>
            </a:pPr>
            <a:r>
              <a:rPr lang="fr-FR" sz="2000" b="1" smtClean="0"/>
              <a:t>Mise en tension dans l’accès aux moyens de production </a:t>
            </a:r>
            <a:r>
              <a:rPr lang="fr-FR" sz="2000" smtClean="0"/>
              <a:t>:</a:t>
            </a:r>
          </a:p>
          <a:p>
            <a:pPr eaLnBrk="1" hangingPunct="1">
              <a:lnSpc>
                <a:spcPct val="80000"/>
              </a:lnSpc>
              <a:buFontTx/>
              <a:buNone/>
            </a:pPr>
            <a:r>
              <a:rPr lang="fr-FR" sz="2800" smtClean="0"/>
              <a:t>	</a:t>
            </a:r>
            <a:r>
              <a:rPr lang="fr-FR" sz="2000" smtClean="0"/>
              <a:t>pression foncière et diminution nette</a:t>
            </a:r>
          </a:p>
          <a:p>
            <a:pPr eaLnBrk="1" hangingPunct="1">
              <a:lnSpc>
                <a:spcPct val="80000"/>
              </a:lnSpc>
              <a:buFontTx/>
              <a:buNone/>
            </a:pPr>
            <a:endParaRPr lang="fr-FR" sz="2000" smtClean="0"/>
          </a:p>
          <a:p>
            <a:pPr eaLnBrk="1" hangingPunct="1">
              <a:lnSpc>
                <a:spcPct val="80000"/>
              </a:lnSpc>
              <a:buFont typeface="Wingdings" pitchFamily="2" charset="2"/>
              <a:buChar char="ü"/>
            </a:pPr>
            <a:r>
              <a:rPr lang="fr-FR" sz="2000" b="1" smtClean="0"/>
              <a:t>Mise en tension de la gouvernance locale</a:t>
            </a:r>
          </a:p>
          <a:p>
            <a:pPr eaLnBrk="1" hangingPunct="1">
              <a:lnSpc>
                <a:spcPct val="80000"/>
              </a:lnSpc>
              <a:buFont typeface="Wingdings" pitchFamily="2" charset="2"/>
              <a:buChar char="ü"/>
            </a:pPr>
            <a:endParaRPr lang="fr-FR" sz="2000" b="1" smtClean="0"/>
          </a:p>
          <a:p>
            <a:pPr eaLnBrk="1" hangingPunct="1">
              <a:lnSpc>
                <a:spcPct val="80000"/>
              </a:lnSpc>
              <a:buFont typeface="Wingdings" pitchFamily="2" charset="2"/>
              <a:buChar char="ü"/>
            </a:pPr>
            <a:endParaRPr lang="fr-FR" sz="2000" smtClean="0"/>
          </a:p>
        </p:txBody>
      </p:sp>
      <p:sp>
        <p:nvSpPr>
          <p:cNvPr id="58371" name="ZoneTexte 1"/>
          <p:cNvSpPr txBox="1">
            <a:spLocks noChangeArrowheads="1"/>
          </p:cNvSpPr>
          <p:nvPr/>
        </p:nvSpPr>
        <p:spPr bwMode="auto">
          <a:xfrm>
            <a:off x="1692275" y="1125538"/>
            <a:ext cx="5472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b="1"/>
              <a:t>Conclusion</a:t>
            </a:r>
          </a:p>
        </p:txBody>
      </p:sp>
      <p:sp>
        <p:nvSpPr>
          <p:cNvPr id="58372" name="Text Box 5"/>
          <p:cNvSpPr txBox="1">
            <a:spLocks noChangeArrowheads="1"/>
          </p:cNvSpPr>
          <p:nvPr/>
        </p:nvSpPr>
        <p:spPr bwMode="auto">
          <a:xfrm>
            <a:off x="1042988" y="234950"/>
            <a:ext cx="7416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b="1"/>
              <a:t>3. Impacts de l’urbanisation sur l’espace agricole</a:t>
            </a:r>
          </a:p>
        </p:txBody>
      </p:sp>
      <p:sp>
        <p:nvSpPr>
          <p:cNvPr id="5837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2B5F14-DE00-40D8-9BBA-CC6C912101D3}" type="slidenum">
              <a:rPr lang="fr-FR" smtClean="0"/>
              <a:pPr eaLnBrk="1" hangingPunct="1"/>
              <a:t>56</a:t>
            </a:fld>
            <a:endParaRPr lang="fr-FR"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fr-FR" sz="3600" b="1" smtClean="0"/>
              <a:t>4. Conclusion</a:t>
            </a:r>
            <a:endParaRPr lang="fr-FR" sz="3000" b="1" smtClean="0"/>
          </a:p>
        </p:txBody>
      </p:sp>
      <p:sp>
        <p:nvSpPr>
          <p:cNvPr id="9" name="Rectangle 3"/>
          <p:cNvSpPr txBox="1">
            <a:spLocks noChangeArrowheads="1"/>
          </p:cNvSpPr>
          <p:nvPr/>
        </p:nvSpPr>
        <p:spPr bwMode="auto">
          <a:xfrm>
            <a:off x="395288" y="2133600"/>
            <a:ext cx="82296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defRPr/>
            </a:pPr>
            <a:r>
              <a:rPr lang="fr-FR" sz="2000" dirty="0" smtClean="0"/>
              <a:t>Complexité de l’exploitation</a:t>
            </a:r>
          </a:p>
          <a:p>
            <a:pPr>
              <a:buFont typeface="Wingdings" pitchFamily="2" charset="2"/>
              <a:buChar char="ü"/>
              <a:defRPr/>
            </a:pPr>
            <a:endParaRPr lang="fr-FR" sz="2000" dirty="0" smtClean="0"/>
          </a:p>
          <a:p>
            <a:pPr>
              <a:buFont typeface="Wingdings" pitchFamily="2" charset="2"/>
              <a:buChar char="ü"/>
              <a:defRPr/>
            </a:pPr>
            <a:r>
              <a:rPr lang="fr-FR" sz="2000" dirty="0" smtClean="0"/>
              <a:t>Complexité des relations entre l’agriculture et le foncier</a:t>
            </a:r>
          </a:p>
          <a:p>
            <a:pPr>
              <a:buFont typeface="Wingdings" pitchFamily="2" charset="2"/>
              <a:buChar char="ü"/>
              <a:defRPr/>
            </a:pPr>
            <a:endParaRPr lang="fr-FR" sz="2000" dirty="0" smtClean="0"/>
          </a:p>
          <a:p>
            <a:pPr>
              <a:buFont typeface="Wingdings" pitchFamily="2" charset="2"/>
              <a:buChar char="ü"/>
              <a:defRPr/>
            </a:pPr>
            <a:r>
              <a:rPr lang="fr-FR" sz="2000" dirty="0" smtClean="0"/>
              <a:t>Multiplicité des types d’impact de l’urbanisation sur l’espace agricole</a:t>
            </a:r>
          </a:p>
          <a:p>
            <a:pPr marL="0" indent="0">
              <a:buFontTx/>
              <a:buNone/>
              <a:defRPr/>
            </a:pPr>
            <a:endParaRPr lang="fr-FR" sz="2000" dirty="0" smtClean="0"/>
          </a:p>
          <a:p>
            <a:pPr>
              <a:buFont typeface="Wingdings" pitchFamily="2" charset="2"/>
              <a:buChar char="ü"/>
              <a:defRPr/>
            </a:pPr>
            <a:r>
              <a:rPr lang="fr-FR" sz="2000" dirty="0" smtClean="0"/>
              <a:t>Des enjeux forts, un défi important</a:t>
            </a:r>
          </a:p>
          <a:p>
            <a:pPr>
              <a:buFont typeface="Wingdings" pitchFamily="2" charset="2"/>
              <a:buChar char="ü"/>
              <a:defRPr/>
            </a:pPr>
            <a:endParaRPr lang="fr-FR" sz="2400" dirty="0" smtClean="0"/>
          </a:p>
        </p:txBody>
      </p:sp>
      <p:sp>
        <p:nvSpPr>
          <p:cNvPr id="5939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73262B-FB9D-4BF3-86C4-3B8DCA01E1C6}" type="slidenum">
              <a:rPr lang="fr-FR" smtClean="0"/>
              <a:pPr eaLnBrk="1" hangingPunct="1"/>
              <a:t>57</a:t>
            </a:fld>
            <a:endParaRPr lang="fr-F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395288" y="115888"/>
            <a:ext cx="8229600" cy="576262"/>
          </a:xfrm>
        </p:spPr>
        <p:txBody>
          <a:bodyPr/>
          <a:lstStyle/>
          <a:p>
            <a:r>
              <a:rPr lang="fr-FR" sz="3400" b="1" smtClean="0"/>
              <a:t>Pour en savoir plus </a:t>
            </a:r>
          </a:p>
        </p:txBody>
      </p:sp>
      <p:sp>
        <p:nvSpPr>
          <p:cNvPr id="60419" name="Espace réservé du contenu 2"/>
          <p:cNvSpPr>
            <a:spLocks noGrp="1"/>
          </p:cNvSpPr>
          <p:nvPr>
            <p:ph idx="1"/>
          </p:nvPr>
        </p:nvSpPr>
        <p:spPr>
          <a:xfrm>
            <a:off x="250825" y="765175"/>
            <a:ext cx="8497888" cy="5400675"/>
          </a:xfrm>
        </p:spPr>
        <p:txBody>
          <a:bodyPr/>
          <a:lstStyle/>
          <a:p>
            <a:pPr marL="0" indent="0">
              <a:buFontTx/>
              <a:buNone/>
            </a:pPr>
            <a:r>
              <a:rPr lang="fr-FR" sz="2400" b="1" smtClean="0"/>
              <a:t>Ressources</a:t>
            </a:r>
            <a:r>
              <a:rPr lang="fr-FR" sz="2400" smtClean="0"/>
              <a:t> : </a:t>
            </a:r>
            <a:r>
              <a:rPr lang="fr-FR" sz="2000" smtClean="0"/>
              <a:t>Projet POPFONGO : </a:t>
            </a:r>
            <a:r>
              <a:rPr lang="fr-FR" sz="2000" smtClean="0">
                <a:hlinkClick r:id="rId3"/>
              </a:rPr>
              <a:t>www.psdr-ra.fr</a:t>
            </a:r>
            <a:endParaRPr lang="fr-FR" sz="2000" smtClean="0"/>
          </a:p>
          <a:p>
            <a:pPr marL="0" indent="0">
              <a:spcBef>
                <a:spcPts val="1200"/>
              </a:spcBef>
              <a:buFontTx/>
              <a:buNone/>
            </a:pPr>
            <a:r>
              <a:rPr lang="fr-FR" sz="1800" smtClean="0"/>
              <a:t>Léger C. Alavoine-Mornas F. (à paraître) </a:t>
            </a:r>
            <a:r>
              <a:rPr lang="fr-FR" sz="1800" b="1" smtClean="0"/>
              <a:t>Les logiques foncières des agriculteurs dans un contexte périurbain : subir ou réagir ? </a:t>
            </a:r>
            <a:r>
              <a:rPr lang="fr-FR" sz="1800" smtClean="0"/>
              <a:t>In : Bertrand N. (dir.), Terres agricoles périurbaines : une gouvernance foncière en construction, Edition Quae, à paraître, 2013</a:t>
            </a:r>
          </a:p>
          <a:p>
            <a:pPr marL="0" indent="0">
              <a:spcBef>
                <a:spcPts val="1200"/>
              </a:spcBef>
              <a:buFontTx/>
              <a:buNone/>
            </a:pPr>
            <a:r>
              <a:rPr lang="fr-FR" sz="1800" smtClean="0"/>
              <a:t>Ackermann G., Alavoine-Mornas F., Gueringer A., Léger C., Melot R. (à paraître) </a:t>
            </a:r>
            <a:r>
              <a:rPr lang="fr-FR" sz="1800" b="1" smtClean="0"/>
              <a:t>Propriétaires et agriculteurs périurbains : pratiques contractuelles et stratégies contentieuses</a:t>
            </a:r>
            <a:r>
              <a:rPr lang="fr-FR" sz="1800" smtClean="0"/>
              <a:t>. In : Bertrand N. (dir.), Terres agricoles périurbaines : une gouvernance foncière en construction, Edition Quae, à paraître, 2013</a:t>
            </a:r>
          </a:p>
          <a:p>
            <a:pPr marL="0" indent="0">
              <a:spcBef>
                <a:spcPts val="1200"/>
              </a:spcBef>
              <a:buFontTx/>
              <a:buNone/>
            </a:pPr>
            <a:r>
              <a:rPr lang="fr-FR" sz="1800" smtClean="0"/>
              <a:t>Alavoine-Mornas F., Léger C. (2011). </a:t>
            </a:r>
            <a:r>
              <a:rPr lang="fr-FR" sz="1800" b="1" smtClean="0"/>
              <a:t>Logiques foncières des agriculteurs en contexte périurbain : entre soumission et réactivité , </a:t>
            </a:r>
            <a:r>
              <a:rPr lang="fr-FR" sz="1800" smtClean="0"/>
              <a:t>POPFONGO, Rhône-Alpes, Série Les 4-pages PSDR3</a:t>
            </a:r>
          </a:p>
          <a:p>
            <a:pPr marL="0" indent="0">
              <a:spcBef>
                <a:spcPts val="1200"/>
              </a:spcBef>
              <a:buFontTx/>
              <a:buNone/>
            </a:pPr>
            <a:r>
              <a:rPr lang="fr-FR" sz="1800" b="1" smtClean="0"/>
              <a:t>« Canevas des paysages » </a:t>
            </a:r>
            <a:r>
              <a:rPr lang="fr-FR" sz="1800" smtClean="0"/>
              <a:t>- Janin Claude et al – ARELY/Cda 38 - 1999</a:t>
            </a:r>
          </a:p>
          <a:p>
            <a:pPr marL="0" indent="0">
              <a:buFontTx/>
              <a:buNone/>
            </a:pPr>
            <a:endParaRPr lang="fr-FR" sz="2400" b="1" smtClean="0"/>
          </a:p>
          <a:p>
            <a:pPr marL="0" indent="0">
              <a:buFontTx/>
              <a:buNone/>
            </a:pPr>
            <a:r>
              <a:rPr lang="fr-FR" sz="2400" b="1" smtClean="0"/>
              <a:t>Contact</a:t>
            </a:r>
          </a:p>
          <a:p>
            <a:pPr marL="0" indent="0">
              <a:buFontTx/>
              <a:buNone/>
            </a:pPr>
            <a:r>
              <a:rPr lang="fr-FR" sz="1800" smtClean="0"/>
              <a:t>Christine Léger, IRSTEA</a:t>
            </a:r>
          </a:p>
          <a:p>
            <a:pPr marL="0" indent="0">
              <a:buFontTx/>
              <a:buNone/>
            </a:pPr>
            <a:r>
              <a:rPr lang="fr-FR" sz="1800" smtClean="0"/>
              <a:t>christine.leger@irstea.fr</a:t>
            </a:r>
          </a:p>
          <a:p>
            <a:pPr marL="0" indent="0">
              <a:buFontTx/>
              <a:buNone/>
            </a:pPr>
            <a:endParaRPr lang="fr-FR" smtClean="0"/>
          </a:p>
        </p:txBody>
      </p:sp>
      <p:sp>
        <p:nvSpPr>
          <p:cNvPr id="60420"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E5201-CD93-475B-854C-6FBC015184CB}" type="slidenum">
              <a:rPr lang="fr-FR" smtClean="0"/>
              <a:pPr eaLnBrk="1" hangingPunct="1"/>
              <a:t>58</a:t>
            </a:fld>
            <a:endParaRPr lang="fr-F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a:xfrm>
            <a:off x="457200" y="274638"/>
            <a:ext cx="8229600" cy="706437"/>
          </a:xfrm>
        </p:spPr>
        <p:txBody>
          <a:bodyPr/>
          <a:lstStyle/>
          <a:p>
            <a:r>
              <a:rPr lang="fr-FR" sz="3600" b="1" smtClean="0"/>
              <a:t>Acronymes </a:t>
            </a:r>
          </a:p>
        </p:txBody>
      </p:sp>
      <p:sp>
        <p:nvSpPr>
          <p:cNvPr id="61443" name="Espace réservé du contenu 2"/>
          <p:cNvSpPr>
            <a:spLocks noGrp="1"/>
          </p:cNvSpPr>
          <p:nvPr>
            <p:ph idx="1"/>
          </p:nvPr>
        </p:nvSpPr>
        <p:spPr>
          <a:xfrm>
            <a:off x="323850" y="1484313"/>
            <a:ext cx="8229600" cy="4897437"/>
          </a:xfrm>
        </p:spPr>
        <p:txBody>
          <a:bodyPr/>
          <a:lstStyle/>
          <a:p>
            <a:r>
              <a:rPr lang="fr-FR" sz="2000" smtClean="0"/>
              <a:t>CFAL: Contournement Ferroviaire de l'Agglomération Lyonnaise</a:t>
            </a:r>
          </a:p>
          <a:p>
            <a:r>
              <a:rPr lang="fr-FR" sz="2000" smtClean="0"/>
              <a:t>EPCI: Établissement Public de Coopération Intercommunale</a:t>
            </a:r>
          </a:p>
          <a:p>
            <a:r>
              <a:rPr lang="fr-FR" sz="2000" smtClean="0"/>
              <a:t>SCOT: Schéma de Cohérence Territoriale</a:t>
            </a:r>
          </a:p>
          <a:p>
            <a:r>
              <a:rPr lang="fr-FR" sz="2000" smtClean="0"/>
              <a:t>DTA: Directive Territoriale d’Aménagement</a:t>
            </a:r>
          </a:p>
          <a:p>
            <a:r>
              <a:rPr lang="fr-FR" sz="2000" smtClean="0"/>
              <a:t>CR : Conseil Régional</a:t>
            </a:r>
          </a:p>
          <a:p>
            <a:r>
              <a:rPr lang="fr-FR" sz="2000" smtClean="0"/>
              <a:t>CG : Conseil Général</a:t>
            </a:r>
          </a:p>
          <a:p>
            <a:r>
              <a:rPr lang="fr-FR" sz="2000" smtClean="0"/>
              <a:t>CDA : Chambre Départementale d’Agriculture</a:t>
            </a:r>
          </a:p>
          <a:p>
            <a:r>
              <a:rPr lang="fr-FR" sz="2000" smtClean="0"/>
              <a:t>SAFER: Sociétés d’Aménagement Foncier et d’Etablissement Rural </a:t>
            </a:r>
          </a:p>
          <a:p>
            <a:r>
              <a:rPr lang="fr-FR" sz="2000" smtClean="0"/>
              <a:t>PLU : Plan Local d’Urbanisme</a:t>
            </a:r>
          </a:p>
          <a:p>
            <a:r>
              <a:rPr lang="fr-FR" sz="2000" smtClean="0"/>
              <a:t>POS: Plan d’Occupation des Sols</a:t>
            </a:r>
          </a:p>
          <a:p>
            <a:r>
              <a:rPr lang="fr-FR" sz="2000" smtClean="0"/>
              <a:t>PAEN : Périmètre d’aménagement des espaces agricoles et naturels</a:t>
            </a:r>
          </a:p>
          <a:p>
            <a:r>
              <a:rPr lang="fr-FR" sz="2000" smtClean="0"/>
              <a:t>ZAP : Zone Agricole Protégée</a:t>
            </a:r>
          </a:p>
        </p:txBody>
      </p:sp>
      <p:sp>
        <p:nvSpPr>
          <p:cNvPr id="6144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1D2654-7EC2-4623-89C3-13C9F06C47C8}" type="slidenum">
              <a:rPr lang="fr-FR" smtClean="0"/>
              <a:pPr eaLnBrk="1" hangingPunct="1"/>
              <a:t>59</a:t>
            </a:fld>
            <a:endParaRPr lang="fr-F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79"/>
          <p:cNvSpPr txBox="1">
            <a:spLocks noChangeArrowheads="1"/>
          </p:cNvSpPr>
          <p:nvPr/>
        </p:nvSpPr>
        <p:spPr bwMode="auto">
          <a:xfrm>
            <a:off x="1830388" y="1341438"/>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 territoire agricole composé de parcelles cultivées …</a:t>
            </a:r>
          </a:p>
        </p:txBody>
      </p:sp>
      <p:grpSp>
        <p:nvGrpSpPr>
          <p:cNvPr id="7171" name="Groupe 77"/>
          <p:cNvGrpSpPr>
            <a:grpSpLocks/>
          </p:cNvGrpSpPr>
          <p:nvPr/>
        </p:nvGrpSpPr>
        <p:grpSpPr bwMode="auto">
          <a:xfrm>
            <a:off x="322263" y="2368550"/>
            <a:ext cx="8172450" cy="3251200"/>
            <a:chOff x="0" y="1696547"/>
            <a:chExt cx="8172400" cy="3250490"/>
          </a:xfrm>
        </p:grpSpPr>
        <p:sp>
          <p:nvSpPr>
            <p:cNvPr id="7174" name="AutoShape 49"/>
            <p:cNvSpPr>
              <a:spLocks noChangeArrowheads="1"/>
            </p:cNvSpPr>
            <p:nvPr/>
          </p:nvSpPr>
          <p:spPr bwMode="auto">
            <a:xfrm>
              <a:off x="4141217" y="2487763"/>
              <a:ext cx="1405008" cy="468527"/>
            </a:xfrm>
            <a:prstGeom prst="parallelogram">
              <a:avLst>
                <a:gd name="adj" fmla="val 92920"/>
              </a:avLst>
            </a:prstGeom>
            <a:solidFill>
              <a:schemeClr val="bg1"/>
            </a:solidFill>
            <a:ln w="9525">
              <a:solidFill>
                <a:schemeClr val="tx1"/>
              </a:solidFill>
              <a:miter lim="800000"/>
              <a:headEnd/>
              <a:tailEnd/>
            </a:ln>
          </p:spPr>
          <p:txBody>
            <a:bodyPr wrap="none" anchor="ctr"/>
            <a:lstStyle/>
            <a:p>
              <a:endParaRPr lang="fr-FR"/>
            </a:p>
          </p:txBody>
        </p:sp>
        <p:sp>
          <p:nvSpPr>
            <p:cNvPr id="7175" name="AutoShape 66"/>
            <p:cNvSpPr>
              <a:spLocks noChangeArrowheads="1"/>
            </p:cNvSpPr>
            <p:nvPr/>
          </p:nvSpPr>
          <p:spPr bwMode="auto">
            <a:xfrm>
              <a:off x="4624359" y="435282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76" name="AutoShape 70"/>
            <p:cNvSpPr>
              <a:spLocks noChangeArrowheads="1"/>
            </p:cNvSpPr>
            <p:nvPr/>
          </p:nvSpPr>
          <p:spPr bwMode="auto">
            <a:xfrm>
              <a:off x="1774470" y="4656112"/>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7177" name="AutoShape 71"/>
            <p:cNvSpPr>
              <a:spLocks noChangeArrowheads="1"/>
            </p:cNvSpPr>
            <p:nvPr/>
          </p:nvSpPr>
          <p:spPr bwMode="auto">
            <a:xfrm>
              <a:off x="3009336" y="4650478"/>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78" name="AutoShape 72"/>
            <p:cNvSpPr>
              <a:spLocks noChangeArrowheads="1"/>
            </p:cNvSpPr>
            <p:nvPr/>
          </p:nvSpPr>
          <p:spPr bwMode="auto">
            <a:xfrm>
              <a:off x="4215947" y="4659699"/>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79" name="AutoShape 41"/>
            <p:cNvSpPr>
              <a:spLocks noChangeArrowheads="1"/>
            </p:cNvSpPr>
            <p:nvPr/>
          </p:nvSpPr>
          <p:spPr bwMode="auto">
            <a:xfrm>
              <a:off x="4575769" y="2114790"/>
              <a:ext cx="1366466" cy="361528"/>
            </a:xfrm>
            <a:prstGeom prst="parallelogram">
              <a:avLst>
                <a:gd name="adj" fmla="val 89225"/>
              </a:avLst>
            </a:prstGeom>
            <a:solidFill>
              <a:schemeClr val="bg1"/>
            </a:solidFill>
            <a:ln w="9525">
              <a:solidFill>
                <a:schemeClr val="tx1"/>
              </a:solidFill>
              <a:miter lim="800000"/>
              <a:headEnd/>
              <a:tailEnd/>
            </a:ln>
          </p:spPr>
          <p:txBody>
            <a:bodyPr wrap="none" anchor="ctr"/>
            <a:lstStyle/>
            <a:p>
              <a:endParaRPr lang="fr-FR"/>
            </a:p>
          </p:txBody>
        </p:sp>
        <p:sp>
          <p:nvSpPr>
            <p:cNvPr id="7180" name="AutoShape 42"/>
            <p:cNvSpPr>
              <a:spLocks noChangeArrowheads="1"/>
            </p:cNvSpPr>
            <p:nvPr/>
          </p:nvSpPr>
          <p:spPr bwMode="auto">
            <a:xfrm rot="9321447">
              <a:off x="5508637" y="2002205"/>
              <a:ext cx="1514713" cy="222398"/>
            </a:xfrm>
            <a:prstGeom prst="parallelogram">
              <a:avLst>
                <a:gd name="adj" fmla="val 212996"/>
              </a:avLst>
            </a:prstGeom>
            <a:solidFill>
              <a:schemeClr val="bg1"/>
            </a:solidFill>
            <a:ln w="9525">
              <a:solidFill>
                <a:schemeClr val="tx1"/>
              </a:solidFill>
              <a:miter lim="800000"/>
              <a:headEnd/>
              <a:tailEnd/>
            </a:ln>
          </p:spPr>
          <p:txBody>
            <a:bodyPr wrap="none" anchor="ctr"/>
            <a:lstStyle/>
            <a:p>
              <a:endParaRPr lang="fr-FR"/>
            </a:p>
          </p:txBody>
        </p:sp>
        <p:sp>
          <p:nvSpPr>
            <p:cNvPr id="7181" name="AutoShape 49"/>
            <p:cNvSpPr>
              <a:spLocks noChangeArrowheads="1"/>
            </p:cNvSpPr>
            <p:nvPr/>
          </p:nvSpPr>
          <p:spPr bwMode="auto">
            <a:xfrm>
              <a:off x="6589662" y="1696547"/>
              <a:ext cx="1582738" cy="418243"/>
            </a:xfrm>
            <a:prstGeom prst="parallelogram">
              <a:avLst>
                <a:gd name="adj" fmla="val 83954"/>
              </a:avLst>
            </a:prstGeom>
            <a:solidFill>
              <a:schemeClr val="bg1"/>
            </a:solidFill>
            <a:ln w="9525">
              <a:solidFill>
                <a:schemeClr val="tx1"/>
              </a:solidFill>
              <a:miter lim="800000"/>
              <a:headEnd/>
              <a:tailEnd/>
            </a:ln>
          </p:spPr>
          <p:txBody>
            <a:bodyPr wrap="none" anchor="ctr"/>
            <a:lstStyle/>
            <a:p>
              <a:endParaRPr lang="fr-FR"/>
            </a:p>
          </p:txBody>
        </p:sp>
        <p:sp>
          <p:nvSpPr>
            <p:cNvPr id="7182" name="AutoShape 53"/>
            <p:cNvSpPr>
              <a:spLocks noChangeArrowheads="1"/>
            </p:cNvSpPr>
            <p:nvPr/>
          </p:nvSpPr>
          <p:spPr bwMode="auto">
            <a:xfrm>
              <a:off x="3854673" y="2980025"/>
              <a:ext cx="1296193" cy="555627"/>
            </a:xfrm>
            <a:prstGeom prst="parallelogram">
              <a:avLst>
                <a:gd name="adj" fmla="val 40231"/>
              </a:avLst>
            </a:prstGeom>
            <a:solidFill>
              <a:schemeClr val="bg1"/>
            </a:solidFill>
            <a:ln w="9525">
              <a:solidFill>
                <a:schemeClr val="tx1"/>
              </a:solidFill>
              <a:miter lim="800000"/>
              <a:headEnd/>
              <a:tailEnd/>
            </a:ln>
          </p:spPr>
          <p:txBody>
            <a:bodyPr wrap="none" anchor="ctr"/>
            <a:lstStyle/>
            <a:p>
              <a:endParaRPr lang="fr-FR"/>
            </a:p>
          </p:txBody>
        </p:sp>
        <p:sp>
          <p:nvSpPr>
            <p:cNvPr id="7183" name="AutoShape 54"/>
            <p:cNvSpPr>
              <a:spLocks noChangeArrowheads="1"/>
            </p:cNvSpPr>
            <p:nvPr/>
          </p:nvSpPr>
          <p:spPr bwMode="auto">
            <a:xfrm rot="853727">
              <a:off x="2402195" y="2177593"/>
              <a:ext cx="1258259" cy="437871"/>
            </a:xfrm>
            <a:prstGeom prst="parallelogram">
              <a:avLst>
                <a:gd name="adj" fmla="val 50634"/>
              </a:avLst>
            </a:prstGeom>
            <a:solidFill>
              <a:schemeClr val="bg1"/>
            </a:solidFill>
            <a:ln w="9525">
              <a:solidFill>
                <a:schemeClr val="tx1"/>
              </a:solidFill>
              <a:miter lim="800000"/>
              <a:headEnd/>
              <a:tailEnd/>
            </a:ln>
          </p:spPr>
          <p:txBody>
            <a:bodyPr wrap="none" anchor="ctr"/>
            <a:lstStyle/>
            <a:p>
              <a:endParaRPr lang="fr-FR"/>
            </a:p>
          </p:txBody>
        </p:sp>
        <p:sp>
          <p:nvSpPr>
            <p:cNvPr id="7184" name="AutoShape 57"/>
            <p:cNvSpPr>
              <a:spLocks noChangeArrowheads="1"/>
            </p:cNvSpPr>
            <p:nvPr/>
          </p:nvSpPr>
          <p:spPr bwMode="auto">
            <a:xfrm rot="-721337">
              <a:off x="3349848"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85" name="AutoShape 58"/>
            <p:cNvSpPr>
              <a:spLocks noChangeArrowheads="1"/>
            </p:cNvSpPr>
            <p:nvPr/>
          </p:nvSpPr>
          <p:spPr bwMode="auto">
            <a:xfrm rot="-721337">
              <a:off x="2978132" y="269194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86" name="AutoShape 62"/>
            <p:cNvSpPr>
              <a:spLocks noChangeArrowheads="1"/>
            </p:cNvSpPr>
            <p:nvPr/>
          </p:nvSpPr>
          <p:spPr bwMode="auto">
            <a:xfrm>
              <a:off x="3827771" y="4033714"/>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87" name="AutoShape 70"/>
            <p:cNvSpPr>
              <a:spLocks noChangeArrowheads="1"/>
            </p:cNvSpPr>
            <p:nvPr/>
          </p:nvSpPr>
          <p:spPr bwMode="auto">
            <a:xfrm>
              <a:off x="2198117" y="4352828"/>
              <a:ext cx="1582738"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7188" name="AutoShape 71"/>
            <p:cNvSpPr>
              <a:spLocks noChangeArrowheads="1"/>
            </p:cNvSpPr>
            <p:nvPr/>
          </p:nvSpPr>
          <p:spPr bwMode="auto">
            <a:xfrm>
              <a:off x="2630710" y="402708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89" name="AutoShape 72"/>
            <p:cNvSpPr>
              <a:spLocks noChangeArrowheads="1"/>
            </p:cNvSpPr>
            <p:nvPr/>
          </p:nvSpPr>
          <p:spPr bwMode="auto">
            <a:xfrm>
              <a:off x="3424578" y="434821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7190" name="AutoShape 74"/>
            <p:cNvSpPr>
              <a:spLocks noChangeArrowheads="1"/>
            </p:cNvSpPr>
            <p:nvPr/>
          </p:nvSpPr>
          <p:spPr bwMode="auto">
            <a:xfrm>
              <a:off x="6294276" y="2132806"/>
              <a:ext cx="1582738" cy="828504"/>
            </a:xfrm>
            <a:prstGeom prst="parallelogram">
              <a:avLst>
                <a:gd name="adj" fmla="val 38198"/>
              </a:avLst>
            </a:prstGeom>
            <a:solidFill>
              <a:schemeClr val="bg1"/>
            </a:solidFill>
            <a:ln w="9525">
              <a:solidFill>
                <a:schemeClr val="tx1"/>
              </a:solidFill>
              <a:miter lim="800000"/>
              <a:headEnd/>
              <a:tailEnd/>
            </a:ln>
          </p:spPr>
          <p:txBody>
            <a:bodyPr wrap="none" anchor="ctr"/>
            <a:lstStyle/>
            <a:p>
              <a:endParaRPr lang="fr-FR"/>
            </a:p>
          </p:txBody>
        </p:sp>
        <p:sp>
          <p:nvSpPr>
            <p:cNvPr id="7191" name="AutoShape 75"/>
            <p:cNvSpPr>
              <a:spLocks noChangeArrowheads="1"/>
            </p:cNvSpPr>
            <p:nvPr/>
          </p:nvSpPr>
          <p:spPr bwMode="auto">
            <a:xfrm>
              <a:off x="899592" y="4635547"/>
              <a:ext cx="1260884" cy="311489"/>
            </a:xfrm>
            <a:prstGeom prst="parallelogram">
              <a:avLst>
                <a:gd name="adj" fmla="val 137704"/>
              </a:avLst>
            </a:prstGeom>
            <a:solidFill>
              <a:schemeClr val="bg1"/>
            </a:solidFill>
            <a:ln w="9525">
              <a:solidFill>
                <a:schemeClr val="tx1"/>
              </a:solidFill>
              <a:miter lim="800000"/>
              <a:headEnd/>
              <a:tailEnd/>
            </a:ln>
          </p:spPr>
          <p:txBody>
            <a:bodyPr wrap="none" anchor="ctr"/>
            <a:lstStyle/>
            <a:p>
              <a:endParaRPr lang="fr-FR"/>
            </a:p>
          </p:txBody>
        </p:sp>
        <p:sp>
          <p:nvSpPr>
            <p:cNvPr id="7192" name="AutoShape 54"/>
            <p:cNvSpPr>
              <a:spLocks noChangeArrowheads="1"/>
            </p:cNvSpPr>
            <p:nvPr/>
          </p:nvSpPr>
          <p:spPr bwMode="auto">
            <a:xfrm rot="853727">
              <a:off x="2044509" y="2591860"/>
              <a:ext cx="1258259" cy="437871"/>
            </a:xfrm>
            <a:prstGeom prst="parallelogram">
              <a:avLst>
                <a:gd name="adj" fmla="val 50634"/>
              </a:avLst>
            </a:prstGeom>
            <a:solidFill>
              <a:schemeClr val="bg1"/>
            </a:solidFill>
            <a:ln w="9525">
              <a:solidFill>
                <a:schemeClr val="tx1"/>
              </a:solidFill>
              <a:miter lim="800000"/>
              <a:headEnd/>
              <a:tailEnd/>
            </a:ln>
          </p:spPr>
          <p:txBody>
            <a:bodyPr wrap="none" anchor="ctr"/>
            <a:lstStyle/>
            <a:p>
              <a:endParaRPr lang="fr-FR"/>
            </a:p>
          </p:txBody>
        </p:sp>
        <p:sp>
          <p:nvSpPr>
            <p:cNvPr id="7193" name="AutoShape 63"/>
            <p:cNvSpPr>
              <a:spLocks noChangeArrowheads="1"/>
            </p:cNvSpPr>
            <p:nvPr/>
          </p:nvSpPr>
          <p:spPr bwMode="auto">
            <a:xfrm>
              <a:off x="3205803" y="3574256"/>
              <a:ext cx="1739351" cy="452824"/>
            </a:xfrm>
            <a:prstGeom prst="parallelogram">
              <a:avLst>
                <a:gd name="adj" fmla="val 137711"/>
              </a:avLst>
            </a:prstGeom>
            <a:solidFill>
              <a:schemeClr val="bg1"/>
            </a:solidFill>
            <a:ln w="9525">
              <a:solidFill>
                <a:schemeClr val="tx1"/>
              </a:solidFill>
              <a:miter lim="800000"/>
              <a:headEnd/>
              <a:tailEnd/>
            </a:ln>
          </p:spPr>
          <p:txBody>
            <a:bodyPr wrap="none" anchor="ctr"/>
            <a:lstStyle/>
            <a:p>
              <a:endParaRPr lang="fr-FR"/>
            </a:p>
          </p:txBody>
        </p:sp>
        <p:sp>
          <p:nvSpPr>
            <p:cNvPr id="7194" name="AutoShape 63"/>
            <p:cNvSpPr>
              <a:spLocks noChangeArrowheads="1"/>
            </p:cNvSpPr>
            <p:nvPr/>
          </p:nvSpPr>
          <p:spPr bwMode="auto">
            <a:xfrm>
              <a:off x="4281190" y="3561500"/>
              <a:ext cx="1739351" cy="452824"/>
            </a:xfrm>
            <a:prstGeom prst="parallelogram">
              <a:avLst>
                <a:gd name="adj" fmla="val 137711"/>
              </a:avLst>
            </a:prstGeom>
            <a:solidFill>
              <a:schemeClr val="bg1"/>
            </a:solidFill>
            <a:ln w="9525">
              <a:solidFill>
                <a:schemeClr val="tx1"/>
              </a:solidFill>
              <a:miter lim="800000"/>
              <a:headEnd/>
              <a:tailEnd/>
            </a:ln>
          </p:spPr>
          <p:txBody>
            <a:bodyPr wrap="none" anchor="ctr"/>
            <a:lstStyle/>
            <a:p>
              <a:endParaRPr lang="fr-FR"/>
            </a:p>
          </p:txBody>
        </p:sp>
        <p:sp>
          <p:nvSpPr>
            <p:cNvPr id="7195" name="AutoShape 53"/>
            <p:cNvSpPr>
              <a:spLocks noChangeArrowheads="1"/>
            </p:cNvSpPr>
            <p:nvPr/>
          </p:nvSpPr>
          <p:spPr bwMode="auto">
            <a:xfrm>
              <a:off x="4949533" y="2980025"/>
              <a:ext cx="1296193" cy="555627"/>
            </a:xfrm>
            <a:prstGeom prst="parallelogram">
              <a:avLst>
                <a:gd name="adj" fmla="val 40231"/>
              </a:avLst>
            </a:prstGeom>
            <a:solidFill>
              <a:schemeClr val="bg1"/>
            </a:solidFill>
            <a:ln w="9525">
              <a:solidFill>
                <a:schemeClr val="tx1"/>
              </a:solidFill>
              <a:miter lim="800000"/>
              <a:headEnd/>
              <a:tailEnd/>
            </a:ln>
          </p:spPr>
          <p:txBody>
            <a:bodyPr wrap="none" anchor="ctr"/>
            <a:lstStyle/>
            <a:p>
              <a:endParaRPr lang="fr-FR"/>
            </a:p>
          </p:txBody>
        </p:sp>
        <p:sp>
          <p:nvSpPr>
            <p:cNvPr id="7196" name="Forme libre 100"/>
            <p:cNvSpPr>
              <a:spLocks/>
            </p:cNvSpPr>
            <p:nvPr/>
          </p:nvSpPr>
          <p:spPr bwMode="auto">
            <a:xfrm>
              <a:off x="5191530" y="2143593"/>
              <a:ext cx="1379095" cy="809469"/>
            </a:xfrm>
            <a:custGeom>
              <a:avLst/>
              <a:gdLst>
                <a:gd name="T0" fmla="*/ 359764 w 1379095"/>
                <a:gd name="T1" fmla="*/ 389745 h 809469"/>
                <a:gd name="T2" fmla="*/ 0 w 1379095"/>
                <a:gd name="T3" fmla="*/ 809469 h 809469"/>
                <a:gd name="T4" fmla="*/ 1094282 w 1379095"/>
                <a:gd name="T5" fmla="*/ 809469 h 809469"/>
                <a:gd name="T6" fmla="*/ 1379095 w 1379095"/>
                <a:gd name="T7" fmla="*/ 0 h 809469"/>
                <a:gd name="T8" fmla="*/ 359764 w 1379095"/>
                <a:gd name="T9" fmla="*/ 389745 h 809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9095" h="809469">
                  <a:moveTo>
                    <a:pt x="359764" y="389745"/>
                  </a:moveTo>
                  <a:lnTo>
                    <a:pt x="0" y="809469"/>
                  </a:lnTo>
                  <a:lnTo>
                    <a:pt x="1094282" y="809469"/>
                  </a:lnTo>
                  <a:lnTo>
                    <a:pt x="1379095" y="0"/>
                  </a:lnTo>
                  <a:lnTo>
                    <a:pt x="359764" y="389745"/>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197" name="Forme libre 101"/>
            <p:cNvSpPr>
              <a:spLocks/>
            </p:cNvSpPr>
            <p:nvPr/>
          </p:nvSpPr>
          <p:spPr bwMode="auto">
            <a:xfrm>
              <a:off x="5971018" y="2998033"/>
              <a:ext cx="1573967" cy="599606"/>
            </a:xfrm>
            <a:custGeom>
              <a:avLst/>
              <a:gdLst>
                <a:gd name="T0" fmla="*/ 299803 w 1573967"/>
                <a:gd name="T1" fmla="*/ 0 h 599606"/>
                <a:gd name="T2" fmla="*/ 0 w 1573967"/>
                <a:gd name="T3" fmla="*/ 599606 h 599606"/>
                <a:gd name="T4" fmla="*/ 1528997 w 1573967"/>
                <a:gd name="T5" fmla="*/ 329783 h 599606"/>
                <a:gd name="T6" fmla="*/ 1573967 w 1573967"/>
                <a:gd name="T7" fmla="*/ 14990 h 599606"/>
                <a:gd name="T8" fmla="*/ 299803 w 1573967"/>
                <a:gd name="T9" fmla="*/ 0 h 599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3967" h="599606">
                  <a:moveTo>
                    <a:pt x="299803" y="0"/>
                  </a:moveTo>
                  <a:lnTo>
                    <a:pt x="0" y="599606"/>
                  </a:lnTo>
                  <a:lnTo>
                    <a:pt x="1528997" y="329783"/>
                  </a:lnTo>
                  <a:lnTo>
                    <a:pt x="1573967" y="14990"/>
                  </a:lnTo>
                  <a:lnTo>
                    <a:pt x="299803" y="0"/>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198" name="AutoShape 75"/>
            <p:cNvSpPr>
              <a:spLocks noChangeArrowheads="1"/>
            </p:cNvSpPr>
            <p:nvPr/>
          </p:nvSpPr>
          <p:spPr bwMode="auto">
            <a:xfrm>
              <a:off x="0" y="4626327"/>
              <a:ext cx="1260884" cy="311489"/>
            </a:xfrm>
            <a:prstGeom prst="parallelogram">
              <a:avLst>
                <a:gd name="adj" fmla="val 137704"/>
              </a:avLst>
            </a:prstGeom>
            <a:solidFill>
              <a:schemeClr val="bg1"/>
            </a:solidFill>
            <a:ln w="9525">
              <a:solidFill>
                <a:schemeClr val="tx1"/>
              </a:solidFill>
              <a:miter lim="800000"/>
              <a:headEnd/>
              <a:tailEnd/>
            </a:ln>
          </p:spPr>
          <p:txBody>
            <a:bodyPr wrap="none" anchor="ctr"/>
            <a:lstStyle/>
            <a:p>
              <a:endParaRPr lang="fr-FR"/>
            </a:p>
          </p:txBody>
        </p:sp>
        <p:sp>
          <p:nvSpPr>
            <p:cNvPr id="7199" name="Forme libre 103"/>
            <p:cNvSpPr>
              <a:spLocks/>
            </p:cNvSpPr>
            <p:nvPr/>
          </p:nvSpPr>
          <p:spPr bwMode="auto">
            <a:xfrm>
              <a:off x="1573967" y="2788170"/>
              <a:ext cx="1454046" cy="554637"/>
            </a:xfrm>
            <a:custGeom>
              <a:avLst/>
              <a:gdLst>
                <a:gd name="T0" fmla="*/ 434715 w 1454046"/>
                <a:gd name="T1" fmla="*/ 74951 h 554637"/>
                <a:gd name="T2" fmla="*/ 0 w 1454046"/>
                <a:gd name="T3" fmla="*/ 0 h 554637"/>
                <a:gd name="T4" fmla="*/ 1199213 w 1454046"/>
                <a:gd name="T5" fmla="*/ 554637 h 554637"/>
                <a:gd name="T6" fmla="*/ 1454046 w 1454046"/>
                <a:gd name="T7" fmla="*/ 359764 h 554637"/>
                <a:gd name="T8" fmla="*/ 434715 w 1454046"/>
                <a:gd name="T9" fmla="*/ 74951 h 554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046" h="554637">
                  <a:moveTo>
                    <a:pt x="434715" y="74951"/>
                  </a:moveTo>
                  <a:lnTo>
                    <a:pt x="0" y="0"/>
                  </a:lnTo>
                  <a:lnTo>
                    <a:pt x="1199213" y="554637"/>
                  </a:lnTo>
                  <a:lnTo>
                    <a:pt x="1454046" y="359764"/>
                  </a:lnTo>
                  <a:lnTo>
                    <a:pt x="434715" y="74951"/>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0" name="Forme libre 104"/>
            <p:cNvSpPr>
              <a:spLocks/>
            </p:cNvSpPr>
            <p:nvPr/>
          </p:nvSpPr>
          <p:spPr bwMode="auto">
            <a:xfrm>
              <a:off x="2788170" y="2908092"/>
              <a:ext cx="1319135" cy="629587"/>
            </a:xfrm>
            <a:custGeom>
              <a:avLst/>
              <a:gdLst>
                <a:gd name="T0" fmla="*/ 1319135 w 1319135"/>
                <a:gd name="T1" fmla="*/ 0 h 629587"/>
                <a:gd name="T2" fmla="*/ 1049312 w 1319135"/>
                <a:gd name="T3" fmla="*/ 629587 h 629587"/>
                <a:gd name="T4" fmla="*/ 0 w 1319135"/>
                <a:gd name="T5" fmla="*/ 464695 h 629587"/>
                <a:gd name="T6" fmla="*/ 284814 w 1319135"/>
                <a:gd name="T7" fmla="*/ 254833 h 629587"/>
                <a:gd name="T8" fmla="*/ 1319135 w 1319135"/>
                <a:gd name="T9" fmla="*/ 0 h 629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135" h="629587">
                  <a:moveTo>
                    <a:pt x="1319135" y="0"/>
                  </a:moveTo>
                  <a:lnTo>
                    <a:pt x="1049312" y="629587"/>
                  </a:lnTo>
                  <a:lnTo>
                    <a:pt x="0" y="464695"/>
                  </a:lnTo>
                  <a:lnTo>
                    <a:pt x="284814" y="254833"/>
                  </a:lnTo>
                  <a:lnTo>
                    <a:pt x="1319135" y="0"/>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1" name="Forme libre 105"/>
            <p:cNvSpPr>
              <a:spLocks/>
            </p:cNvSpPr>
            <p:nvPr/>
          </p:nvSpPr>
          <p:spPr bwMode="auto">
            <a:xfrm>
              <a:off x="449705" y="3792511"/>
              <a:ext cx="1184223" cy="839450"/>
            </a:xfrm>
            <a:custGeom>
              <a:avLst/>
              <a:gdLst>
                <a:gd name="T0" fmla="*/ 0 w 1184223"/>
                <a:gd name="T1" fmla="*/ 839450 h 839450"/>
                <a:gd name="T2" fmla="*/ 254833 w 1184223"/>
                <a:gd name="T3" fmla="*/ 0 h 839450"/>
                <a:gd name="T4" fmla="*/ 1184223 w 1184223"/>
                <a:gd name="T5" fmla="*/ 284814 h 839450"/>
                <a:gd name="T6" fmla="*/ 854439 w 1184223"/>
                <a:gd name="T7" fmla="*/ 809469 h 839450"/>
                <a:gd name="T8" fmla="*/ 0 w 1184223"/>
                <a:gd name="T9" fmla="*/ 839450 h 839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4223" h="839450">
                  <a:moveTo>
                    <a:pt x="0" y="839450"/>
                  </a:moveTo>
                  <a:lnTo>
                    <a:pt x="254833" y="0"/>
                  </a:lnTo>
                  <a:lnTo>
                    <a:pt x="1184223" y="284814"/>
                  </a:lnTo>
                  <a:lnTo>
                    <a:pt x="854439" y="809469"/>
                  </a:lnTo>
                  <a:lnTo>
                    <a:pt x="0" y="839450"/>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2" name="Forme libre 106"/>
            <p:cNvSpPr>
              <a:spLocks/>
            </p:cNvSpPr>
            <p:nvPr/>
          </p:nvSpPr>
          <p:spPr bwMode="auto">
            <a:xfrm>
              <a:off x="1334125" y="4062334"/>
              <a:ext cx="1274164" cy="554636"/>
            </a:xfrm>
            <a:custGeom>
              <a:avLst/>
              <a:gdLst>
                <a:gd name="T0" fmla="*/ 1274164 w 1274164"/>
                <a:gd name="T1" fmla="*/ 224853 h 554636"/>
                <a:gd name="T2" fmla="*/ 344773 w 1274164"/>
                <a:gd name="T3" fmla="*/ 0 h 554636"/>
                <a:gd name="T4" fmla="*/ 0 w 1274164"/>
                <a:gd name="T5" fmla="*/ 554636 h 554636"/>
                <a:gd name="T6" fmla="*/ 839449 w 1274164"/>
                <a:gd name="T7" fmla="*/ 554636 h 554636"/>
                <a:gd name="T8" fmla="*/ 1274164 w 1274164"/>
                <a:gd name="T9" fmla="*/ 224853 h 554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164" h="554636">
                  <a:moveTo>
                    <a:pt x="1274164" y="224853"/>
                  </a:moveTo>
                  <a:lnTo>
                    <a:pt x="344773" y="0"/>
                  </a:lnTo>
                  <a:lnTo>
                    <a:pt x="0" y="554636"/>
                  </a:lnTo>
                  <a:lnTo>
                    <a:pt x="839449" y="554636"/>
                  </a:lnTo>
                  <a:lnTo>
                    <a:pt x="1274164" y="224853"/>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3" name="Forme libre 107"/>
            <p:cNvSpPr>
              <a:spLocks/>
            </p:cNvSpPr>
            <p:nvPr/>
          </p:nvSpPr>
          <p:spPr bwMode="auto">
            <a:xfrm>
              <a:off x="704538" y="3117954"/>
              <a:ext cx="1244183" cy="929390"/>
            </a:xfrm>
            <a:custGeom>
              <a:avLst/>
              <a:gdLst>
                <a:gd name="T0" fmla="*/ 0 w 1244183"/>
                <a:gd name="T1" fmla="*/ 629587 h 929390"/>
                <a:gd name="T2" fmla="*/ 314793 w 1244183"/>
                <a:gd name="T3" fmla="*/ 0 h 929390"/>
                <a:gd name="T4" fmla="*/ 1244183 w 1244183"/>
                <a:gd name="T5" fmla="*/ 434715 h 929390"/>
                <a:gd name="T6" fmla="*/ 959370 w 1244183"/>
                <a:gd name="T7" fmla="*/ 929390 h 929390"/>
                <a:gd name="T8" fmla="*/ 0 w 1244183"/>
                <a:gd name="T9" fmla="*/ 629587 h 929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4183" h="929390">
                  <a:moveTo>
                    <a:pt x="0" y="629587"/>
                  </a:moveTo>
                  <a:lnTo>
                    <a:pt x="314793" y="0"/>
                  </a:lnTo>
                  <a:lnTo>
                    <a:pt x="1244183" y="434715"/>
                  </a:lnTo>
                  <a:lnTo>
                    <a:pt x="959370" y="929390"/>
                  </a:lnTo>
                  <a:lnTo>
                    <a:pt x="0" y="629587"/>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4" name="Forme libre 108"/>
            <p:cNvSpPr>
              <a:spLocks/>
            </p:cNvSpPr>
            <p:nvPr/>
          </p:nvSpPr>
          <p:spPr bwMode="auto">
            <a:xfrm>
              <a:off x="1019331" y="2788170"/>
              <a:ext cx="1723869" cy="764499"/>
            </a:xfrm>
            <a:custGeom>
              <a:avLst/>
              <a:gdLst>
                <a:gd name="T0" fmla="*/ 0 w 1723869"/>
                <a:gd name="T1" fmla="*/ 284814 h 764499"/>
                <a:gd name="T2" fmla="*/ 539646 w 1723869"/>
                <a:gd name="T3" fmla="*/ 0 h 764499"/>
                <a:gd name="T4" fmla="*/ 1723869 w 1723869"/>
                <a:gd name="T5" fmla="*/ 584617 h 764499"/>
                <a:gd name="T6" fmla="*/ 944380 w 1723869"/>
                <a:gd name="T7" fmla="*/ 764499 h 764499"/>
                <a:gd name="T8" fmla="*/ 0 w 1723869"/>
                <a:gd name="T9" fmla="*/ 284814 h 764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3869" h="764499">
                  <a:moveTo>
                    <a:pt x="0" y="284814"/>
                  </a:moveTo>
                  <a:lnTo>
                    <a:pt x="539646" y="0"/>
                  </a:lnTo>
                  <a:lnTo>
                    <a:pt x="1723869" y="584617"/>
                  </a:lnTo>
                  <a:lnTo>
                    <a:pt x="944380" y="764499"/>
                  </a:lnTo>
                  <a:lnTo>
                    <a:pt x="0" y="284814"/>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5" name="Forme libre 109"/>
            <p:cNvSpPr>
              <a:spLocks/>
            </p:cNvSpPr>
            <p:nvPr/>
          </p:nvSpPr>
          <p:spPr bwMode="auto">
            <a:xfrm>
              <a:off x="1993692" y="3402767"/>
              <a:ext cx="1813810" cy="629587"/>
            </a:xfrm>
            <a:custGeom>
              <a:avLst/>
              <a:gdLst>
                <a:gd name="T0" fmla="*/ 0 w 1813810"/>
                <a:gd name="T1" fmla="*/ 164892 h 629587"/>
                <a:gd name="T2" fmla="*/ 809469 w 1813810"/>
                <a:gd name="T3" fmla="*/ 0 h 629587"/>
                <a:gd name="T4" fmla="*/ 1813810 w 1813810"/>
                <a:gd name="T5" fmla="*/ 179882 h 629587"/>
                <a:gd name="T6" fmla="*/ 1139252 w 1813810"/>
                <a:gd name="T7" fmla="*/ 629587 h 629587"/>
                <a:gd name="T8" fmla="*/ 0 w 1813810"/>
                <a:gd name="T9" fmla="*/ 164892 h 629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3810" h="629587">
                  <a:moveTo>
                    <a:pt x="0" y="164892"/>
                  </a:moveTo>
                  <a:lnTo>
                    <a:pt x="809469" y="0"/>
                  </a:lnTo>
                  <a:lnTo>
                    <a:pt x="1813810" y="179882"/>
                  </a:lnTo>
                  <a:lnTo>
                    <a:pt x="1139252" y="629587"/>
                  </a:lnTo>
                  <a:lnTo>
                    <a:pt x="0" y="164892"/>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6" name="Forme libre 110"/>
            <p:cNvSpPr>
              <a:spLocks/>
            </p:cNvSpPr>
            <p:nvPr/>
          </p:nvSpPr>
          <p:spPr bwMode="auto">
            <a:xfrm>
              <a:off x="1708879" y="3567659"/>
              <a:ext cx="1289154" cy="719528"/>
            </a:xfrm>
            <a:custGeom>
              <a:avLst/>
              <a:gdLst>
                <a:gd name="T0" fmla="*/ 239842 w 1289154"/>
                <a:gd name="T1" fmla="*/ 0 h 719528"/>
                <a:gd name="T2" fmla="*/ 0 w 1289154"/>
                <a:gd name="T3" fmla="*/ 464695 h 719528"/>
                <a:gd name="T4" fmla="*/ 914400 w 1289154"/>
                <a:gd name="T5" fmla="*/ 719528 h 719528"/>
                <a:gd name="T6" fmla="*/ 1289154 w 1289154"/>
                <a:gd name="T7" fmla="*/ 464695 h 719528"/>
                <a:gd name="T8" fmla="*/ 239842 w 1289154"/>
                <a:gd name="T9" fmla="*/ 0 h 71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154" h="719528">
                  <a:moveTo>
                    <a:pt x="239842" y="0"/>
                  </a:moveTo>
                  <a:lnTo>
                    <a:pt x="0" y="464695"/>
                  </a:lnTo>
                  <a:lnTo>
                    <a:pt x="914400" y="719528"/>
                  </a:lnTo>
                  <a:lnTo>
                    <a:pt x="1289154" y="464695"/>
                  </a:lnTo>
                  <a:lnTo>
                    <a:pt x="239842" y="0"/>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7" name="Forme libre 111"/>
            <p:cNvSpPr>
              <a:spLocks/>
            </p:cNvSpPr>
            <p:nvPr/>
          </p:nvSpPr>
          <p:spPr bwMode="auto">
            <a:xfrm>
              <a:off x="5456420" y="3372787"/>
              <a:ext cx="2038662" cy="644577"/>
            </a:xfrm>
            <a:custGeom>
              <a:avLst/>
              <a:gdLst>
                <a:gd name="T0" fmla="*/ 0 w 2038662"/>
                <a:gd name="T1" fmla="*/ 644577 h 644577"/>
                <a:gd name="T2" fmla="*/ 554636 w 2038662"/>
                <a:gd name="T3" fmla="*/ 269823 h 644577"/>
                <a:gd name="T4" fmla="*/ 2038662 w 2038662"/>
                <a:gd name="T5" fmla="*/ 0 h 644577"/>
                <a:gd name="T6" fmla="*/ 1049311 w 2038662"/>
                <a:gd name="T7" fmla="*/ 344774 h 644577"/>
                <a:gd name="T8" fmla="*/ 0 w 2038662"/>
                <a:gd name="T9" fmla="*/ 644577 h 644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662" h="644577">
                  <a:moveTo>
                    <a:pt x="0" y="644577"/>
                  </a:moveTo>
                  <a:lnTo>
                    <a:pt x="554636" y="269823"/>
                  </a:lnTo>
                  <a:lnTo>
                    <a:pt x="2038662" y="0"/>
                  </a:lnTo>
                  <a:lnTo>
                    <a:pt x="1049311" y="344774"/>
                  </a:lnTo>
                  <a:lnTo>
                    <a:pt x="0" y="644577"/>
                  </a:lnTo>
                  <a:close/>
                </a:path>
              </a:pathLst>
            </a:custGeom>
            <a:solidFill>
              <a:schemeClr val="bg1"/>
            </a:solidFill>
            <a:ln w="9525">
              <a:solidFill>
                <a:schemeClr val="tx1"/>
              </a:solidFill>
              <a:miter lim="800000"/>
              <a:headEnd/>
              <a:tailEnd/>
            </a:ln>
          </p:spPr>
          <p:txBody>
            <a:bodyPr wrap="none" anchor="ctr"/>
            <a:lstStyle/>
            <a:p>
              <a:endParaRPr lang="fr-FR"/>
            </a:p>
          </p:txBody>
        </p:sp>
        <p:sp>
          <p:nvSpPr>
            <p:cNvPr id="7208" name="Forme libre 112"/>
            <p:cNvSpPr>
              <a:spLocks/>
            </p:cNvSpPr>
            <p:nvPr/>
          </p:nvSpPr>
          <p:spPr bwMode="auto">
            <a:xfrm>
              <a:off x="5081666" y="3732551"/>
              <a:ext cx="1469036" cy="599606"/>
            </a:xfrm>
            <a:custGeom>
              <a:avLst/>
              <a:gdLst>
                <a:gd name="T0" fmla="*/ 0 w 1469036"/>
                <a:gd name="T1" fmla="*/ 599606 h 599606"/>
                <a:gd name="T2" fmla="*/ 1154242 w 1469036"/>
                <a:gd name="T3" fmla="*/ 599606 h 599606"/>
                <a:gd name="T4" fmla="*/ 1469036 w 1469036"/>
                <a:gd name="T5" fmla="*/ 0 h 599606"/>
                <a:gd name="T6" fmla="*/ 344773 w 1469036"/>
                <a:gd name="T7" fmla="*/ 329783 h 599606"/>
                <a:gd name="T8" fmla="*/ 0 w 1469036"/>
                <a:gd name="T9" fmla="*/ 599606 h 599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9036" h="599606">
                  <a:moveTo>
                    <a:pt x="0" y="599606"/>
                  </a:moveTo>
                  <a:lnTo>
                    <a:pt x="1154242" y="599606"/>
                  </a:lnTo>
                  <a:lnTo>
                    <a:pt x="1469036" y="0"/>
                  </a:lnTo>
                  <a:lnTo>
                    <a:pt x="344773" y="329783"/>
                  </a:lnTo>
                  <a:lnTo>
                    <a:pt x="0" y="599606"/>
                  </a:lnTo>
                  <a:close/>
                </a:path>
              </a:pathLst>
            </a:custGeom>
            <a:solidFill>
              <a:schemeClr val="bg1"/>
            </a:solidFill>
            <a:ln w="9525">
              <a:solidFill>
                <a:schemeClr val="tx1"/>
              </a:solidFill>
              <a:miter lim="800000"/>
              <a:headEnd/>
              <a:tailEnd/>
            </a:ln>
          </p:spPr>
          <p:txBody>
            <a:bodyPr wrap="none" anchor="ctr"/>
            <a:lstStyle/>
            <a:p>
              <a:endParaRPr lang="fr-FR"/>
            </a:p>
          </p:txBody>
        </p:sp>
      </p:grpSp>
      <p:sp>
        <p:nvSpPr>
          <p:cNvPr id="41"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717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CA2E85-5B7D-4105-B805-2C1C30FA23AA}" type="slidenum">
              <a:rPr lang="fr-FR" smtClean="0"/>
              <a:pPr eaLnBrk="1" hangingPunct="1"/>
              <a:t>6</a:t>
            </a:fld>
            <a:endParaRPr lang="fr-FR" smtClean="0"/>
          </a:p>
        </p:txBody>
      </p:sp>
    </p:spTree>
  </p:cSld>
  <p:clrMapOvr>
    <a:masterClrMapping/>
  </p:clrMapOvr>
  <p:transition>
    <p:push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288" y="404813"/>
            <a:ext cx="8229600" cy="5576887"/>
          </a:xfrm>
        </p:spPr>
        <p:txBody>
          <a:bodyPr/>
          <a:lstStyle/>
          <a:p>
            <a:pPr marL="0" indent="0">
              <a:buFontTx/>
              <a:buNone/>
              <a:defRPr/>
            </a:pPr>
            <a:r>
              <a:rPr lang="fr-FR" sz="2800" dirty="0" smtClean="0"/>
              <a:t>Ce diaporama, destiné  </a:t>
            </a:r>
            <a:r>
              <a:rPr lang="fr-FR" sz="2800" dirty="0"/>
              <a:t>à donner des repères sur l’espace agricole, le processus d’urbanisation et la multiplicité des formes </a:t>
            </a:r>
            <a:r>
              <a:rPr lang="fr-FR" sz="2800" dirty="0" smtClean="0"/>
              <a:t>foncières,  a été réalisé par </a:t>
            </a:r>
          </a:p>
          <a:p>
            <a:pPr marL="0" indent="0">
              <a:buFontTx/>
              <a:buNone/>
              <a:defRPr/>
            </a:pPr>
            <a:endParaRPr lang="fr-FR" dirty="0"/>
          </a:p>
          <a:p>
            <a:pPr>
              <a:defRPr/>
            </a:pPr>
            <a:endParaRPr lang="fr-FR" dirty="0" smtClean="0"/>
          </a:p>
          <a:p>
            <a:pPr marL="0" indent="0">
              <a:buFontTx/>
              <a:buNone/>
              <a:defRPr/>
            </a:pPr>
            <a:endParaRPr lang="fr-FR" dirty="0" smtClean="0"/>
          </a:p>
          <a:p>
            <a:pPr marL="0" indent="0">
              <a:buFontTx/>
              <a:buNone/>
              <a:defRPr/>
            </a:pPr>
            <a:r>
              <a:rPr lang="fr-FR" sz="2800" dirty="0" smtClean="0"/>
              <a:t>avec la participation  de </a:t>
            </a:r>
          </a:p>
          <a:p>
            <a:pPr marL="0" indent="0">
              <a:buFontTx/>
              <a:buNone/>
              <a:defRPr/>
            </a:pPr>
            <a:endParaRPr lang="fr-FR" dirty="0"/>
          </a:p>
        </p:txBody>
      </p:sp>
      <p:pic>
        <p:nvPicPr>
          <p:cNvPr id="62467" name="Picture 24" descr="irs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116138"/>
            <a:ext cx="13636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C:\Users\PRT-CFPPA\Documents\Plate-forme dvpt rural\entête PFet modele courrier\Logo Valori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989138"/>
            <a:ext cx="11874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0" y="4546600"/>
            <a:ext cx="9461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263" y="4365625"/>
            <a:ext cx="20732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325" y="4570413"/>
            <a:ext cx="4635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Imag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7788" y="2116138"/>
            <a:ext cx="11985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ZoneTexte 27"/>
          <p:cNvSpPr txBox="1">
            <a:spLocks noChangeArrowheads="1"/>
          </p:cNvSpPr>
          <p:nvPr/>
        </p:nvSpPr>
        <p:spPr bwMode="auto">
          <a:xfrm>
            <a:off x="7037388" y="6465888"/>
            <a:ext cx="1377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1600"/>
              <a:t>07/2013 </a:t>
            </a:r>
          </a:p>
        </p:txBody>
      </p:sp>
      <p:sp>
        <p:nvSpPr>
          <p:cNvPr id="62474" name="ZoneTexte 1"/>
          <p:cNvSpPr txBox="1">
            <a:spLocks noChangeArrowheads="1"/>
          </p:cNvSpPr>
          <p:nvPr/>
        </p:nvSpPr>
        <p:spPr bwMode="auto">
          <a:xfrm>
            <a:off x="6588125" y="4386263"/>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pic>
        <p:nvPicPr>
          <p:cNvPr id="62475" name="Picture 13" descr="C:\Users\PRT-CFPPA\Downloads\LogoCERF.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0813" y="4329113"/>
            <a:ext cx="10715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Espace réservé du numéro de diapositive 1"/>
          <p:cNvSpPr>
            <a:spLocks noGrp="1"/>
          </p:cNvSpPr>
          <p:nvPr>
            <p:ph type="sldNum" sz="quarter" idx="12"/>
          </p:nvPr>
        </p:nvSpPr>
        <p:spPr>
          <a:xfrm>
            <a:off x="8604250" y="6456363"/>
            <a:ext cx="53975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A648B2-53C9-4527-AD86-1D4BA30AD217}" type="slidenum">
              <a:rPr lang="fr-FR" smtClean="0"/>
              <a:pPr eaLnBrk="1" hangingPunct="1"/>
              <a:t>60</a:t>
            </a:fld>
            <a:endParaRPr lang="fr-F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
          <p:cNvSpPr>
            <a:spLocks noChangeArrowheads="1"/>
          </p:cNvSpPr>
          <p:nvPr/>
        </p:nvSpPr>
        <p:spPr bwMode="auto">
          <a:xfrm>
            <a:off x="3924300" y="2278063"/>
            <a:ext cx="1582738" cy="287337"/>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8195" name="AutoShape 5"/>
          <p:cNvSpPr>
            <a:spLocks noChangeArrowheads="1"/>
          </p:cNvSpPr>
          <p:nvPr/>
        </p:nvSpPr>
        <p:spPr bwMode="auto">
          <a:xfrm>
            <a:off x="5148263" y="2278063"/>
            <a:ext cx="1582737" cy="287337"/>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8196" name="AutoShape 6"/>
          <p:cNvSpPr>
            <a:spLocks noChangeArrowheads="1"/>
          </p:cNvSpPr>
          <p:nvPr/>
        </p:nvSpPr>
        <p:spPr bwMode="auto">
          <a:xfrm>
            <a:off x="6372225" y="2278063"/>
            <a:ext cx="1582738" cy="287337"/>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8197" name="AutoShape 7"/>
          <p:cNvSpPr>
            <a:spLocks noChangeArrowheads="1"/>
          </p:cNvSpPr>
          <p:nvPr/>
        </p:nvSpPr>
        <p:spPr bwMode="auto">
          <a:xfrm>
            <a:off x="7594600" y="2276475"/>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8198" name="AutoShape 8"/>
          <p:cNvSpPr>
            <a:spLocks noChangeArrowheads="1"/>
          </p:cNvSpPr>
          <p:nvPr/>
        </p:nvSpPr>
        <p:spPr bwMode="auto">
          <a:xfrm>
            <a:off x="3492500" y="2638425"/>
            <a:ext cx="1582738" cy="285750"/>
          </a:xfrm>
          <a:prstGeom prst="parallelogram">
            <a:avLst>
              <a:gd name="adj" fmla="val 138472"/>
            </a:avLst>
          </a:prstGeom>
          <a:solidFill>
            <a:srgbClr val="FF0000"/>
          </a:solidFill>
          <a:ln w="9525">
            <a:solidFill>
              <a:schemeClr val="tx1"/>
            </a:solidFill>
            <a:miter lim="800000"/>
            <a:headEnd/>
            <a:tailEnd/>
          </a:ln>
        </p:spPr>
        <p:txBody>
          <a:bodyPr wrap="none" anchor="ctr"/>
          <a:lstStyle/>
          <a:p>
            <a:endParaRPr lang="fr-FR"/>
          </a:p>
        </p:txBody>
      </p:sp>
      <p:sp>
        <p:nvSpPr>
          <p:cNvPr id="8199" name="AutoShape 9"/>
          <p:cNvSpPr>
            <a:spLocks noChangeArrowheads="1"/>
          </p:cNvSpPr>
          <p:nvPr/>
        </p:nvSpPr>
        <p:spPr bwMode="auto">
          <a:xfrm>
            <a:off x="4716463" y="2638425"/>
            <a:ext cx="1582737"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8200" name="AutoShape 10"/>
          <p:cNvSpPr>
            <a:spLocks noChangeArrowheads="1"/>
          </p:cNvSpPr>
          <p:nvPr/>
        </p:nvSpPr>
        <p:spPr bwMode="auto">
          <a:xfrm>
            <a:off x="5940425" y="2638425"/>
            <a:ext cx="1582738"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8201" name="AutoShape 11"/>
          <p:cNvSpPr>
            <a:spLocks noChangeArrowheads="1"/>
          </p:cNvSpPr>
          <p:nvPr/>
        </p:nvSpPr>
        <p:spPr bwMode="auto">
          <a:xfrm>
            <a:off x="7164388" y="2638425"/>
            <a:ext cx="1582737"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8202" name="AutoShape 12"/>
          <p:cNvSpPr>
            <a:spLocks noChangeArrowheads="1"/>
          </p:cNvSpPr>
          <p:nvPr/>
        </p:nvSpPr>
        <p:spPr bwMode="auto">
          <a:xfrm>
            <a:off x="2989263" y="30003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03" name="AutoShape 13"/>
          <p:cNvSpPr>
            <a:spLocks noChangeArrowheads="1"/>
          </p:cNvSpPr>
          <p:nvPr/>
        </p:nvSpPr>
        <p:spPr bwMode="auto">
          <a:xfrm>
            <a:off x="4213225" y="3000375"/>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8204" name="AutoShape 14"/>
          <p:cNvSpPr>
            <a:spLocks noChangeArrowheads="1"/>
          </p:cNvSpPr>
          <p:nvPr/>
        </p:nvSpPr>
        <p:spPr bwMode="auto">
          <a:xfrm>
            <a:off x="5437188" y="299878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8205" name="AutoShape 15"/>
          <p:cNvSpPr>
            <a:spLocks noChangeArrowheads="1"/>
          </p:cNvSpPr>
          <p:nvPr/>
        </p:nvSpPr>
        <p:spPr bwMode="auto">
          <a:xfrm>
            <a:off x="6659563" y="3000375"/>
            <a:ext cx="1582737" cy="287338"/>
          </a:xfrm>
          <a:prstGeom prst="parallelogram">
            <a:avLst>
              <a:gd name="adj" fmla="val 137707"/>
            </a:avLst>
          </a:prstGeom>
          <a:solidFill>
            <a:srgbClr val="3366FF"/>
          </a:solidFill>
          <a:ln w="9525">
            <a:solidFill>
              <a:schemeClr val="tx1"/>
            </a:solidFill>
            <a:miter lim="800000"/>
            <a:headEnd/>
            <a:tailEnd/>
          </a:ln>
        </p:spPr>
        <p:txBody>
          <a:bodyPr wrap="none" anchor="ctr"/>
          <a:lstStyle/>
          <a:p>
            <a:endParaRPr lang="fr-FR"/>
          </a:p>
        </p:txBody>
      </p:sp>
      <p:sp>
        <p:nvSpPr>
          <p:cNvPr id="8206" name="AutoShape 16"/>
          <p:cNvSpPr>
            <a:spLocks noChangeArrowheads="1"/>
          </p:cNvSpPr>
          <p:nvPr/>
        </p:nvSpPr>
        <p:spPr bwMode="auto">
          <a:xfrm>
            <a:off x="248443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07" name="AutoShape 17"/>
          <p:cNvSpPr>
            <a:spLocks noChangeArrowheads="1"/>
          </p:cNvSpPr>
          <p:nvPr/>
        </p:nvSpPr>
        <p:spPr bwMode="auto">
          <a:xfrm>
            <a:off x="3709988"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08" name="AutoShape 18"/>
          <p:cNvSpPr>
            <a:spLocks noChangeArrowheads="1"/>
          </p:cNvSpPr>
          <p:nvPr/>
        </p:nvSpPr>
        <p:spPr bwMode="auto">
          <a:xfrm>
            <a:off x="4932363" y="3359150"/>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8209" name="AutoShape 19"/>
          <p:cNvSpPr>
            <a:spLocks noChangeArrowheads="1"/>
          </p:cNvSpPr>
          <p:nvPr/>
        </p:nvSpPr>
        <p:spPr bwMode="auto">
          <a:xfrm>
            <a:off x="6156325" y="3359150"/>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8210" name="AutoShape 20"/>
          <p:cNvSpPr>
            <a:spLocks noChangeArrowheads="1"/>
          </p:cNvSpPr>
          <p:nvPr/>
        </p:nvSpPr>
        <p:spPr bwMode="auto">
          <a:xfrm>
            <a:off x="2700338" y="2276475"/>
            <a:ext cx="1582737"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8211" name="AutoShape 21"/>
          <p:cNvSpPr>
            <a:spLocks noChangeArrowheads="1"/>
          </p:cNvSpPr>
          <p:nvPr/>
        </p:nvSpPr>
        <p:spPr bwMode="auto">
          <a:xfrm>
            <a:off x="2268538" y="2636838"/>
            <a:ext cx="1582737"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8212" name="AutoShape 22"/>
          <p:cNvSpPr>
            <a:spLocks noChangeArrowheads="1"/>
          </p:cNvSpPr>
          <p:nvPr/>
        </p:nvSpPr>
        <p:spPr bwMode="auto">
          <a:xfrm>
            <a:off x="1765300" y="2998788"/>
            <a:ext cx="1582738"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8213" name="AutoShape 23"/>
          <p:cNvSpPr>
            <a:spLocks noChangeArrowheads="1"/>
          </p:cNvSpPr>
          <p:nvPr/>
        </p:nvSpPr>
        <p:spPr bwMode="auto">
          <a:xfrm>
            <a:off x="1262063" y="3359150"/>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14" name="AutoShape 24"/>
          <p:cNvSpPr>
            <a:spLocks noChangeArrowheads="1"/>
          </p:cNvSpPr>
          <p:nvPr/>
        </p:nvSpPr>
        <p:spPr bwMode="auto">
          <a:xfrm>
            <a:off x="757238" y="371792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15" name="AutoShape 25"/>
          <p:cNvSpPr>
            <a:spLocks noChangeArrowheads="1"/>
          </p:cNvSpPr>
          <p:nvPr/>
        </p:nvSpPr>
        <p:spPr bwMode="auto">
          <a:xfrm>
            <a:off x="1981200" y="3717925"/>
            <a:ext cx="1582738" cy="287338"/>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8216" name="AutoShape 26"/>
          <p:cNvSpPr>
            <a:spLocks noChangeArrowheads="1"/>
          </p:cNvSpPr>
          <p:nvPr/>
        </p:nvSpPr>
        <p:spPr bwMode="auto">
          <a:xfrm>
            <a:off x="3205163" y="371633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8217" name="AutoShape 27"/>
          <p:cNvSpPr>
            <a:spLocks noChangeArrowheads="1"/>
          </p:cNvSpPr>
          <p:nvPr/>
        </p:nvSpPr>
        <p:spPr bwMode="auto">
          <a:xfrm>
            <a:off x="4429125" y="3716338"/>
            <a:ext cx="1582738"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8218" name="AutoShape 28"/>
          <p:cNvSpPr>
            <a:spLocks noChangeArrowheads="1"/>
          </p:cNvSpPr>
          <p:nvPr/>
        </p:nvSpPr>
        <p:spPr bwMode="auto">
          <a:xfrm>
            <a:off x="5653088" y="3717925"/>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8219" name="AutoShape 29"/>
          <p:cNvSpPr>
            <a:spLocks noChangeArrowheads="1"/>
          </p:cNvSpPr>
          <p:nvPr/>
        </p:nvSpPr>
        <p:spPr bwMode="auto">
          <a:xfrm>
            <a:off x="1547813" y="4075113"/>
            <a:ext cx="1582737"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8220" name="AutoShape 30"/>
          <p:cNvSpPr>
            <a:spLocks noChangeArrowheads="1"/>
          </p:cNvSpPr>
          <p:nvPr/>
        </p:nvSpPr>
        <p:spPr bwMode="auto">
          <a:xfrm>
            <a:off x="2771775" y="4075113"/>
            <a:ext cx="1582738" cy="287337"/>
          </a:xfrm>
          <a:prstGeom prst="parallelogram">
            <a:avLst>
              <a:gd name="adj" fmla="val 137707"/>
            </a:avLst>
          </a:prstGeom>
          <a:solidFill>
            <a:srgbClr val="CC99FF"/>
          </a:solidFill>
          <a:ln w="9525">
            <a:solidFill>
              <a:schemeClr val="tx1"/>
            </a:solidFill>
            <a:miter lim="800000"/>
            <a:headEnd/>
            <a:tailEnd/>
          </a:ln>
        </p:spPr>
        <p:txBody>
          <a:bodyPr wrap="none" anchor="ctr"/>
          <a:lstStyle/>
          <a:p>
            <a:endParaRPr lang="fr-FR"/>
          </a:p>
        </p:txBody>
      </p:sp>
      <p:sp>
        <p:nvSpPr>
          <p:cNvPr id="8221" name="AutoShape 31"/>
          <p:cNvSpPr>
            <a:spLocks noChangeArrowheads="1"/>
          </p:cNvSpPr>
          <p:nvPr/>
        </p:nvSpPr>
        <p:spPr bwMode="auto">
          <a:xfrm>
            <a:off x="3995738" y="4075113"/>
            <a:ext cx="1582737"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8222" name="AutoShape 32"/>
          <p:cNvSpPr>
            <a:spLocks noChangeArrowheads="1"/>
          </p:cNvSpPr>
          <p:nvPr/>
        </p:nvSpPr>
        <p:spPr bwMode="auto">
          <a:xfrm>
            <a:off x="5219700" y="4075113"/>
            <a:ext cx="1582738"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8223" name="AutoShape 33"/>
          <p:cNvSpPr>
            <a:spLocks noChangeArrowheads="1"/>
          </p:cNvSpPr>
          <p:nvPr/>
        </p:nvSpPr>
        <p:spPr bwMode="auto">
          <a:xfrm>
            <a:off x="1116013" y="4435475"/>
            <a:ext cx="1582737" cy="285750"/>
          </a:xfrm>
          <a:prstGeom prst="parallelogram">
            <a:avLst>
              <a:gd name="adj" fmla="val 138472"/>
            </a:avLst>
          </a:prstGeom>
          <a:solidFill>
            <a:srgbClr val="CC99FF"/>
          </a:solidFill>
          <a:ln w="9525">
            <a:solidFill>
              <a:schemeClr val="tx1"/>
            </a:solidFill>
            <a:miter lim="800000"/>
            <a:headEnd/>
            <a:tailEnd/>
          </a:ln>
        </p:spPr>
        <p:txBody>
          <a:bodyPr wrap="none" anchor="ctr"/>
          <a:lstStyle/>
          <a:p>
            <a:endParaRPr lang="fr-FR"/>
          </a:p>
        </p:txBody>
      </p:sp>
      <p:sp>
        <p:nvSpPr>
          <p:cNvPr id="8224" name="AutoShape 34"/>
          <p:cNvSpPr>
            <a:spLocks noChangeArrowheads="1"/>
          </p:cNvSpPr>
          <p:nvPr/>
        </p:nvSpPr>
        <p:spPr bwMode="auto">
          <a:xfrm>
            <a:off x="2339975" y="443547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25" name="AutoShape 35"/>
          <p:cNvSpPr>
            <a:spLocks noChangeArrowheads="1"/>
          </p:cNvSpPr>
          <p:nvPr/>
        </p:nvSpPr>
        <p:spPr bwMode="auto">
          <a:xfrm>
            <a:off x="3563938" y="4435475"/>
            <a:ext cx="1582737"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26" name="AutoShape 36"/>
          <p:cNvSpPr>
            <a:spLocks noChangeArrowheads="1"/>
          </p:cNvSpPr>
          <p:nvPr/>
        </p:nvSpPr>
        <p:spPr bwMode="auto">
          <a:xfrm>
            <a:off x="4787900" y="4435475"/>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8227" name="AutoShape 37"/>
          <p:cNvSpPr>
            <a:spLocks noChangeArrowheads="1"/>
          </p:cNvSpPr>
          <p:nvPr/>
        </p:nvSpPr>
        <p:spPr bwMode="auto">
          <a:xfrm>
            <a:off x="323850" y="4073525"/>
            <a:ext cx="1582738" cy="287338"/>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sp>
        <p:nvSpPr>
          <p:cNvPr id="8228" name="AutoShape 38"/>
          <p:cNvSpPr>
            <a:spLocks noChangeArrowheads="1"/>
          </p:cNvSpPr>
          <p:nvPr/>
        </p:nvSpPr>
        <p:spPr bwMode="auto">
          <a:xfrm>
            <a:off x="-107950" y="4433888"/>
            <a:ext cx="1582738" cy="287337"/>
          </a:xfrm>
          <a:prstGeom prst="parallelogram">
            <a:avLst>
              <a:gd name="adj" fmla="val 137707"/>
            </a:avLst>
          </a:prstGeom>
          <a:solidFill>
            <a:srgbClr val="339966"/>
          </a:solidFill>
          <a:ln w="9525">
            <a:solidFill>
              <a:schemeClr val="tx1"/>
            </a:solidFill>
            <a:miter lim="800000"/>
            <a:headEnd/>
            <a:tailEnd/>
          </a:ln>
        </p:spPr>
        <p:txBody>
          <a:bodyPr wrap="none" anchor="ctr"/>
          <a:lstStyle/>
          <a:p>
            <a:endParaRPr lang="fr-FR"/>
          </a:p>
        </p:txBody>
      </p:sp>
      <p:pic>
        <p:nvPicPr>
          <p:cNvPr id="8229" name="Picture 44" descr="agri_ble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17732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45" descr="agri_jeu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46" descr="agri_mau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4209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47" descr="agri_rou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49" descr="agri_ver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068638"/>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50" descr="agri_vert_clai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773238"/>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5" name="Text Box 51"/>
          <p:cNvSpPr txBox="1">
            <a:spLocks noChangeArrowheads="1"/>
          </p:cNvSpPr>
          <p:nvPr/>
        </p:nvSpPr>
        <p:spPr bwMode="auto">
          <a:xfrm>
            <a:off x="1330325" y="1054100"/>
            <a:ext cx="727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Une répartition des parcelles cultivées entre des agriculteurs</a:t>
            </a:r>
          </a:p>
        </p:txBody>
      </p:sp>
      <p:sp>
        <p:nvSpPr>
          <p:cNvPr id="2" name="Parallélogramme 1"/>
          <p:cNvSpPr/>
          <p:nvPr/>
        </p:nvSpPr>
        <p:spPr>
          <a:xfrm>
            <a:off x="2989263" y="2636838"/>
            <a:ext cx="3381375" cy="649287"/>
          </a:xfrm>
          <a:prstGeom prst="parallelogram">
            <a:avLst>
              <a:gd name="adj" fmla="val 138127"/>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7"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8238"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F264CE-514F-4A61-A6B0-26C006BEEF44}" type="slidenum">
              <a:rPr lang="fr-FR" smtClean="0"/>
              <a:pPr eaLnBrk="1" hangingPunct="1"/>
              <a:t>7</a:t>
            </a:fld>
            <a:endParaRPr lang="fr-F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1"/>
          <p:cNvSpPr txBox="1">
            <a:spLocks noChangeArrowheads="1"/>
          </p:cNvSpPr>
          <p:nvPr/>
        </p:nvSpPr>
        <p:spPr bwMode="auto">
          <a:xfrm>
            <a:off x="2051050" y="842963"/>
            <a:ext cx="6697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Une répartition des parcelles cultivées entre des agriculteurs</a:t>
            </a:r>
          </a:p>
        </p:txBody>
      </p:sp>
      <p:grpSp>
        <p:nvGrpSpPr>
          <p:cNvPr id="9219" name="Groupe 83"/>
          <p:cNvGrpSpPr>
            <a:grpSpLocks/>
          </p:cNvGrpSpPr>
          <p:nvPr/>
        </p:nvGrpSpPr>
        <p:grpSpPr bwMode="auto">
          <a:xfrm>
            <a:off x="153988" y="1516063"/>
            <a:ext cx="8172450" cy="3251200"/>
            <a:chOff x="5725722" y="3759671"/>
            <a:chExt cx="8172400" cy="3250490"/>
          </a:xfrm>
        </p:grpSpPr>
        <p:sp>
          <p:nvSpPr>
            <p:cNvPr id="9222" name="AutoShape 49"/>
            <p:cNvSpPr>
              <a:spLocks noChangeArrowheads="1"/>
            </p:cNvSpPr>
            <p:nvPr/>
          </p:nvSpPr>
          <p:spPr bwMode="auto">
            <a:xfrm>
              <a:off x="9866939" y="4550887"/>
              <a:ext cx="1405008" cy="468527"/>
            </a:xfrm>
            <a:prstGeom prst="parallelogram">
              <a:avLst>
                <a:gd name="adj" fmla="val 92920"/>
              </a:avLst>
            </a:prstGeom>
            <a:solidFill>
              <a:srgbClr val="00FF00"/>
            </a:solidFill>
            <a:ln w="9525">
              <a:solidFill>
                <a:schemeClr val="tx1"/>
              </a:solidFill>
              <a:miter lim="800000"/>
              <a:headEnd/>
              <a:tailEnd/>
            </a:ln>
          </p:spPr>
          <p:txBody>
            <a:bodyPr wrap="none" anchor="ctr"/>
            <a:lstStyle/>
            <a:p>
              <a:endParaRPr lang="fr-FR"/>
            </a:p>
          </p:txBody>
        </p:sp>
        <p:sp>
          <p:nvSpPr>
            <p:cNvPr id="9223" name="AutoShape 66"/>
            <p:cNvSpPr>
              <a:spLocks noChangeArrowheads="1"/>
            </p:cNvSpPr>
            <p:nvPr/>
          </p:nvSpPr>
          <p:spPr bwMode="auto">
            <a:xfrm>
              <a:off x="10350081" y="6415952"/>
              <a:ext cx="1582737" cy="287337"/>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9224" name="AutoShape 70"/>
            <p:cNvSpPr>
              <a:spLocks noChangeArrowheads="1"/>
            </p:cNvSpPr>
            <p:nvPr/>
          </p:nvSpPr>
          <p:spPr bwMode="auto">
            <a:xfrm>
              <a:off x="7500192" y="6719236"/>
              <a:ext cx="1582737" cy="285750"/>
            </a:xfrm>
            <a:prstGeom prst="parallelogram">
              <a:avLst>
                <a:gd name="adj" fmla="val 138472"/>
              </a:avLst>
            </a:prstGeom>
            <a:solidFill>
              <a:srgbClr val="287A51"/>
            </a:solidFill>
            <a:ln w="9525">
              <a:solidFill>
                <a:schemeClr val="tx1"/>
              </a:solidFill>
              <a:miter lim="800000"/>
              <a:headEnd/>
              <a:tailEnd/>
            </a:ln>
          </p:spPr>
          <p:txBody>
            <a:bodyPr wrap="none" anchor="ctr"/>
            <a:lstStyle/>
            <a:p>
              <a:endParaRPr lang="fr-FR"/>
            </a:p>
          </p:txBody>
        </p:sp>
        <p:sp>
          <p:nvSpPr>
            <p:cNvPr id="9225" name="AutoShape 71"/>
            <p:cNvSpPr>
              <a:spLocks noChangeArrowheads="1"/>
            </p:cNvSpPr>
            <p:nvPr/>
          </p:nvSpPr>
          <p:spPr bwMode="auto">
            <a:xfrm>
              <a:off x="8735058" y="6713602"/>
              <a:ext cx="1582738" cy="287338"/>
            </a:xfrm>
            <a:prstGeom prst="parallelogram">
              <a:avLst>
                <a:gd name="adj" fmla="val 137707"/>
              </a:avLst>
            </a:prstGeom>
            <a:solidFill>
              <a:srgbClr val="287A51"/>
            </a:solidFill>
            <a:ln w="9525">
              <a:solidFill>
                <a:schemeClr val="tx1"/>
              </a:solidFill>
              <a:miter lim="800000"/>
              <a:headEnd/>
              <a:tailEnd/>
            </a:ln>
          </p:spPr>
          <p:txBody>
            <a:bodyPr wrap="none" anchor="ctr"/>
            <a:lstStyle/>
            <a:p>
              <a:endParaRPr lang="fr-FR"/>
            </a:p>
          </p:txBody>
        </p:sp>
        <p:sp>
          <p:nvSpPr>
            <p:cNvPr id="9226" name="AutoShape 72"/>
            <p:cNvSpPr>
              <a:spLocks noChangeArrowheads="1"/>
            </p:cNvSpPr>
            <p:nvPr/>
          </p:nvSpPr>
          <p:spPr bwMode="auto">
            <a:xfrm>
              <a:off x="9941669" y="6722823"/>
              <a:ext cx="1582737"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9227" name="AutoShape 41"/>
            <p:cNvSpPr>
              <a:spLocks noChangeArrowheads="1"/>
            </p:cNvSpPr>
            <p:nvPr/>
          </p:nvSpPr>
          <p:spPr bwMode="auto">
            <a:xfrm>
              <a:off x="10301491" y="4177914"/>
              <a:ext cx="1366466" cy="361528"/>
            </a:xfrm>
            <a:prstGeom prst="parallelogram">
              <a:avLst>
                <a:gd name="adj" fmla="val 89225"/>
              </a:avLst>
            </a:prstGeom>
            <a:solidFill>
              <a:srgbClr val="00FF00"/>
            </a:solidFill>
            <a:ln w="9525">
              <a:solidFill>
                <a:schemeClr val="tx1"/>
              </a:solidFill>
              <a:miter lim="800000"/>
              <a:headEnd/>
              <a:tailEnd/>
            </a:ln>
          </p:spPr>
          <p:txBody>
            <a:bodyPr wrap="none" anchor="ctr"/>
            <a:lstStyle/>
            <a:p>
              <a:endParaRPr lang="fr-FR"/>
            </a:p>
          </p:txBody>
        </p:sp>
        <p:sp>
          <p:nvSpPr>
            <p:cNvPr id="9228" name="AutoShape 42"/>
            <p:cNvSpPr>
              <a:spLocks noChangeArrowheads="1"/>
            </p:cNvSpPr>
            <p:nvPr/>
          </p:nvSpPr>
          <p:spPr bwMode="auto">
            <a:xfrm rot="9321447">
              <a:off x="11234359" y="4065329"/>
              <a:ext cx="1514713" cy="222398"/>
            </a:xfrm>
            <a:prstGeom prst="parallelogram">
              <a:avLst>
                <a:gd name="adj" fmla="val 212996"/>
              </a:avLst>
            </a:prstGeom>
            <a:solidFill>
              <a:srgbClr val="0066CC"/>
            </a:solidFill>
            <a:ln w="9525">
              <a:solidFill>
                <a:schemeClr val="tx1"/>
              </a:solidFill>
              <a:miter lim="800000"/>
              <a:headEnd/>
              <a:tailEnd/>
            </a:ln>
          </p:spPr>
          <p:txBody>
            <a:bodyPr wrap="none" anchor="ctr"/>
            <a:lstStyle/>
            <a:p>
              <a:endParaRPr lang="fr-FR"/>
            </a:p>
          </p:txBody>
        </p:sp>
        <p:sp>
          <p:nvSpPr>
            <p:cNvPr id="9229" name="AutoShape 49"/>
            <p:cNvSpPr>
              <a:spLocks noChangeArrowheads="1"/>
            </p:cNvSpPr>
            <p:nvPr/>
          </p:nvSpPr>
          <p:spPr bwMode="auto">
            <a:xfrm>
              <a:off x="12315384" y="3759671"/>
              <a:ext cx="1582738" cy="418243"/>
            </a:xfrm>
            <a:prstGeom prst="parallelogram">
              <a:avLst>
                <a:gd name="adj" fmla="val 83954"/>
              </a:avLst>
            </a:prstGeom>
            <a:solidFill>
              <a:srgbClr val="00FF00"/>
            </a:solidFill>
            <a:ln w="9525">
              <a:solidFill>
                <a:schemeClr val="tx1"/>
              </a:solidFill>
              <a:miter lim="800000"/>
              <a:headEnd/>
              <a:tailEnd/>
            </a:ln>
          </p:spPr>
          <p:txBody>
            <a:bodyPr wrap="none" anchor="ctr"/>
            <a:lstStyle/>
            <a:p>
              <a:endParaRPr lang="fr-FR"/>
            </a:p>
          </p:txBody>
        </p:sp>
        <p:sp>
          <p:nvSpPr>
            <p:cNvPr id="9230" name="AutoShape 53"/>
            <p:cNvSpPr>
              <a:spLocks noChangeArrowheads="1"/>
            </p:cNvSpPr>
            <p:nvPr/>
          </p:nvSpPr>
          <p:spPr bwMode="auto">
            <a:xfrm>
              <a:off x="9580395" y="5043149"/>
              <a:ext cx="1296193" cy="555627"/>
            </a:xfrm>
            <a:prstGeom prst="parallelogram">
              <a:avLst>
                <a:gd name="adj" fmla="val 40231"/>
              </a:avLst>
            </a:prstGeom>
            <a:solidFill>
              <a:srgbClr val="FFFF00"/>
            </a:solidFill>
            <a:ln w="9525">
              <a:solidFill>
                <a:schemeClr val="tx1"/>
              </a:solidFill>
              <a:miter lim="800000"/>
              <a:headEnd/>
              <a:tailEnd/>
            </a:ln>
          </p:spPr>
          <p:txBody>
            <a:bodyPr wrap="none" anchor="ctr"/>
            <a:lstStyle/>
            <a:p>
              <a:endParaRPr lang="fr-FR"/>
            </a:p>
          </p:txBody>
        </p:sp>
        <p:sp>
          <p:nvSpPr>
            <p:cNvPr id="9231" name="AutoShape 54"/>
            <p:cNvSpPr>
              <a:spLocks noChangeArrowheads="1"/>
            </p:cNvSpPr>
            <p:nvPr/>
          </p:nvSpPr>
          <p:spPr bwMode="auto">
            <a:xfrm rot="853727">
              <a:off x="8127917" y="4240717"/>
              <a:ext cx="1258259" cy="437871"/>
            </a:xfrm>
            <a:prstGeom prst="parallelogram">
              <a:avLst>
                <a:gd name="adj" fmla="val 50634"/>
              </a:avLst>
            </a:prstGeom>
            <a:solidFill>
              <a:srgbClr val="FF0000"/>
            </a:solidFill>
            <a:ln w="9525">
              <a:solidFill>
                <a:schemeClr val="tx1"/>
              </a:solidFill>
              <a:miter lim="800000"/>
              <a:headEnd/>
              <a:tailEnd/>
            </a:ln>
          </p:spPr>
          <p:txBody>
            <a:bodyPr wrap="none" anchor="ctr"/>
            <a:lstStyle/>
            <a:p>
              <a:endParaRPr lang="fr-FR"/>
            </a:p>
          </p:txBody>
        </p:sp>
        <p:sp>
          <p:nvSpPr>
            <p:cNvPr id="9232" name="AutoShape 57"/>
            <p:cNvSpPr>
              <a:spLocks noChangeArrowheads="1"/>
            </p:cNvSpPr>
            <p:nvPr/>
          </p:nvSpPr>
          <p:spPr bwMode="auto">
            <a:xfrm rot="-721337">
              <a:off x="9075570" y="4339599"/>
              <a:ext cx="1582738" cy="287338"/>
            </a:xfrm>
            <a:prstGeom prst="parallelogram">
              <a:avLst>
                <a:gd name="adj" fmla="val 137707"/>
              </a:avLst>
            </a:prstGeom>
            <a:solidFill>
              <a:srgbClr val="00FF00"/>
            </a:solidFill>
            <a:ln w="9525">
              <a:solidFill>
                <a:schemeClr val="tx1"/>
              </a:solidFill>
              <a:miter lim="800000"/>
              <a:headEnd/>
              <a:tailEnd/>
            </a:ln>
          </p:spPr>
          <p:txBody>
            <a:bodyPr wrap="none" anchor="ctr"/>
            <a:lstStyle/>
            <a:p>
              <a:endParaRPr lang="fr-FR"/>
            </a:p>
          </p:txBody>
        </p:sp>
        <p:sp>
          <p:nvSpPr>
            <p:cNvPr id="9233" name="AutoShape 58"/>
            <p:cNvSpPr>
              <a:spLocks noChangeArrowheads="1"/>
            </p:cNvSpPr>
            <p:nvPr/>
          </p:nvSpPr>
          <p:spPr bwMode="auto">
            <a:xfrm rot="-721337">
              <a:off x="8703854" y="4755069"/>
              <a:ext cx="1582738"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9234" name="AutoShape 62"/>
            <p:cNvSpPr>
              <a:spLocks noChangeArrowheads="1"/>
            </p:cNvSpPr>
            <p:nvPr/>
          </p:nvSpPr>
          <p:spPr bwMode="auto">
            <a:xfrm>
              <a:off x="9553493" y="6096838"/>
              <a:ext cx="1582738"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9235" name="AutoShape 70"/>
            <p:cNvSpPr>
              <a:spLocks noChangeArrowheads="1"/>
            </p:cNvSpPr>
            <p:nvPr/>
          </p:nvSpPr>
          <p:spPr bwMode="auto">
            <a:xfrm>
              <a:off x="7923839" y="6415952"/>
              <a:ext cx="1582738" cy="285750"/>
            </a:xfrm>
            <a:prstGeom prst="parallelogram">
              <a:avLst>
                <a:gd name="adj" fmla="val 138472"/>
              </a:avLst>
            </a:prstGeom>
            <a:solidFill>
              <a:srgbClr val="9966FF"/>
            </a:solidFill>
            <a:ln w="9525">
              <a:solidFill>
                <a:schemeClr val="tx1"/>
              </a:solidFill>
              <a:miter lim="800000"/>
              <a:headEnd/>
              <a:tailEnd/>
            </a:ln>
          </p:spPr>
          <p:txBody>
            <a:bodyPr wrap="none" anchor="ctr"/>
            <a:lstStyle/>
            <a:p>
              <a:endParaRPr lang="fr-FR"/>
            </a:p>
          </p:txBody>
        </p:sp>
        <p:sp>
          <p:nvSpPr>
            <p:cNvPr id="9236" name="AutoShape 71"/>
            <p:cNvSpPr>
              <a:spLocks noChangeArrowheads="1"/>
            </p:cNvSpPr>
            <p:nvPr/>
          </p:nvSpPr>
          <p:spPr bwMode="auto">
            <a:xfrm>
              <a:off x="8356432" y="6090204"/>
              <a:ext cx="1582738"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9237" name="AutoShape 72"/>
            <p:cNvSpPr>
              <a:spLocks noChangeArrowheads="1"/>
            </p:cNvSpPr>
            <p:nvPr/>
          </p:nvSpPr>
          <p:spPr bwMode="auto">
            <a:xfrm>
              <a:off x="9150300" y="6411334"/>
              <a:ext cx="1582738" cy="287338"/>
            </a:xfrm>
            <a:prstGeom prst="parallelogram">
              <a:avLst>
                <a:gd name="adj" fmla="val 137707"/>
              </a:avLst>
            </a:prstGeom>
            <a:solidFill>
              <a:srgbClr val="FFFF00"/>
            </a:solidFill>
            <a:ln w="9525">
              <a:solidFill>
                <a:schemeClr val="tx1"/>
              </a:solidFill>
              <a:miter lim="800000"/>
              <a:headEnd/>
              <a:tailEnd/>
            </a:ln>
          </p:spPr>
          <p:txBody>
            <a:bodyPr wrap="none" anchor="ctr"/>
            <a:lstStyle/>
            <a:p>
              <a:endParaRPr lang="fr-FR"/>
            </a:p>
          </p:txBody>
        </p:sp>
        <p:sp>
          <p:nvSpPr>
            <p:cNvPr id="9238" name="AutoShape 74"/>
            <p:cNvSpPr>
              <a:spLocks noChangeArrowheads="1"/>
            </p:cNvSpPr>
            <p:nvPr/>
          </p:nvSpPr>
          <p:spPr bwMode="auto">
            <a:xfrm>
              <a:off x="12019998" y="4195930"/>
              <a:ext cx="1582738" cy="828504"/>
            </a:xfrm>
            <a:prstGeom prst="parallelogram">
              <a:avLst>
                <a:gd name="adj" fmla="val 38198"/>
              </a:avLst>
            </a:prstGeom>
            <a:solidFill>
              <a:srgbClr val="00FF00"/>
            </a:solidFill>
            <a:ln w="9525">
              <a:solidFill>
                <a:schemeClr val="tx1"/>
              </a:solidFill>
              <a:miter lim="800000"/>
              <a:headEnd/>
              <a:tailEnd/>
            </a:ln>
          </p:spPr>
          <p:txBody>
            <a:bodyPr wrap="none" anchor="ctr"/>
            <a:lstStyle/>
            <a:p>
              <a:endParaRPr lang="fr-FR"/>
            </a:p>
          </p:txBody>
        </p:sp>
        <p:sp>
          <p:nvSpPr>
            <p:cNvPr id="9239" name="AutoShape 75"/>
            <p:cNvSpPr>
              <a:spLocks noChangeArrowheads="1"/>
            </p:cNvSpPr>
            <p:nvPr/>
          </p:nvSpPr>
          <p:spPr bwMode="auto">
            <a:xfrm>
              <a:off x="6625314" y="6698671"/>
              <a:ext cx="1260884" cy="311489"/>
            </a:xfrm>
            <a:prstGeom prst="parallelogram">
              <a:avLst>
                <a:gd name="adj" fmla="val 137704"/>
              </a:avLst>
            </a:prstGeom>
            <a:solidFill>
              <a:srgbClr val="9966FF"/>
            </a:solidFill>
            <a:ln w="9525">
              <a:solidFill>
                <a:schemeClr val="tx1"/>
              </a:solidFill>
              <a:miter lim="800000"/>
              <a:headEnd/>
              <a:tailEnd/>
            </a:ln>
          </p:spPr>
          <p:txBody>
            <a:bodyPr wrap="none" anchor="ctr"/>
            <a:lstStyle/>
            <a:p>
              <a:endParaRPr lang="fr-FR"/>
            </a:p>
          </p:txBody>
        </p:sp>
        <p:sp>
          <p:nvSpPr>
            <p:cNvPr id="9240" name="AutoShape 54"/>
            <p:cNvSpPr>
              <a:spLocks noChangeArrowheads="1"/>
            </p:cNvSpPr>
            <p:nvPr/>
          </p:nvSpPr>
          <p:spPr bwMode="auto">
            <a:xfrm rot="853727">
              <a:off x="7770231" y="4654984"/>
              <a:ext cx="1258259" cy="437871"/>
            </a:xfrm>
            <a:prstGeom prst="parallelogram">
              <a:avLst>
                <a:gd name="adj" fmla="val 50634"/>
              </a:avLst>
            </a:prstGeom>
            <a:solidFill>
              <a:srgbClr val="9966FF"/>
            </a:solidFill>
            <a:ln w="9525">
              <a:solidFill>
                <a:schemeClr val="tx1"/>
              </a:solidFill>
              <a:miter lim="800000"/>
              <a:headEnd/>
              <a:tailEnd/>
            </a:ln>
          </p:spPr>
          <p:txBody>
            <a:bodyPr wrap="none" anchor="ctr"/>
            <a:lstStyle/>
            <a:p>
              <a:endParaRPr lang="fr-FR"/>
            </a:p>
          </p:txBody>
        </p:sp>
        <p:sp>
          <p:nvSpPr>
            <p:cNvPr id="9241" name="AutoShape 63"/>
            <p:cNvSpPr>
              <a:spLocks noChangeArrowheads="1"/>
            </p:cNvSpPr>
            <p:nvPr/>
          </p:nvSpPr>
          <p:spPr bwMode="auto">
            <a:xfrm>
              <a:off x="8931525" y="5637380"/>
              <a:ext cx="1739351" cy="452824"/>
            </a:xfrm>
            <a:prstGeom prst="parallelogram">
              <a:avLst>
                <a:gd name="adj" fmla="val 137711"/>
              </a:avLst>
            </a:prstGeom>
            <a:solidFill>
              <a:srgbClr val="287A51"/>
            </a:solidFill>
            <a:ln w="9525">
              <a:solidFill>
                <a:schemeClr val="tx1"/>
              </a:solidFill>
              <a:miter lim="800000"/>
              <a:headEnd/>
              <a:tailEnd/>
            </a:ln>
          </p:spPr>
          <p:txBody>
            <a:bodyPr wrap="none" anchor="ctr"/>
            <a:lstStyle/>
            <a:p>
              <a:endParaRPr lang="fr-FR"/>
            </a:p>
          </p:txBody>
        </p:sp>
        <p:sp>
          <p:nvSpPr>
            <p:cNvPr id="9242" name="AutoShape 63"/>
            <p:cNvSpPr>
              <a:spLocks noChangeArrowheads="1"/>
            </p:cNvSpPr>
            <p:nvPr/>
          </p:nvSpPr>
          <p:spPr bwMode="auto">
            <a:xfrm>
              <a:off x="10006912" y="5624624"/>
              <a:ext cx="1739351" cy="452824"/>
            </a:xfrm>
            <a:prstGeom prst="parallelogram">
              <a:avLst>
                <a:gd name="adj" fmla="val 137711"/>
              </a:avLst>
            </a:prstGeom>
            <a:solidFill>
              <a:srgbClr val="FFFF00"/>
            </a:solidFill>
            <a:ln w="9525">
              <a:solidFill>
                <a:schemeClr val="tx1"/>
              </a:solidFill>
              <a:miter lim="800000"/>
              <a:headEnd/>
              <a:tailEnd/>
            </a:ln>
          </p:spPr>
          <p:txBody>
            <a:bodyPr wrap="none" anchor="ctr"/>
            <a:lstStyle/>
            <a:p>
              <a:endParaRPr lang="fr-FR"/>
            </a:p>
          </p:txBody>
        </p:sp>
        <p:sp>
          <p:nvSpPr>
            <p:cNvPr id="9243" name="AutoShape 53"/>
            <p:cNvSpPr>
              <a:spLocks noChangeArrowheads="1"/>
            </p:cNvSpPr>
            <p:nvPr/>
          </p:nvSpPr>
          <p:spPr bwMode="auto">
            <a:xfrm>
              <a:off x="10675255" y="5043149"/>
              <a:ext cx="1296193" cy="555627"/>
            </a:xfrm>
            <a:prstGeom prst="parallelogram">
              <a:avLst>
                <a:gd name="adj" fmla="val 40231"/>
              </a:avLst>
            </a:prstGeom>
            <a:solidFill>
              <a:srgbClr val="FF0000"/>
            </a:solidFill>
            <a:ln w="9525">
              <a:solidFill>
                <a:schemeClr val="tx1"/>
              </a:solidFill>
              <a:miter lim="800000"/>
              <a:headEnd/>
              <a:tailEnd/>
            </a:ln>
          </p:spPr>
          <p:txBody>
            <a:bodyPr wrap="none" anchor="ctr"/>
            <a:lstStyle/>
            <a:p>
              <a:endParaRPr lang="fr-FR"/>
            </a:p>
          </p:txBody>
        </p:sp>
        <p:sp>
          <p:nvSpPr>
            <p:cNvPr id="9244" name="Forme libre 69"/>
            <p:cNvSpPr>
              <a:spLocks/>
            </p:cNvSpPr>
            <p:nvPr/>
          </p:nvSpPr>
          <p:spPr bwMode="auto">
            <a:xfrm>
              <a:off x="10917252" y="4206717"/>
              <a:ext cx="1379095" cy="809469"/>
            </a:xfrm>
            <a:custGeom>
              <a:avLst/>
              <a:gdLst>
                <a:gd name="T0" fmla="*/ 359764 w 1379095"/>
                <a:gd name="T1" fmla="*/ 389745 h 809469"/>
                <a:gd name="T2" fmla="*/ 0 w 1379095"/>
                <a:gd name="T3" fmla="*/ 809469 h 809469"/>
                <a:gd name="T4" fmla="*/ 1094282 w 1379095"/>
                <a:gd name="T5" fmla="*/ 809469 h 809469"/>
                <a:gd name="T6" fmla="*/ 1379095 w 1379095"/>
                <a:gd name="T7" fmla="*/ 0 h 809469"/>
                <a:gd name="T8" fmla="*/ 359764 w 1379095"/>
                <a:gd name="T9" fmla="*/ 389745 h 809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9095" h="809469">
                  <a:moveTo>
                    <a:pt x="359764" y="389745"/>
                  </a:moveTo>
                  <a:lnTo>
                    <a:pt x="0" y="809469"/>
                  </a:lnTo>
                  <a:lnTo>
                    <a:pt x="1094282" y="809469"/>
                  </a:lnTo>
                  <a:lnTo>
                    <a:pt x="1379095" y="0"/>
                  </a:lnTo>
                  <a:lnTo>
                    <a:pt x="359764" y="389745"/>
                  </a:lnTo>
                  <a:close/>
                </a:path>
              </a:pathLst>
            </a:custGeom>
            <a:solidFill>
              <a:srgbClr val="0066CC"/>
            </a:solidFill>
            <a:ln w="9525">
              <a:solidFill>
                <a:schemeClr val="tx1"/>
              </a:solidFill>
              <a:miter lim="800000"/>
              <a:headEnd/>
              <a:tailEnd/>
            </a:ln>
          </p:spPr>
          <p:txBody>
            <a:bodyPr wrap="none" anchor="ctr"/>
            <a:lstStyle/>
            <a:p>
              <a:endParaRPr lang="fr-FR"/>
            </a:p>
          </p:txBody>
        </p:sp>
        <p:sp>
          <p:nvSpPr>
            <p:cNvPr id="9245" name="Forme libre 70"/>
            <p:cNvSpPr>
              <a:spLocks/>
            </p:cNvSpPr>
            <p:nvPr/>
          </p:nvSpPr>
          <p:spPr bwMode="auto">
            <a:xfrm>
              <a:off x="11696740" y="5061157"/>
              <a:ext cx="1573967" cy="599606"/>
            </a:xfrm>
            <a:custGeom>
              <a:avLst/>
              <a:gdLst>
                <a:gd name="T0" fmla="*/ 299803 w 1573967"/>
                <a:gd name="T1" fmla="*/ 0 h 599606"/>
                <a:gd name="T2" fmla="*/ 0 w 1573967"/>
                <a:gd name="T3" fmla="*/ 599606 h 599606"/>
                <a:gd name="T4" fmla="*/ 1528997 w 1573967"/>
                <a:gd name="T5" fmla="*/ 329783 h 599606"/>
                <a:gd name="T6" fmla="*/ 1573967 w 1573967"/>
                <a:gd name="T7" fmla="*/ 14990 h 599606"/>
                <a:gd name="T8" fmla="*/ 299803 w 1573967"/>
                <a:gd name="T9" fmla="*/ 0 h 599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3967" h="599606">
                  <a:moveTo>
                    <a:pt x="299803" y="0"/>
                  </a:moveTo>
                  <a:lnTo>
                    <a:pt x="0" y="599606"/>
                  </a:lnTo>
                  <a:lnTo>
                    <a:pt x="1528997" y="329783"/>
                  </a:lnTo>
                  <a:lnTo>
                    <a:pt x="1573967" y="14990"/>
                  </a:lnTo>
                  <a:lnTo>
                    <a:pt x="299803" y="0"/>
                  </a:lnTo>
                  <a:close/>
                </a:path>
              </a:pathLst>
            </a:custGeom>
            <a:solidFill>
              <a:srgbClr val="0066CC"/>
            </a:solidFill>
            <a:ln w="9525">
              <a:solidFill>
                <a:schemeClr val="tx1"/>
              </a:solidFill>
              <a:miter lim="800000"/>
              <a:headEnd/>
              <a:tailEnd/>
            </a:ln>
          </p:spPr>
          <p:txBody>
            <a:bodyPr wrap="none" anchor="ctr"/>
            <a:lstStyle/>
            <a:p>
              <a:endParaRPr lang="fr-FR"/>
            </a:p>
          </p:txBody>
        </p:sp>
        <p:sp>
          <p:nvSpPr>
            <p:cNvPr id="9246" name="AutoShape 75"/>
            <p:cNvSpPr>
              <a:spLocks noChangeArrowheads="1"/>
            </p:cNvSpPr>
            <p:nvPr/>
          </p:nvSpPr>
          <p:spPr bwMode="auto">
            <a:xfrm>
              <a:off x="5725722" y="6689451"/>
              <a:ext cx="1260884" cy="311489"/>
            </a:xfrm>
            <a:prstGeom prst="parallelogram">
              <a:avLst>
                <a:gd name="adj" fmla="val 137704"/>
              </a:avLst>
            </a:prstGeom>
            <a:solidFill>
              <a:srgbClr val="287A51"/>
            </a:solidFill>
            <a:ln w="9525">
              <a:solidFill>
                <a:schemeClr val="tx1"/>
              </a:solidFill>
              <a:miter lim="800000"/>
              <a:headEnd/>
              <a:tailEnd/>
            </a:ln>
          </p:spPr>
          <p:txBody>
            <a:bodyPr wrap="none" anchor="ctr"/>
            <a:lstStyle/>
            <a:p>
              <a:endParaRPr lang="fr-FR"/>
            </a:p>
          </p:txBody>
        </p:sp>
        <p:sp>
          <p:nvSpPr>
            <p:cNvPr id="9247" name="Forme libre 72"/>
            <p:cNvSpPr>
              <a:spLocks/>
            </p:cNvSpPr>
            <p:nvPr/>
          </p:nvSpPr>
          <p:spPr bwMode="auto">
            <a:xfrm>
              <a:off x="7299689" y="4851294"/>
              <a:ext cx="1454046" cy="554637"/>
            </a:xfrm>
            <a:custGeom>
              <a:avLst/>
              <a:gdLst>
                <a:gd name="T0" fmla="*/ 434715 w 1454046"/>
                <a:gd name="T1" fmla="*/ 74951 h 554637"/>
                <a:gd name="T2" fmla="*/ 0 w 1454046"/>
                <a:gd name="T3" fmla="*/ 0 h 554637"/>
                <a:gd name="T4" fmla="*/ 1199213 w 1454046"/>
                <a:gd name="T5" fmla="*/ 554637 h 554637"/>
                <a:gd name="T6" fmla="*/ 1454046 w 1454046"/>
                <a:gd name="T7" fmla="*/ 359764 h 554637"/>
                <a:gd name="T8" fmla="*/ 434715 w 1454046"/>
                <a:gd name="T9" fmla="*/ 74951 h 554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046" h="554637">
                  <a:moveTo>
                    <a:pt x="434715" y="74951"/>
                  </a:moveTo>
                  <a:lnTo>
                    <a:pt x="0" y="0"/>
                  </a:lnTo>
                  <a:lnTo>
                    <a:pt x="1199213" y="554637"/>
                  </a:lnTo>
                  <a:lnTo>
                    <a:pt x="1454046" y="359764"/>
                  </a:lnTo>
                  <a:lnTo>
                    <a:pt x="434715" y="74951"/>
                  </a:lnTo>
                  <a:close/>
                </a:path>
              </a:pathLst>
            </a:custGeom>
            <a:solidFill>
              <a:srgbClr val="9966FF"/>
            </a:solidFill>
            <a:ln w="9525">
              <a:solidFill>
                <a:schemeClr val="tx1"/>
              </a:solidFill>
              <a:miter lim="800000"/>
              <a:headEnd/>
              <a:tailEnd/>
            </a:ln>
          </p:spPr>
          <p:txBody>
            <a:bodyPr wrap="none" anchor="ctr"/>
            <a:lstStyle/>
            <a:p>
              <a:endParaRPr lang="fr-FR"/>
            </a:p>
          </p:txBody>
        </p:sp>
        <p:sp>
          <p:nvSpPr>
            <p:cNvPr id="9248" name="Forme libre 73"/>
            <p:cNvSpPr>
              <a:spLocks/>
            </p:cNvSpPr>
            <p:nvPr/>
          </p:nvSpPr>
          <p:spPr bwMode="auto">
            <a:xfrm>
              <a:off x="8513892" y="4971216"/>
              <a:ext cx="1319135" cy="629587"/>
            </a:xfrm>
            <a:custGeom>
              <a:avLst/>
              <a:gdLst>
                <a:gd name="T0" fmla="*/ 1319135 w 1319135"/>
                <a:gd name="T1" fmla="*/ 0 h 629587"/>
                <a:gd name="T2" fmla="*/ 1049312 w 1319135"/>
                <a:gd name="T3" fmla="*/ 629587 h 629587"/>
                <a:gd name="T4" fmla="*/ 0 w 1319135"/>
                <a:gd name="T5" fmla="*/ 464695 h 629587"/>
                <a:gd name="T6" fmla="*/ 284814 w 1319135"/>
                <a:gd name="T7" fmla="*/ 254833 h 629587"/>
                <a:gd name="T8" fmla="*/ 1319135 w 1319135"/>
                <a:gd name="T9" fmla="*/ 0 h 629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135" h="629587">
                  <a:moveTo>
                    <a:pt x="1319135" y="0"/>
                  </a:moveTo>
                  <a:lnTo>
                    <a:pt x="1049312" y="629587"/>
                  </a:lnTo>
                  <a:lnTo>
                    <a:pt x="0" y="464695"/>
                  </a:lnTo>
                  <a:lnTo>
                    <a:pt x="284814" y="254833"/>
                  </a:lnTo>
                  <a:lnTo>
                    <a:pt x="1319135" y="0"/>
                  </a:lnTo>
                  <a:close/>
                </a:path>
              </a:pathLst>
            </a:custGeom>
            <a:solidFill>
              <a:srgbClr val="287A51"/>
            </a:solidFill>
            <a:ln w="9525">
              <a:solidFill>
                <a:schemeClr val="tx1"/>
              </a:solidFill>
              <a:miter lim="800000"/>
              <a:headEnd/>
              <a:tailEnd/>
            </a:ln>
          </p:spPr>
          <p:txBody>
            <a:bodyPr wrap="none" anchor="ctr"/>
            <a:lstStyle/>
            <a:p>
              <a:endParaRPr lang="fr-FR"/>
            </a:p>
          </p:txBody>
        </p:sp>
        <p:sp>
          <p:nvSpPr>
            <p:cNvPr id="9249" name="Forme libre 74"/>
            <p:cNvSpPr>
              <a:spLocks/>
            </p:cNvSpPr>
            <p:nvPr/>
          </p:nvSpPr>
          <p:spPr bwMode="auto">
            <a:xfrm>
              <a:off x="6175427" y="5855635"/>
              <a:ext cx="1184223" cy="839450"/>
            </a:xfrm>
            <a:custGeom>
              <a:avLst/>
              <a:gdLst>
                <a:gd name="T0" fmla="*/ 0 w 1184223"/>
                <a:gd name="T1" fmla="*/ 839450 h 839450"/>
                <a:gd name="T2" fmla="*/ 254833 w 1184223"/>
                <a:gd name="T3" fmla="*/ 0 h 839450"/>
                <a:gd name="T4" fmla="*/ 1184223 w 1184223"/>
                <a:gd name="T5" fmla="*/ 284814 h 839450"/>
                <a:gd name="T6" fmla="*/ 854439 w 1184223"/>
                <a:gd name="T7" fmla="*/ 809469 h 839450"/>
                <a:gd name="T8" fmla="*/ 0 w 1184223"/>
                <a:gd name="T9" fmla="*/ 839450 h 839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4223" h="839450">
                  <a:moveTo>
                    <a:pt x="0" y="839450"/>
                  </a:moveTo>
                  <a:lnTo>
                    <a:pt x="254833" y="0"/>
                  </a:lnTo>
                  <a:lnTo>
                    <a:pt x="1184223" y="284814"/>
                  </a:lnTo>
                  <a:lnTo>
                    <a:pt x="854439" y="809469"/>
                  </a:lnTo>
                  <a:lnTo>
                    <a:pt x="0" y="839450"/>
                  </a:lnTo>
                  <a:close/>
                </a:path>
              </a:pathLst>
            </a:custGeom>
            <a:solidFill>
              <a:srgbClr val="287A51"/>
            </a:solidFill>
            <a:ln w="9525">
              <a:solidFill>
                <a:schemeClr val="tx1"/>
              </a:solidFill>
              <a:miter lim="800000"/>
              <a:headEnd/>
              <a:tailEnd/>
            </a:ln>
          </p:spPr>
          <p:txBody>
            <a:bodyPr wrap="none" anchor="ctr"/>
            <a:lstStyle/>
            <a:p>
              <a:endParaRPr lang="fr-FR"/>
            </a:p>
          </p:txBody>
        </p:sp>
        <p:sp>
          <p:nvSpPr>
            <p:cNvPr id="9250" name="Forme libre 75"/>
            <p:cNvSpPr>
              <a:spLocks/>
            </p:cNvSpPr>
            <p:nvPr/>
          </p:nvSpPr>
          <p:spPr bwMode="auto">
            <a:xfrm>
              <a:off x="7059847" y="6125458"/>
              <a:ext cx="1274164" cy="554636"/>
            </a:xfrm>
            <a:custGeom>
              <a:avLst/>
              <a:gdLst>
                <a:gd name="T0" fmla="*/ 1274164 w 1274164"/>
                <a:gd name="T1" fmla="*/ 224853 h 554636"/>
                <a:gd name="T2" fmla="*/ 344773 w 1274164"/>
                <a:gd name="T3" fmla="*/ 0 h 554636"/>
                <a:gd name="T4" fmla="*/ 0 w 1274164"/>
                <a:gd name="T5" fmla="*/ 554636 h 554636"/>
                <a:gd name="T6" fmla="*/ 839449 w 1274164"/>
                <a:gd name="T7" fmla="*/ 554636 h 554636"/>
                <a:gd name="T8" fmla="*/ 1274164 w 1274164"/>
                <a:gd name="T9" fmla="*/ 224853 h 554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164" h="554636">
                  <a:moveTo>
                    <a:pt x="1274164" y="224853"/>
                  </a:moveTo>
                  <a:lnTo>
                    <a:pt x="344773" y="0"/>
                  </a:lnTo>
                  <a:lnTo>
                    <a:pt x="0" y="554636"/>
                  </a:lnTo>
                  <a:lnTo>
                    <a:pt x="839449" y="554636"/>
                  </a:lnTo>
                  <a:lnTo>
                    <a:pt x="1274164" y="224853"/>
                  </a:lnTo>
                  <a:close/>
                </a:path>
              </a:pathLst>
            </a:custGeom>
            <a:solidFill>
              <a:srgbClr val="9966FF"/>
            </a:solidFill>
            <a:ln w="9525">
              <a:solidFill>
                <a:schemeClr val="tx1"/>
              </a:solidFill>
              <a:miter lim="800000"/>
              <a:headEnd/>
              <a:tailEnd/>
            </a:ln>
          </p:spPr>
          <p:txBody>
            <a:bodyPr wrap="none" anchor="ctr"/>
            <a:lstStyle/>
            <a:p>
              <a:endParaRPr lang="fr-FR"/>
            </a:p>
          </p:txBody>
        </p:sp>
        <p:sp>
          <p:nvSpPr>
            <p:cNvPr id="9251" name="Forme libre 76"/>
            <p:cNvSpPr>
              <a:spLocks/>
            </p:cNvSpPr>
            <p:nvPr/>
          </p:nvSpPr>
          <p:spPr bwMode="auto">
            <a:xfrm>
              <a:off x="6430260" y="5181078"/>
              <a:ext cx="1244183" cy="929390"/>
            </a:xfrm>
            <a:custGeom>
              <a:avLst/>
              <a:gdLst>
                <a:gd name="T0" fmla="*/ 0 w 1244183"/>
                <a:gd name="T1" fmla="*/ 629587 h 929390"/>
                <a:gd name="T2" fmla="*/ 314793 w 1244183"/>
                <a:gd name="T3" fmla="*/ 0 h 929390"/>
                <a:gd name="T4" fmla="*/ 1244183 w 1244183"/>
                <a:gd name="T5" fmla="*/ 434715 h 929390"/>
                <a:gd name="T6" fmla="*/ 959370 w 1244183"/>
                <a:gd name="T7" fmla="*/ 929390 h 929390"/>
                <a:gd name="T8" fmla="*/ 0 w 1244183"/>
                <a:gd name="T9" fmla="*/ 629587 h 929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4183" h="929390">
                  <a:moveTo>
                    <a:pt x="0" y="629587"/>
                  </a:moveTo>
                  <a:lnTo>
                    <a:pt x="314793" y="0"/>
                  </a:lnTo>
                  <a:lnTo>
                    <a:pt x="1244183" y="434715"/>
                  </a:lnTo>
                  <a:lnTo>
                    <a:pt x="959370" y="929390"/>
                  </a:lnTo>
                  <a:lnTo>
                    <a:pt x="0" y="629587"/>
                  </a:lnTo>
                  <a:close/>
                </a:path>
              </a:pathLst>
            </a:custGeom>
            <a:solidFill>
              <a:srgbClr val="287A51"/>
            </a:solidFill>
            <a:ln w="9525">
              <a:solidFill>
                <a:schemeClr val="tx1"/>
              </a:solidFill>
              <a:miter lim="800000"/>
              <a:headEnd/>
              <a:tailEnd/>
            </a:ln>
          </p:spPr>
          <p:txBody>
            <a:bodyPr wrap="none" anchor="ctr"/>
            <a:lstStyle/>
            <a:p>
              <a:endParaRPr lang="fr-FR"/>
            </a:p>
          </p:txBody>
        </p:sp>
        <p:sp>
          <p:nvSpPr>
            <p:cNvPr id="9252" name="Forme libre 77"/>
            <p:cNvSpPr>
              <a:spLocks/>
            </p:cNvSpPr>
            <p:nvPr/>
          </p:nvSpPr>
          <p:spPr bwMode="auto">
            <a:xfrm>
              <a:off x="6745053" y="4851294"/>
              <a:ext cx="1723869" cy="764499"/>
            </a:xfrm>
            <a:custGeom>
              <a:avLst/>
              <a:gdLst>
                <a:gd name="T0" fmla="*/ 0 w 1723869"/>
                <a:gd name="T1" fmla="*/ 284814 h 764499"/>
                <a:gd name="T2" fmla="*/ 539646 w 1723869"/>
                <a:gd name="T3" fmla="*/ 0 h 764499"/>
                <a:gd name="T4" fmla="*/ 1723869 w 1723869"/>
                <a:gd name="T5" fmla="*/ 584617 h 764499"/>
                <a:gd name="T6" fmla="*/ 944380 w 1723869"/>
                <a:gd name="T7" fmla="*/ 764499 h 764499"/>
                <a:gd name="T8" fmla="*/ 0 w 1723869"/>
                <a:gd name="T9" fmla="*/ 284814 h 764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3869" h="764499">
                  <a:moveTo>
                    <a:pt x="0" y="284814"/>
                  </a:moveTo>
                  <a:lnTo>
                    <a:pt x="539646" y="0"/>
                  </a:lnTo>
                  <a:lnTo>
                    <a:pt x="1723869" y="584617"/>
                  </a:lnTo>
                  <a:lnTo>
                    <a:pt x="944380" y="764499"/>
                  </a:lnTo>
                  <a:lnTo>
                    <a:pt x="0" y="284814"/>
                  </a:lnTo>
                  <a:close/>
                </a:path>
              </a:pathLst>
            </a:custGeom>
            <a:solidFill>
              <a:srgbClr val="287A51"/>
            </a:solidFill>
            <a:ln w="9525">
              <a:solidFill>
                <a:schemeClr val="tx1"/>
              </a:solidFill>
              <a:miter lim="800000"/>
              <a:headEnd/>
              <a:tailEnd/>
            </a:ln>
          </p:spPr>
          <p:txBody>
            <a:bodyPr wrap="none" anchor="ctr"/>
            <a:lstStyle/>
            <a:p>
              <a:endParaRPr lang="fr-FR"/>
            </a:p>
          </p:txBody>
        </p:sp>
        <p:sp>
          <p:nvSpPr>
            <p:cNvPr id="9253" name="Forme libre 78"/>
            <p:cNvSpPr>
              <a:spLocks/>
            </p:cNvSpPr>
            <p:nvPr/>
          </p:nvSpPr>
          <p:spPr bwMode="auto">
            <a:xfrm>
              <a:off x="7719414" y="5465891"/>
              <a:ext cx="1813810" cy="629587"/>
            </a:xfrm>
            <a:custGeom>
              <a:avLst/>
              <a:gdLst>
                <a:gd name="T0" fmla="*/ 0 w 1813810"/>
                <a:gd name="T1" fmla="*/ 164892 h 629587"/>
                <a:gd name="T2" fmla="*/ 809469 w 1813810"/>
                <a:gd name="T3" fmla="*/ 0 h 629587"/>
                <a:gd name="T4" fmla="*/ 1813810 w 1813810"/>
                <a:gd name="T5" fmla="*/ 179882 h 629587"/>
                <a:gd name="T6" fmla="*/ 1139252 w 1813810"/>
                <a:gd name="T7" fmla="*/ 629587 h 629587"/>
                <a:gd name="T8" fmla="*/ 0 w 1813810"/>
                <a:gd name="T9" fmla="*/ 164892 h 629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3810" h="629587">
                  <a:moveTo>
                    <a:pt x="0" y="164892"/>
                  </a:moveTo>
                  <a:lnTo>
                    <a:pt x="809469" y="0"/>
                  </a:lnTo>
                  <a:lnTo>
                    <a:pt x="1813810" y="179882"/>
                  </a:lnTo>
                  <a:lnTo>
                    <a:pt x="1139252" y="629587"/>
                  </a:lnTo>
                  <a:lnTo>
                    <a:pt x="0" y="164892"/>
                  </a:lnTo>
                  <a:close/>
                </a:path>
              </a:pathLst>
            </a:custGeom>
            <a:solidFill>
              <a:srgbClr val="287A51"/>
            </a:solidFill>
            <a:ln w="9525">
              <a:solidFill>
                <a:schemeClr val="tx1"/>
              </a:solidFill>
              <a:miter lim="800000"/>
              <a:headEnd/>
              <a:tailEnd/>
            </a:ln>
          </p:spPr>
          <p:txBody>
            <a:bodyPr wrap="none" anchor="ctr"/>
            <a:lstStyle/>
            <a:p>
              <a:endParaRPr lang="fr-FR"/>
            </a:p>
          </p:txBody>
        </p:sp>
        <p:sp>
          <p:nvSpPr>
            <p:cNvPr id="9254" name="Forme libre 79"/>
            <p:cNvSpPr>
              <a:spLocks/>
            </p:cNvSpPr>
            <p:nvPr/>
          </p:nvSpPr>
          <p:spPr bwMode="auto">
            <a:xfrm>
              <a:off x="7434601" y="5630783"/>
              <a:ext cx="1289154" cy="719528"/>
            </a:xfrm>
            <a:custGeom>
              <a:avLst/>
              <a:gdLst>
                <a:gd name="T0" fmla="*/ 239842 w 1289154"/>
                <a:gd name="T1" fmla="*/ 0 h 719528"/>
                <a:gd name="T2" fmla="*/ 0 w 1289154"/>
                <a:gd name="T3" fmla="*/ 464695 h 719528"/>
                <a:gd name="T4" fmla="*/ 914400 w 1289154"/>
                <a:gd name="T5" fmla="*/ 719528 h 719528"/>
                <a:gd name="T6" fmla="*/ 1289154 w 1289154"/>
                <a:gd name="T7" fmla="*/ 464695 h 719528"/>
                <a:gd name="T8" fmla="*/ 239842 w 1289154"/>
                <a:gd name="T9" fmla="*/ 0 h 719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154" h="719528">
                  <a:moveTo>
                    <a:pt x="239842" y="0"/>
                  </a:moveTo>
                  <a:lnTo>
                    <a:pt x="0" y="464695"/>
                  </a:lnTo>
                  <a:lnTo>
                    <a:pt x="914400" y="719528"/>
                  </a:lnTo>
                  <a:lnTo>
                    <a:pt x="1289154" y="464695"/>
                  </a:lnTo>
                  <a:lnTo>
                    <a:pt x="239842" y="0"/>
                  </a:lnTo>
                  <a:close/>
                </a:path>
              </a:pathLst>
            </a:custGeom>
            <a:solidFill>
              <a:srgbClr val="9966FF"/>
            </a:solidFill>
            <a:ln w="9525">
              <a:solidFill>
                <a:schemeClr val="tx1"/>
              </a:solidFill>
              <a:miter lim="800000"/>
              <a:headEnd/>
              <a:tailEnd/>
            </a:ln>
          </p:spPr>
          <p:txBody>
            <a:bodyPr wrap="none" anchor="ctr"/>
            <a:lstStyle/>
            <a:p>
              <a:endParaRPr lang="fr-FR"/>
            </a:p>
          </p:txBody>
        </p:sp>
        <p:sp>
          <p:nvSpPr>
            <p:cNvPr id="9255" name="Forme libre 80"/>
            <p:cNvSpPr>
              <a:spLocks/>
            </p:cNvSpPr>
            <p:nvPr/>
          </p:nvSpPr>
          <p:spPr bwMode="auto">
            <a:xfrm>
              <a:off x="11182142" y="5435911"/>
              <a:ext cx="2038662" cy="644577"/>
            </a:xfrm>
            <a:custGeom>
              <a:avLst/>
              <a:gdLst>
                <a:gd name="T0" fmla="*/ 0 w 2038662"/>
                <a:gd name="T1" fmla="*/ 644577 h 644577"/>
                <a:gd name="T2" fmla="*/ 554636 w 2038662"/>
                <a:gd name="T3" fmla="*/ 269823 h 644577"/>
                <a:gd name="T4" fmla="*/ 2038662 w 2038662"/>
                <a:gd name="T5" fmla="*/ 0 h 644577"/>
                <a:gd name="T6" fmla="*/ 1049311 w 2038662"/>
                <a:gd name="T7" fmla="*/ 344774 h 644577"/>
                <a:gd name="T8" fmla="*/ 0 w 2038662"/>
                <a:gd name="T9" fmla="*/ 644577 h 644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662" h="644577">
                  <a:moveTo>
                    <a:pt x="0" y="644577"/>
                  </a:moveTo>
                  <a:lnTo>
                    <a:pt x="554636" y="269823"/>
                  </a:lnTo>
                  <a:lnTo>
                    <a:pt x="2038662" y="0"/>
                  </a:lnTo>
                  <a:lnTo>
                    <a:pt x="1049311" y="344774"/>
                  </a:lnTo>
                  <a:lnTo>
                    <a:pt x="0" y="644577"/>
                  </a:lnTo>
                  <a:close/>
                </a:path>
              </a:pathLst>
            </a:custGeom>
            <a:solidFill>
              <a:srgbClr val="00FF00"/>
            </a:solidFill>
            <a:ln w="9525">
              <a:solidFill>
                <a:schemeClr val="tx1"/>
              </a:solidFill>
              <a:miter lim="800000"/>
              <a:headEnd/>
              <a:tailEnd/>
            </a:ln>
          </p:spPr>
          <p:txBody>
            <a:bodyPr wrap="none" anchor="ctr"/>
            <a:lstStyle/>
            <a:p>
              <a:endParaRPr lang="fr-FR"/>
            </a:p>
          </p:txBody>
        </p:sp>
        <p:sp>
          <p:nvSpPr>
            <p:cNvPr id="9256" name="Forme libre 81"/>
            <p:cNvSpPr>
              <a:spLocks/>
            </p:cNvSpPr>
            <p:nvPr/>
          </p:nvSpPr>
          <p:spPr bwMode="auto">
            <a:xfrm>
              <a:off x="10807388" y="5795675"/>
              <a:ext cx="1469036" cy="599606"/>
            </a:xfrm>
            <a:custGeom>
              <a:avLst/>
              <a:gdLst>
                <a:gd name="T0" fmla="*/ 0 w 1469036"/>
                <a:gd name="T1" fmla="*/ 599606 h 599606"/>
                <a:gd name="T2" fmla="*/ 1154242 w 1469036"/>
                <a:gd name="T3" fmla="*/ 599606 h 599606"/>
                <a:gd name="T4" fmla="*/ 1469036 w 1469036"/>
                <a:gd name="T5" fmla="*/ 0 h 599606"/>
                <a:gd name="T6" fmla="*/ 344773 w 1469036"/>
                <a:gd name="T7" fmla="*/ 329783 h 599606"/>
                <a:gd name="T8" fmla="*/ 0 w 1469036"/>
                <a:gd name="T9" fmla="*/ 599606 h 599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9036" h="599606">
                  <a:moveTo>
                    <a:pt x="0" y="599606"/>
                  </a:moveTo>
                  <a:lnTo>
                    <a:pt x="1154242" y="599606"/>
                  </a:lnTo>
                  <a:lnTo>
                    <a:pt x="1469036" y="0"/>
                  </a:lnTo>
                  <a:lnTo>
                    <a:pt x="344773" y="329783"/>
                  </a:lnTo>
                  <a:lnTo>
                    <a:pt x="0" y="599606"/>
                  </a:lnTo>
                  <a:close/>
                </a:path>
              </a:pathLst>
            </a:custGeom>
            <a:solidFill>
              <a:srgbClr val="FFFF00"/>
            </a:solidFill>
            <a:ln w="9525">
              <a:solidFill>
                <a:schemeClr val="tx1"/>
              </a:solidFill>
              <a:miter lim="800000"/>
              <a:headEnd/>
              <a:tailEnd/>
            </a:ln>
          </p:spPr>
          <p:txBody>
            <a:bodyPr wrap="none" anchor="ctr"/>
            <a:lstStyle/>
            <a:p>
              <a:endParaRPr lang="fr-FR"/>
            </a:p>
          </p:txBody>
        </p:sp>
      </p:grpSp>
      <p:sp>
        <p:nvSpPr>
          <p:cNvPr id="41"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922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799687-B10D-4A45-9974-8088B0B520AA}" type="slidenum">
              <a:rPr lang="fr-FR" smtClean="0"/>
              <a:pPr eaLnBrk="1" hangingPunct="1"/>
              <a:t>8</a:t>
            </a:fld>
            <a:endParaRPr lang="fr-F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3924300"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43" name="AutoShape 3"/>
          <p:cNvSpPr>
            <a:spLocks noChangeArrowheads="1"/>
          </p:cNvSpPr>
          <p:nvPr/>
        </p:nvSpPr>
        <p:spPr bwMode="auto">
          <a:xfrm>
            <a:off x="5148263" y="227806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44" name="AutoShape 4"/>
          <p:cNvSpPr>
            <a:spLocks noChangeArrowheads="1"/>
          </p:cNvSpPr>
          <p:nvPr/>
        </p:nvSpPr>
        <p:spPr bwMode="auto">
          <a:xfrm>
            <a:off x="6372225" y="227806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45" name="AutoShape 5"/>
          <p:cNvSpPr>
            <a:spLocks noChangeArrowheads="1"/>
          </p:cNvSpPr>
          <p:nvPr/>
        </p:nvSpPr>
        <p:spPr bwMode="auto">
          <a:xfrm>
            <a:off x="7594600" y="2276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8199" name="AutoShape 6"/>
          <p:cNvSpPr>
            <a:spLocks noChangeArrowheads="1"/>
          </p:cNvSpPr>
          <p:nvPr/>
        </p:nvSpPr>
        <p:spPr bwMode="auto">
          <a:xfrm>
            <a:off x="3492500" y="2638425"/>
            <a:ext cx="1582738" cy="285750"/>
          </a:xfrm>
          <a:prstGeom prst="parallelogram">
            <a:avLst>
              <a:gd name="adj" fmla="val 138472"/>
            </a:avLst>
          </a:prstGeom>
          <a:solidFill>
            <a:srgbClr val="FF0000"/>
          </a:solidFill>
          <a:ln w="9525">
            <a:solidFill>
              <a:schemeClr val="tx1"/>
            </a:solidFill>
            <a:miter lim="800000"/>
            <a:headEnd/>
            <a:tailEnd/>
          </a:ln>
        </p:spPr>
        <p:txBody>
          <a:bodyPr wrap="none" anchor="ctr"/>
          <a:lstStyle/>
          <a:p>
            <a:endParaRPr lang="fr-FR"/>
          </a:p>
        </p:txBody>
      </p:sp>
      <p:sp>
        <p:nvSpPr>
          <p:cNvPr id="10247" name="AutoShape 7"/>
          <p:cNvSpPr>
            <a:spLocks noChangeArrowheads="1"/>
          </p:cNvSpPr>
          <p:nvPr/>
        </p:nvSpPr>
        <p:spPr bwMode="auto">
          <a:xfrm>
            <a:off x="4716463"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48" name="AutoShape 8"/>
          <p:cNvSpPr>
            <a:spLocks noChangeArrowheads="1"/>
          </p:cNvSpPr>
          <p:nvPr/>
        </p:nvSpPr>
        <p:spPr bwMode="auto">
          <a:xfrm>
            <a:off x="5940425" y="26384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49" name="AutoShape 9"/>
          <p:cNvSpPr>
            <a:spLocks noChangeArrowheads="1"/>
          </p:cNvSpPr>
          <p:nvPr/>
        </p:nvSpPr>
        <p:spPr bwMode="auto">
          <a:xfrm>
            <a:off x="7164388" y="26384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50" name="AutoShape 10"/>
          <p:cNvSpPr>
            <a:spLocks noChangeArrowheads="1"/>
          </p:cNvSpPr>
          <p:nvPr/>
        </p:nvSpPr>
        <p:spPr bwMode="auto">
          <a:xfrm>
            <a:off x="29892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51" name="AutoShape 11"/>
          <p:cNvSpPr>
            <a:spLocks noChangeArrowheads="1"/>
          </p:cNvSpPr>
          <p:nvPr/>
        </p:nvSpPr>
        <p:spPr bwMode="auto">
          <a:xfrm>
            <a:off x="4213225" y="30003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8205" name="AutoShape 12"/>
          <p:cNvSpPr>
            <a:spLocks noChangeArrowheads="1"/>
          </p:cNvSpPr>
          <p:nvPr/>
        </p:nvSpPr>
        <p:spPr bwMode="auto">
          <a:xfrm>
            <a:off x="5437188" y="299878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0253" name="AutoShape 13"/>
          <p:cNvSpPr>
            <a:spLocks noChangeArrowheads="1"/>
          </p:cNvSpPr>
          <p:nvPr/>
        </p:nvSpPr>
        <p:spPr bwMode="auto">
          <a:xfrm>
            <a:off x="6659563" y="30003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54" name="AutoShape 14"/>
          <p:cNvSpPr>
            <a:spLocks noChangeArrowheads="1"/>
          </p:cNvSpPr>
          <p:nvPr/>
        </p:nvSpPr>
        <p:spPr bwMode="auto">
          <a:xfrm>
            <a:off x="2484438"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55" name="AutoShape 15"/>
          <p:cNvSpPr>
            <a:spLocks noChangeArrowheads="1"/>
          </p:cNvSpPr>
          <p:nvPr/>
        </p:nvSpPr>
        <p:spPr bwMode="auto">
          <a:xfrm>
            <a:off x="3709988"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56" name="AutoShape 16"/>
          <p:cNvSpPr>
            <a:spLocks noChangeArrowheads="1"/>
          </p:cNvSpPr>
          <p:nvPr/>
        </p:nvSpPr>
        <p:spPr bwMode="auto">
          <a:xfrm>
            <a:off x="49323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57" name="AutoShape 17"/>
          <p:cNvSpPr>
            <a:spLocks noChangeArrowheads="1"/>
          </p:cNvSpPr>
          <p:nvPr/>
        </p:nvSpPr>
        <p:spPr bwMode="auto">
          <a:xfrm>
            <a:off x="6156325" y="3359150"/>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8211" name="AutoShape 18"/>
          <p:cNvSpPr>
            <a:spLocks noChangeArrowheads="1"/>
          </p:cNvSpPr>
          <p:nvPr/>
        </p:nvSpPr>
        <p:spPr bwMode="auto">
          <a:xfrm>
            <a:off x="2700338" y="2276475"/>
            <a:ext cx="1582737" cy="287338"/>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0259" name="AutoShape 19"/>
          <p:cNvSpPr>
            <a:spLocks noChangeArrowheads="1"/>
          </p:cNvSpPr>
          <p:nvPr/>
        </p:nvSpPr>
        <p:spPr bwMode="auto">
          <a:xfrm>
            <a:off x="2268538" y="2636838"/>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0" name="AutoShape 20"/>
          <p:cNvSpPr>
            <a:spLocks noChangeArrowheads="1"/>
          </p:cNvSpPr>
          <p:nvPr/>
        </p:nvSpPr>
        <p:spPr bwMode="auto">
          <a:xfrm>
            <a:off x="1765300" y="29987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1" name="AutoShape 21"/>
          <p:cNvSpPr>
            <a:spLocks noChangeArrowheads="1"/>
          </p:cNvSpPr>
          <p:nvPr/>
        </p:nvSpPr>
        <p:spPr bwMode="auto">
          <a:xfrm>
            <a:off x="1262063" y="3359150"/>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2" name="AutoShape 22"/>
          <p:cNvSpPr>
            <a:spLocks noChangeArrowheads="1"/>
          </p:cNvSpPr>
          <p:nvPr/>
        </p:nvSpPr>
        <p:spPr bwMode="auto">
          <a:xfrm>
            <a:off x="75723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3" name="AutoShape 23"/>
          <p:cNvSpPr>
            <a:spLocks noChangeArrowheads="1"/>
          </p:cNvSpPr>
          <p:nvPr/>
        </p:nvSpPr>
        <p:spPr bwMode="auto">
          <a:xfrm>
            <a:off x="1981200" y="37179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8217" name="AutoShape 24"/>
          <p:cNvSpPr>
            <a:spLocks noChangeArrowheads="1"/>
          </p:cNvSpPr>
          <p:nvPr/>
        </p:nvSpPr>
        <p:spPr bwMode="auto">
          <a:xfrm>
            <a:off x="3205163" y="3716338"/>
            <a:ext cx="1582737"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8218" name="AutoShape 25"/>
          <p:cNvSpPr>
            <a:spLocks noChangeArrowheads="1"/>
          </p:cNvSpPr>
          <p:nvPr/>
        </p:nvSpPr>
        <p:spPr bwMode="auto">
          <a:xfrm>
            <a:off x="4429125" y="3716338"/>
            <a:ext cx="1582738" cy="287337"/>
          </a:xfrm>
          <a:prstGeom prst="parallelogram">
            <a:avLst>
              <a:gd name="adj" fmla="val 137707"/>
            </a:avLst>
          </a:prstGeom>
          <a:solidFill>
            <a:srgbClr val="FF0000"/>
          </a:solidFill>
          <a:ln w="9525">
            <a:solidFill>
              <a:schemeClr val="tx1"/>
            </a:solidFill>
            <a:miter lim="800000"/>
            <a:headEnd/>
            <a:tailEnd/>
          </a:ln>
        </p:spPr>
        <p:txBody>
          <a:bodyPr wrap="none" anchor="ctr"/>
          <a:lstStyle/>
          <a:p>
            <a:endParaRPr lang="fr-FR"/>
          </a:p>
        </p:txBody>
      </p:sp>
      <p:sp>
        <p:nvSpPr>
          <p:cNvPr id="10266" name="AutoShape 26"/>
          <p:cNvSpPr>
            <a:spLocks noChangeArrowheads="1"/>
          </p:cNvSpPr>
          <p:nvPr/>
        </p:nvSpPr>
        <p:spPr bwMode="auto">
          <a:xfrm>
            <a:off x="5653088" y="371792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7" name="AutoShape 27"/>
          <p:cNvSpPr>
            <a:spLocks noChangeArrowheads="1"/>
          </p:cNvSpPr>
          <p:nvPr/>
        </p:nvSpPr>
        <p:spPr bwMode="auto">
          <a:xfrm>
            <a:off x="1547813"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8" name="AutoShape 28"/>
          <p:cNvSpPr>
            <a:spLocks noChangeArrowheads="1"/>
          </p:cNvSpPr>
          <p:nvPr/>
        </p:nvSpPr>
        <p:spPr bwMode="auto">
          <a:xfrm>
            <a:off x="2771775"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69" name="AutoShape 29"/>
          <p:cNvSpPr>
            <a:spLocks noChangeArrowheads="1"/>
          </p:cNvSpPr>
          <p:nvPr/>
        </p:nvSpPr>
        <p:spPr bwMode="auto">
          <a:xfrm>
            <a:off x="3995738" y="4075113"/>
            <a:ext cx="1582737"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70" name="AutoShape 30"/>
          <p:cNvSpPr>
            <a:spLocks noChangeArrowheads="1"/>
          </p:cNvSpPr>
          <p:nvPr/>
        </p:nvSpPr>
        <p:spPr bwMode="auto">
          <a:xfrm>
            <a:off x="5219700" y="4075113"/>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71" name="AutoShape 31"/>
          <p:cNvSpPr>
            <a:spLocks noChangeArrowheads="1"/>
          </p:cNvSpPr>
          <p:nvPr/>
        </p:nvSpPr>
        <p:spPr bwMode="auto">
          <a:xfrm>
            <a:off x="1116013" y="4435475"/>
            <a:ext cx="1582737" cy="285750"/>
          </a:xfrm>
          <a:prstGeom prst="parallelogram">
            <a:avLst>
              <a:gd name="adj" fmla="val 138472"/>
            </a:avLst>
          </a:prstGeom>
          <a:solidFill>
            <a:schemeClr val="bg1"/>
          </a:solidFill>
          <a:ln w="9525">
            <a:solidFill>
              <a:schemeClr val="tx1"/>
            </a:solidFill>
            <a:miter lim="800000"/>
            <a:headEnd/>
            <a:tailEnd/>
          </a:ln>
        </p:spPr>
        <p:txBody>
          <a:bodyPr wrap="none" anchor="ctr"/>
          <a:lstStyle/>
          <a:p>
            <a:endParaRPr lang="fr-FR"/>
          </a:p>
        </p:txBody>
      </p:sp>
      <p:sp>
        <p:nvSpPr>
          <p:cNvPr id="10272" name="AutoShape 32"/>
          <p:cNvSpPr>
            <a:spLocks noChangeArrowheads="1"/>
          </p:cNvSpPr>
          <p:nvPr/>
        </p:nvSpPr>
        <p:spPr bwMode="auto">
          <a:xfrm>
            <a:off x="2339975"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73" name="AutoShape 33"/>
          <p:cNvSpPr>
            <a:spLocks noChangeArrowheads="1"/>
          </p:cNvSpPr>
          <p:nvPr/>
        </p:nvSpPr>
        <p:spPr bwMode="auto">
          <a:xfrm>
            <a:off x="3563938" y="4435475"/>
            <a:ext cx="1582737"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74" name="AutoShape 34"/>
          <p:cNvSpPr>
            <a:spLocks noChangeArrowheads="1"/>
          </p:cNvSpPr>
          <p:nvPr/>
        </p:nvSpPr>
        <p:spPr bwMode="auto">
          <a:xfrm>
            <a:off x="4787900" y="443547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75" name="AutoShape 35"/>
          <p:cNvSpPr>
            <a:spLocks noChangeArrowheads="1"/>
          </p:cNvSpPr>
          <p:nvPr/>
        </p:nvSpPr>
        <p:spPr bwMode="auto">
          <a:xfrm>
            <a:off x="323850" y="4073525"/>
            <a:ext cx="1582738" cy="287338"/>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sp>
        <p:nvSpPr>
          <p:cNvPr id="10276" name="AutoShape 36"/>
          <p:cNvSpPr>
            <a:spLocks noChangeArrowheads="1"/>
          </p:cNvSpPr>
          <p:nvPr/>
        </p:nvSpPr>
        <p:spPr bwMode="auto">
          <a:xfrm>
            <a:off x="-107950" y="4433888"/>
            <a:ext cx="1582738" cy="287337"/>
          </a:xfrm>
          <a:prstGeom prst="parallelogram">
            <a:avLst>
              <a:gd name="adj" fmla="val 137707"/>
            </a:avLst>
          </a:prstGeom>
          <a:solidFill>
            <a:schemeClr val="bg1"/>
          </a:solidFill>
          <a:ln w="9525">
            <a:solidFill>
              <a:schemeClr val="tx1"/>
            </a:solidFill>
            <a:miter lim="800000"/>
            <a:headEnd/>
            <a:tailEnd/>
          </a:ln>
        </p:spPr>
        <p:txBody>
          <a:bodyPr wrap="none" anchor="ctr"/>
          <a:lstStyle/>
          <a:p>
            <a:endParaRPr lang="fr-FR"/>
          </a:p>
        </p:txBody>
      </p:sp>
      <p:pic>
        <p:nvPicPr>
          <p:cNvPr id="8230" name="Picture 40" descr="agri_rou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7002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43" descr="batiments_ve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31384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9" name="Text Box 45"/>
          <p:cNvSpPr txBox="1">
            <a:spLocks noChangeArrowheads="1"/>
          </p:cNvSpPr>
          <p:nvPr/>
        </p:nvSpPr>
        <p:spPr bwMode="auto">
          <a:xfrm>
            <a:off x="2051050" y="83026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Exploitation 1</a:t>
            </a:r>
          </a:p>
        </p:txBody>
      </p:sp>
      <p:sp>
        <p:nvSpPr>
          <p:cNvPr id="43" name="Text Box 6"/>
          <p:cNvSpPr txBox="1">
            <a:spLocks noChangeArrowheads="1"/>
          </p:cNvSpPr>
          <p:nvPr/>
        </p:nvSpPr>
        <p:spPr bwMode="auto">
          <a:xfrm>
            <a:off x="441325" y="174625"/>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400" b="1" dirty="0" smtClean="0">
                <a:solidFill>
                  <a:schemeClr val="accent4"/>
                </a:solidFill>
              </a:rPr>
              <a:t>1.1 Une imbrication de parcelles, porteuses d’activités</a:t>
            </a:r>
          </a:p>
        </p:txBody>
      </p:sp>
      <p:sp>
        <p:nvSpPr>
          <p:cNvPr id="10281"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274B8C-D931-487D-BC93-96F23BCA492A}" type="slidenum">
              <a:rPr lang="fr-FR" smtClean="0"/>
              <a:pPr eaLnBrk="1" hangingPunct="1"/>
              <a:t>9</a:t>
            </a:fld>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211"/>
                                        </p:tgtEl>
                                        <p:attrNameLst>
                                          <p:attrName>style.visibility</p:attrName>
                                        </p:attrNameLst>
                                      </p:cBhvr>
                                      <p:to>
                                        <p:strVal val="visible"/>
                                      </p:to>
                                    </p:set>
                                    <p:animEffect transition="in" filter="wipe(down)">
                                      <p:cBhvr>
                                        <p:cTn id="13" dur="500"/>
                                        <p:tgtEl>
                                          <p:spTgt spid="82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wipe(down)">
                                      <p:cBhvr>
                                        <p:cTn id="16" dur="500"/>
                                        <p:tgtEl>
                                          <p:spTgt spid="819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05"/>
                                        </p:tgtEl>
                                        <p:attrNameLst>
                                          <p:attrName>style.visibility</p:attrName>
                                        </p:attrNameLst>
                                      </p:cBhvr>
                                      <p:to>
                                        <p:strVal val="visible"/>
                                      </p:to>
                                    </p:set>
                                    <p:animEffect transition="in" filter="wipe(down)">
                                      <p:cBhvr>
                                        <p:cTn id="19" dur="500"/>
                                        <p:tgtEl>
                                          <p:spTgt spid="820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218"/>
                                        </p:tgtEl>
                                        <p:attrNameLst>
                                          <p:attrName>style.visibility</p:attrName>
                                        </p:attrNameLst>
                                      </p:cBhvr>
                                      <p:to>
                                        <p:strVal val="visible"/>
                                      </p:to>
                                    </p:set>
                                    <p:animEffect transition="in" filter="wipe(down)">
                                      <p:cBhvr>
                                        <p:cTn id="22" dur="500"/>
                                        <p:tgtEl>
                                          <p:spTgt spid="82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217"/>
                                        </p:tgtEl>
                                        <p:attrNameLst>
                                          <p:attrName>style.visibility</p:attrName>
                                        </p:attrNameLst>
                                      </p:cBhvr>
                                      <p:to>
                                        <p:strVal val="visible"/>
                                      </p:to>
                                    </p:set>
                                    <p:animEffect transition="in" filter="wipe(down)">
                                      <p:cBhvr>
                                        <p:cTn id="25" dur="500"/>
                                        <p:tgtEl>
                                          <p:spTgt spid="8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5" grpId="0" animBg="1"/>
      <p:bldP spid="8211" grpId="0" animBg="1"/>
      <p:bldP spid="8217" grpId="0" animBg="1"/>
      <p:bldP spid="8218"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TotalTime>
  <Words>6714</Words>
  <Application>Microsoft Office PowerPoint</Application>
  <PresentationFormat>Affichage à l'écran (4:3)</PresentationFormat>
  <Paragraphs>543</Paragraphs>
  <Slides>60</Slides>
  <Notes>60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2</vt:i4>
      </vt:variant>
      <vt:variant>
        <vt:lpstr>Titres des diapositives</vt:lpstr>
      </vt:variant>
      <vt:variant>
        <vt:i4>60</vt:i4>
      </vt:variant>
    </vt:vector>
  </HeadingPairs>
  <TitlesOfParts>
    <vt:vector size="72" baseType="lpstr">
      <vt:lpstr>Arial</vt:lpstr>
      <vt:lpstr>ＭＳ Ｐゴシック</vt:lpstr>
      <vt:lpstr>Comic Sans MS</vt:lpstr>
      <vt:lpstr>Times New Roman</vt:lpstr>
      <vt:lpstr>Wingdings</vt:lpstr>
      <vt:lpstr>Wingdings 2</vt:lpstr>
      <vt:lpstr>Verdana</vt:lpstr>
      <vt:lpstr>Calibri</vt:lpstr>
      <vt:lpstr>Courier New</vt:lpstr>
      <vt:lpstr>Modèle par défaut</vt:lpstr>
      <vt:lpstr>Document</vt:lpstr>
      <vt:lpstr>Document Microsoft Word 97 - 2003</vt:lpstr>
      <vt:lpstr>Les spécificités de l’agriculture face à l’urbanisation  Foncier et organisation de l’espace  </vt:lpstr>
      <vt:lpstr>Sommaire </vt:lpstr>
      <vt:lpstr>1. Comprendre l’espace agricole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Comprendre l’espace agricole</vt:lpstr>
      <vt:lpstr>Présentation PowerPoint</vt:lpstr>
      <vt:lpstr>Présentation PowerPoint</vt:lpstr>
      <vt:lpstr>Présentation PowerPoint</vt:lpstr>
      <vt:lpstr>Présentation PowerPoint</vt:lpstr>
      <vt:lpstr>1. Comprendre l’espace agricole</vt:lpstr>
      <vt:lpstr>Présentation PowerPoint</vt:lpstr>
      <vt:lpstr>Présentation PowerPoint</vt:lpstr>
      <vt:lpstr>L’organisation en filières agricoles pour assurer diverses fonctions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territoire agricole</vt:lpstr>
      <vt:lpstr>Un territoire agricole périurbain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Conclusion</vt:lpstr>
      <vt:lpstr>Pour en savoir plus </vt:lpstr>
      <vt:lpstr>Acronymes </vt:lpstr>
      <vt:lpstr>Présentation PowerPoint</vt:lpstr>
    </vt:vector>
  </TitlesOfParts>
  <Company>REGION RHONE-ALPES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spécificités de l'agriculture péri-urbaine, ses atouts et ses contraintes, les menaces qui pèsent sur son avenir</dc:title>
  <dc:creator>Lycee</dc:creator>
  <cp:lastModifiedBy>DUGUE Alexandra</cp:lastModifiedBy>
  <cp:revision>238</cp:revision>
  <cp:lastPrinted>2013-03-07T13:04:34Z</cp:lastPrinted>
  <dcterms:created xsi:type="dcterms:W3CDTF">2010-09-15T14:16:24Z</dcterms:created>
  <dcterms:modified xsi:type="dcterms:W3CDTF">2013-07-17T15:50:11Z</dcterms:modified>
</cp:coreProperties>
</file>